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18" r:id="rId9"/>
    <p:sldId id="345" r:id="rId10"/>
    <p:sldId id="346" r:id="rId11"/>
    <p:sldId id="347" r:id="rId12"/>
    <p:sldId id="29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60" d="100"/>
          <a:sy n="60" d="100"/>
        </p:scale>
        <p:origin x="21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3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February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 smtClean="0"/>
          </a:p>
          <a:p>
            <a:r>
              <a:rPr lang="en-US" dirty="0" smtClean="0"/>
              <a:t>February 11, </a:t>
            </a:r>
            <a:r>
              <a:rPr lang="en-US" dirty="0" smtClean="0"/>
              <a:t>2021</a:t>
            </a:r>
          </a:p>
          <a:p>
            <a:endParaRPr lang="en-US" dirty="0"/>
          </a:p>
          <a:p>
            <a:r>
              <a:rPr lang="en-US" dirty="0" smtClean="0"/>
              <a:t>Troy Anderson</a:t>
            </a:r>
          </a:p>
          <a:p>
            <a:r>
              <a:rPr lang="en-US" dirty="0" smtClean="0"/>
              <a:t>Senior Manager Portfolio </a:t>
            </a:r>
            <a:r>
              <a:rPr lang="en-US" dirty="0" err="1" smtClean="0"/>
              <a:t>Managment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Highlights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Passport Impacts </a:t>
            </a:r>
            <a:r>
              <a:rPr lang="en-US" sz="1800" dirty="0"/>
              <a:t>2021–2024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8278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January Release – Off-Cycle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dirty="0"/>
              <a:t>– 1/1/2021</a:t>
            </a:r>
            <a:r>
              <a:rPr lang="en-US" sz="1800" i="1" dirty="0" smtClean="0">
                <a:solidFill>
                  <a:srgbClr val="00B050"/>
                </a:solidFill>
              </a:rPr>
              <a:t>	Complete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NPRR1055 – </a:t>
            </a:r>
            <a:r>
              <a:rPr lang="en-US" sz="1400" dirty="0"/>
              <a:t>Market Notice and ERCOT Discretion re Late-Filed NOIE Eligibility Attestations for PTP Obligations with Links to an Option Bid </a:t>
            </a:r>
            <a:r>
              <a:rPr lang="en-US" sz="1400" dirty="0" smtClean="0"/>
              <a:t>Awards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February Release </a:t>
            </a:r>
            <a:r>
              <a:rPr lang="en-US" sz="1800" dirty="0"/>
              <a:t>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2/4/2020 </a:t>
            </a:r>
            <a:r>
              <a:rPr lang="en-US" sz="1800" dirty="0"/>
              <a:t>– </a:t>
            </a:r>
            <a:r>
              <a:rPr lang="en-US" sz="1800" dirty="0" smtClean="0"/>
              <a:t>2/6/2020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NPRR902(a) – </a:t>
            </a:r>
            <a:r>
              <a:rPr lang="en-US" sz="1400" dirty="0"/>
              <a:t>ERCOT Critical Energy Infrastructure </a:t>
            </a:r>
            <a:r>
              <a:rPr lang="en-US" sz="1400" dirty="0" smtClean="0"/>
              <a:t>Information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New MPIM Market Participant role for ECEII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NOGRR195 – </a:t>
            </a:r>
            <a:r>
              <a:rPr lang="en-US" sz="1400" dirty="0"/>
              <a:t>Generator Voltage Control Tolerance </a:t>
            </a:r>
            <a:r>
              <a:rPr lang="en-US" sz="1400" dirty="0" smtClean="0"/>
              <a:t>Band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MMS/OS Tech Refresh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Go-Live 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–</a:t>
            </a:r>
            <a:r>
              <a:rPr lang="en-US" sz="1800" dirty="0"/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2/11/2021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 smtClean="0"/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ERCOT decommissions old Market Information System (MIS) portlet site – 2/10/2021</a:t>
            </a:r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endParaRPr lang="en-US" sz="1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NPRR902 </a:t>
            </a:r>
            <a:r>
              <a:rPr lang="en-US" sz="1700" dirty="0">
                <a:solidFill>
                  <a:schemeClr val="accent3">
                    <a:lumMod val="75000"/>
                  </a:schemeClr>
                </a:solidFill>
              </a:rPr>
              <a:t>– ERCOT Critical Energy Infrastructure Information workshop – 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2/25/2021</a:t>
            </a:r>
            <a:endParaRPr lang="en-US" sz="17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310362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561865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1042842"/>
                <a:gridCol w="7756217"/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825(b), 826, 841, 857, 879, 885, 918, 935(b), 936, 939, 941,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945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962, 965, 1020, 1030,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1032, 1034, 1040, 1051</a:t>
                      </a:r>
                    </a:p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SCRs: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789 P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799, 800, 805, </a:t>
                      </a:r>
                      <a:r>
                        <a:rPr lang="en-US" sz="9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809, 812                                      </a:t>
                      </a:r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Others: PGRR066 </a:t>
                      </a:r>
                      <a:endParaRPr lang="en-US" sz="9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61749" y="1355698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5281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64501" y="4238536"/>
            <a:ext cx="1426464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SCR804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 smtClean="0"/>
              <a:t>Go-Live – 3/18/2021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kern="0" dirty="0" smtClean="0"/>
              <a:t>TO training in Feb.</a:t>
            </a:r>
            <a:endParaRPr lang="en-US" sz="1050" b="0" kern="0" dirty="0"/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1600183" y="3983504"/>
            <a:ext cx="1517904" cy="9694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</a:t>
            </a:r>
            <a:r>
              <a:rPr lang="en-US" sz="1200" dirty="0" smtClean="0"/>
              <a:t>May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Market 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Replace </a:t>
            </a:r>
            <a:r>
              <a:rPr lang="en-US" sz="900" b="0" dirty="0" err="1" smtClean="0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187274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Dec.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433178" y="3525598"/>
            <a:ext cx="2196966" cy="129266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Go-Lives Due to </a:t>
            </a:r>
            <a:r>
              <a:rPr lang="en-US" sz="1200" u="sng" dirty="0" smtClean="0"/>
              <a:t>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NPRR904, NPRR1006,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NPRR1019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600" b="0" kern="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u="sng" kern="0" dirty="0" smtClean="0">
                <a:solidFill>
                  <a:schemeClr val="bg1">
                    <a:lumMod val="50000"/>
                  </a:schemeClr>
                </a:solidFill>
              </a:rPr>
              <a:t>Risk of Delay to R3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chemeClr val="bg1">
                    <a:lumMod val="50000"/>
                  </a:schemeClr>
                </a:solidFill>
              </a:rPr>
              <a:t>NPRR986, NPRR971, </a:t>
            </a:r>
            <a:r>
              <a:rPr lang="en-US" sz="900" b="0" dirty="0">
                <a:solidFill>
                  <a:schemeClr val="bg1">
                    <a:lumMod val="50000"/>
                  </a:schemeClr>
                </a:solidFill>
              </a:rPr>
              <a:t>NPR1043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168596" y="2464141"/>
            <a:ext cx="378421" cy="1041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2606569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886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4572000" y="215365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June</a:t>
            </a:r>
            <a:endParaRPr lang="en-US" sz="1200" kern="0" dirty="0"/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80160" y="376951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348728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258797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10/1</a:t>
            </a:r>
            <a:endParaRPr lang="en-US" sz="12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2 projects 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(gating to Execution phase on 2/16/2021)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Requirements for Certain </a:t>
            </a:r>
            <a:r>
              <a:rPr lang="en-US" sz="1200" dirty="0" smtClean="0"/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PGRR081</a:t>
            </a:r>
            <a:r>
              <a:rPr lang="en-US" sz="1200" dirty="0"/>
              <a:t>	</a:t>
            </a:r>
            <a:r>
              <a:rPr lang="en-US" sz="1200" dirty="0" smtClean="0"/>
              <a:t>– </a:t>
            </a:r>
            <a:r>
              <a:rPr lang="en-US" sz="1200" dirty="0"/>
              <a:t>Related </a:t>
            </a:r>
            <a:r>
              <a:rPr lang="en-US" sz="1200" dirty="0" smtClean="0"/>
              <a:t>to NPRR1026, BESTF-7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DGR/DESR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(gating to Execution phase on 2/16/2021)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NPRR1052	– </a:t>
            </a:r>
            <a:r>
              <a:rPr lang="en-US" sz="1200" dirty="0"/>
              <a:t>Load Zone Pricing for Settlement Only Storage Prior to NPRR995 </a:t>
            </a:r>
            <a:r>
              <a:rPr lang="en-US" sz="1200" dirty="0" smtClean="0"/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NOGRR212</a:t>
            </a:r>
            <a:r>
              <a:rPr lang="en-US" sz="1200" dirty="0" smtClean="0"/>
              <a:t>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Since these projects are merging multiple RRs, it will take a few months before target go-live dates are established for these two projects  (gate to Execution target is February 2021)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  <a:endParaRPr lang="en-US" sz="1200" b="0" dirty="0"/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 since last report</a:t>
            </a: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Passport </a:t>
            </a:r>
            <a:r>
              <a:rPr lang="en-US" sz="2400" dirty="0"/>
              <a:t>Impacts </a:t>
            </a:r>
            <a:r>
              <a:rPr lang="en-US" sz="2400" dirty="0" smtClean="0"/>
              <a:t>2021–2024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30" y="906520"/>
            <a:ext cx="8991600" cy="51816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Impact Analysis postings will begin reporting potential Passport impacts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Passport Schedule Risk Assessment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Risk to Passport project if Revision Request is implemented in 2021-2024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IA will report one of three risk conclusions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No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Potential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Significant risk to Passport schedule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Cost Impact (optional analysis from Passport Program)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Additional cost if implemented in current systems AND in Passport systems under development</a:t>
            </a:r>
          </a:p>
          <a:p>
            <a:pPr marL="457200" lvl="1" indent="0">
              <a:buNone/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Passport assessment of “Not Started” Revision Requests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requirements are in progress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Teams need to understand which “Not Started” RRs need to be included in requirements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is working on a recommendation for the sequencing of these items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Results to be brought to an upcoming PRS meeting (target = </a:t>
            </a:r>
            <a:r>
              <a:rPr lang="en-US" sz="1400" strike="sngStrike" dirty="0" smtClean="0"/>
              <a:t>February 2021</a:t>
            </a:r>
            <a:r>
              <a:rPr lang="en-US" sz="14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March 2021</a:t>
            </a:r>
            <a:r>
              <a:rPr lang="en-US" sz="1600" dirty="0" smtClean="0"/>
              <a:t>)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559558"/>
              </p:ext>
            </p:extLst>
          </p:nvPr>
        </p:nvGraphicFramePr>
        <p:xfrm>
          <a:off x="89933" y="1069790"/>
          <a:ext cx="8955921" cy="3273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123"/>
                <a:gridCol w="2236132"/>
                <a:gridCol w="771080"/>
                <a:gridCol w="693972"/>
                <a:gridCol w="4009614"/>
              </a:tblGrid>
              <a:tr h="501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133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RTF-6 Create Definition and</a:t>
                      </a:r>
                      <a:r>
                        <a:rPr lang="en-US" sz="13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Terms for Settlement Only Energy Storage</a:t>
                      </a:r>
                      <a:endParaRPr lang="en-US" sz="13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$800k-$1.2M,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20-30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RIOO, S&amp;B, MMS, EMS, NMMS,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Passport schedule due to resource requirements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6215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Modification to Real-Time Hub Price Formulas for Fully De-Energized Hubs</a:t>
                      </a:r>
                      <a:endParaRPr lang="en-US" sz="13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end of 2021 list – Work into plan without disrupting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other projects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3310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75045"/>
              </p:ext>
            </p:extLst>
          </p:nvPr>
        </p:nvGraphicFramePr>
        <p:xfrm>
          <a:off x="3467410" y="852224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232897</TotalTime>
  <Words>748</Words>
  <Application>Microsoft Office PowerPoint</Application>
  <PresentationFormat>On-screen Show (4:3)</PresentationFormat>
  <Paragraphs>278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ESR and DGR Pre-Passport Projects</vt:lpstr>
      <vt:lpstr>Passport Impacts 2021–2024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2448</cp:revision>
  <cp:lastPrinted>2020-02-05T17:47:59Z</cp:lastPrinted>
  <dcterms:created xsi:type="dcterms:W3CDTF">2016-01-21T15:20:31Z</dcterms:created>
  <dcterms:modified xsi:type="dcterms:W3CDTF">2021-02-09T22:44:58Z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