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4"/>
  </p:notesMasterIdLst>
  <p:handoutMasterIdLst>
    <p:handoutMasterId r:id="rId15"/>
  </p:handoutMasterIdLst>
  <p:sldIdLst>
    <p:sldId id="260" r:id="rId6"/>
    <p:sldId id="277" r:id="rId7"/>
    <p:sldId id="346" r:id="rId8"/>
    <p:sldId id="350" r:id="rId9"/>
    <p:sldId id="360" r:id="rId10"/>
    <p:sldId id="356" r:id="rId11"/>
    <p:sldId id="359" r:id="rId12"/>
    <p:sldId id="358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ana Morehead" initials="JM(1)" lastIdx="1" clrIdx="0">
    <p:extLst>
      <p:ext uri="{19B8F6BF-5375-455C-9EA6-DF929625EA0E}">
        <p15:presenceInfo xmlns:p15="http://schemas.microsoft.com/office/powerpoint/2012/main" userId="Juliana Morehea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EC7"/>
    <a:srgbClr val="AC510C"/>
    <a:srgbClr val="EF7011"/>
    <a:srgbClr val="0F010A"/>
    <a:srgbClr val="D6AD76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78" d="100"/>
          <a:sy n="78" d="100"/>
        </p:scale>
        <p:origin x="29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238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2484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smtClean="0">
              <a:solidFill>
                <a:schemeClr val="tx1"/>
              </a:solidFill>
            </a:endParaRPr>
          </a:p>
          <a:p>
            <a:pPr algn="l"/>
            <a:r>
              <a:rPr lang="en-US" sz="1000" b="0" baseline="0" smtClean="0">
                <a:solidFill>
                  <a:schemeClr val="tx1"/>
                </a:solidFill>
              </a:rPr>
              <a:t>ERCOT </a:t>
            </a:r>
            <a:r>
              <a:rPr lang="en-US" sz="1000" b="0" baseline="0" dirty="0" smtClean="0">
                <a:solidFill>
                  <a:schemeClr val="tx1"/>
                </a:solidFill>
              </a:rPr>
              <a:t>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05200" y="1843951"/>
            <a:ext cx="555374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Passport </a:t>
            </a:r>
            <a:r>
              <a:rPr lang="en-US" sz="2000" b="1" dirty="0" smtClean="0"/>
              <a:t>Update</a:t>
            </a:r>
          </a:p>
          <a:p>
            <a:r>
              <a:rPr lang="en-US" sz="2000" b="1" dirty="0" smtClean="0"/>
              <a:t>Future NPRR Consideration </a:t>
            </a:r>
            <a:endParaRPr lang="en-US" sz="2000" b="1" dirty="0" smtClean="0"/>
          </a:p>
          <a:p>
            <a:endParaRPr lang="en-US" b="1" dirty="0" smtClean="0"/>
          </a:p>
          <a:p>
            <a:r>
              <a:rPr lang="en-US" i="1" dirty="0" smtClean="0"/>
              <a:t>Matt Mereness</a:t>
            </a:r>
            <a:endParaRPr lang="en-US" i="1" dirty="0"/>
          </a:p>
          <a:p>
            <a:r>
              <a:rPr lang="en-US" dirty="0" smtClean="0"/>
              <a:t>Passport Program Director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PRS</a:t>
            </a:r>
          </a:p>
          <a:p>
            <a:r>
              <a:rPr lang="en-US" dirty="0" smtClean="0"/>
              <a:t>February 11,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r>
              <a:rPr lang="en-US" dirty="0" smtClean="0"/>
              <a:t>Passport Update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</p:spPr>
        <p:txBody>
          <a:bodyPr/>
          <a:lstStyle/>
          <a:p>
            <a:pPr algn="just"/>
            <a:r>
              <a:rPr lang="en-US" sz="2400" dirty="0" smtClean="0"/>
              <a:t>Passport Sequence of Milestones through 2024</a:t>
            </a:r>
          </a:p>
          <a:p>
            <a:pPr algn="just"/>
            <a:r>
              <a:rPr lang="en-US" sz="2400" dirty="0" smtClean="0"/>
              <a:t>Future NPRR consideration</a:t>
            </a:r>
          </a:p>
          <a:p>
            <a:pPr algn="just"/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248400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88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6994524" y="959881"/>
            <a:ext cx="1276351" cy="3380683"/>
          </a:xfrm>
          <a:prstGeom prst="rect">
            <a:avLst/>
          </a:prstGeom>
          <a:noFill/>
          <a:ln>
            <a:solidFill>
              <a:schemeClr val="bg2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699124" y="951202"/>
            <a:ext cx="1276351" cy="3389361"/>
          </a:xfrm>
          <a:prstGeom prst="rect">
            <a:avLst/>
          </a:prstGeom>
          <a:noFill/>
          <a:ln>
            <a:solidFill>
              <a:schemeClr val="bg2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403723" y="937957"/>
            <a:ext cx="1276351" cy="3402606"/>
          </a:xfrm>
          <a:prstGeom prst="rect">
            <a:avLst/>
          </a:prstGeom>
          <a:noFill/>
          <a:ln>
            <a:solidFill>
              <a:schemeClr val="bg2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108324" y="937957"/>
            <a:ext cx="1276351" cy="3402606"/>
          </a:xfrm>
          <a:prstGeom prst="rect">
            <a:avLst/>
          </a:prstGeom>
          <a:noFill/>
          <a:ln>
            <a:solidFill>
              <a:schemeClr val="bg2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831972" y="937957"/>
            <a:ext cx="1276351" cy="3402606"/>
          </a:xfrm>
          <a:prstGeom prst="rect">
            <a:avLst/>
          </a:prstGeom>
          <a:noFill/>
          <a:ln>
            <a:solidFill>
              <a:schemeClr val="bg2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36573" y="937957"/>
            <a:ext cx="1276351" cy="3402606"/>
          </a:xfrm>
          <a:prstGeom prst="rect">
            <a:avLst/>
          </a:prstGeom>
          <a:noFill/>
          <a:ln>
            <a:solidFill>
              <a:schemeClr val="bg2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36572" y="901225"/>
            <a:ext cx="7734303" cy="5509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9926"/>
          </a:xfrm>
        </p:spPr>
        <p:txBody>
          <a:bodyPr/>
          <a:lstStyle/>
          <a:p>
            <a:r>
              <a:rPr lang="en-US" sz="2400" dirty="0" smtClean="0"/>
              <a:t>Passport Scope and Delivery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679573" y="1677683"/>
            <a:ext cx="6013453" cy="381000"/>
          </a:xfrm>
          <a:prstGeom prst="rect">
            <a:avLst/>
          </a:prstGeom>
          <a:solidFill>
            <a:srgbClr val="7030A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EMS Technology Foundation Upgrade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85773" y="963944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755773" y="959881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013573" y="94392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2024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114675" y="959881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2021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356098" y="94392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2022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15000" y="957174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2023</a:t>
            </a:r>
            <a:endParaRPr lang="en-US" dirty="0"/>
          </a:p>
        </p:txBody>
      </p:sp>
      <p:sp>
        <p:nvSpPr>
          <p:cNvPr id="22" name="5-Point Star 21"/>
          <p:cNvSpPr/>
          <p:nvPr/>
        </p:nvSpPr>
        <p:spPr>
          <a:xfrm>
            <a:off x="7451724" y="1667690"/>
            <a:ext cx="457200" cy="381000"/>
          </a:xfrm>
          <a:prstGeom prst="star5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108323" y="2209800"/>
            <a:ext cx="4584703" cy="381000"/>
          </a:xfrm>
          <a:prstGeom prst="rect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Real-Time Co-optimization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765173" y="2209800"/>
            <a:ext cx="1263654" cy="3810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RTC </a:t>
            </a:r>
          </a:p>
          <a:p>
            <a:pPr algn="ctr"/>
            <a:r>
              <a:rPr lang="en-US" sz="1100" dirty="0" smtClean="0"/>
              <a:t>Key Principles</a:t>
            </a:r>
            <a:endParaRPr lang="en-US" sz="1100" dirty="0"/>
          </a:p>
        </p:txBody>
      </p:sp>
      <p:sp>
        <p:nvSpPr>
          <p:cNvPr id="30" name="Rectangle 29"/>
          <p:cNvSpPr/>
          <p:nvPr/>
        </p:nvSpPr>
        <p:spPr>
          <a:xfrm>
            <a:off x="2016692" y="2209800"/>
            <a:ext cx="1091631" cy="3810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RTC </a:t>
            </a:r>
          </a:p>
          <a:p>
            <a:pPr algn="ctr"/>
            <a:r>
              <a:rPr lang="en-US" sz="1100" dirty="0" smtClean="0"/>
              <a:t>NPRR review</a:t>
            </a:r>
            <a:endParaRPr lang="en-US" sz="1100" dirty="0"/>
          </a:p>
        </p:txBody>
      </p:sp>
      <p:sp>
        <p:nvSpPr>
          <p:cNvPr id="40" name="Rectangle 39"/>
          <p:cNvSpPr/>
          <p:nvPr/>
        </p:nvSpPr>
        <p:spPr>
          <a:xfrm>
            <a:off x="3076573" y="2743200"/>
            <a:ext cx="4616453" cy="381000"/>
          </a:xfrm>
          <a:prstGeom prst="rect">
            <a:avLst/>
          </a:prstGeom>
          <a:solidFill>
            <a:srgbClr val="00206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Battery Energy Storage Resources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914400" y="2743200"/>
            <a:ext cx="1134039" cy="3810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BES Key Topic Concepts</a:t>
            </a:r>
            <a:endParaRPr lang="en-US" sz="1100" dirty="0"/>
          </a:p>
        </p:txBody>
      </p:sp>
      <p:sp>
        <p:nvSpPr>
          <p:cNvPr id="42" name="Rectangle 41"/>
          <p:cNvSpPr/>
          <p:nvPr/>
        </p:nvSpPr>
        <p:spPr>
          <a:xfrm>
            <a:off x="2028827" y="2743200"/>
            <a:ext cx="1079496" cy="3810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BES </a:t>
            </a:r>
          </a:p>
          <a:p>
            <a:pPr algn="ctr"/>
            <a:r>
              <a:rPr lang="en-US" sz="1100" dirty="0" smtClean="0"/>
              <a:t>NPRR review</a:t>
            </a:r>
            <a:endParaRPr lang="en-US" sz="1100" dirty="0"/>
          </a:p>
        </p:txBody>
      </p:sp>
      <p:sp>
        <p:nvSpPr>
          <p:cNvPr id="43" name="Rectangle 42"/>
          <p:cNvSpPr/>
          <p:nvPr/>
        </p:nvSpPr>
        <p:spPr>
          <a:xfrm>
            <a:off x="3089272" y="3276600"/>
            <a:ext cx="4603754" cy="381000"/>
          </a:xfrm>
          <a:prstGeom prst="rect">
            <a:avLst/>
          </a:prstGeom>
          <a:solidFill>
            <a:srgbClr val="00B05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Distribution Generation Resources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1143000" y="3276600"/>
            <a:ext cx="885827" cy="3810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DGR Workshops 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7693026" y="1968025"/>
            <a:ext cx="0" cy="2372539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2009773" y="3276600"/>
            <a:ext cx="1098550" cy="3810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DGR </a:t>
            </a:r>
          </a:p>
          <a:p>
            <a:pPr algn="ctr"/>
            <a:r>
              <a:rPr lang="en-US" sz="1100" dirty="0" smtClean="0"/>
              <a:t>NPRR review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371600" y="4803255"/>
            <a:ext cx="4648200" cy="94701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u="sng" dirty="0" smtClean="0"/>
              <a:t>On-going deliveries before Passport 2024</a:t>
            </a:r>
            <a:r>
              <a:rPr lang="en-US" sz="1600" u="sng" dirty="0"/>
              <a:t>:</a:t>
            </a:r>
          </a:p>
          <a:p>
            <a:pPr marL="285750" indent="-169863">
              <a:buFont typeface="Arial" panose="020B0604020202020204" pitchFamily="34" charset="0"/>
              <a:buChar char="•"/>
            </a:pPr>
            <a:r>
              <a:rPr lang="en-US" sz="1600" dirty="0" smtClean="0"/>
              <a:t>DGR enhancements to re-open registration</a:t>
            </a:r>
            <a:endParaRPr lang="en-US" sz="1600" dirty="0"/>
          </a:p>
          <a:p>
            <a:pPr marL="285750" indent="-169863">
              <a:buFont typeface="Arial" panose="020B0604020202020204" pitchFamily="34" charset="0"/>
              <a:buChar char="•"/>
            </a:pPr>
            <a:r>
              <a:rPr lang="en-US" sz="1600" dirty="0" smtClean="0"/>
              <a:t>Battery storage functionality enhancements</a:t>
            </a:r>
          </a:p>
          <a:p>
            <a:pPr marL="285750" indent="-169863">
              <a:buFont typeface="Arial" panose="020B0604020202020204" pitchFamily="34" charset="0"/>
              <a:buChar char="•"/>
            </a:pPr>
            <a:r>
              <a:rPr lang="en-US" sz="1600" dirty="0" smtClean="0"/>
              <a:t>FFR Advancement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536572" y="3810000"/>
            <a:ext cx="7143752" cy="530564"/>
          </a:xfrm>
          <a:prstGeom prst="rect">
            <a:avLst/>
          </a:prstGeom>
          <a:solidFill>
            <a:srgbClr val="AC510C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ERCOT Contingency Reserve Service</a:t>
            </a:r>
          </a:p>
          <a:p>
            <a:pPr algn="ctr"/>
            <a:r>
              <a:rPr lang="en-US" sz="1400" dirty="0" smtClean="0"/>
              <a:t>New 10-minute Ancillary Service product defined in NPRR863</a:t>
            </a:r>
            <a:endParaRPr lang="en-US" sz="1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46482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708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Passport Protocol Scope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073506"/>
              </p:ext>
            </p:extLst>
          </p:nvPr>
        </p:nvGraphicFramePr>
        <p:xfrm>
          <a:off x="152400" y="914400"/>
          <a:ext cx="845820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267200"/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Design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Revision</a:t>
                      </a:r>
                      <a:r>
                        <a:rPr lang="en-US" baseline="0" dirty="0" smtClean="0"/>
                        <a:t> Request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s*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64257">
                <a:tc>
                  <a:txBody>
                    <a:bodyPr/>
                    <a:lstStyle/>
                    <a:p>
                      <a:r>
                        <a:rPr lang="en-US" dirty="0" smtClean="0"/>
                        <a:t>Real-Time Co-optimization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NPRR1007</a:t>
                      </a:r>
                      <a:r>
                        <a:rPr lang="en-US" baseline="0" dirty="0" smtClean="0"/>
                        <a:t> – 1013</a:t>
                      </a:r>
                    </a:p>
                  </a:txBody>
                  <a:tcPr/>
                </a:tc>
              </a:tr>
              <a:tr h="364257">
                <a:tc>
                  <a:txBody>
                    <a:bodyPr/>
                    <a:lstStyle/>
                    <a:p>
                      <a:r>
                        <a:rPr lang="en-US" dirty="0" smtClean="0"/>
                        <a:t>Battery Energy Storage Resources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NPRR1014 &amp; 1029</a:t>
                      </a:r>
                      <a:endParaRPr lang="en-US" dirty="0"/>
                    </a:p>
                  </a:txBody>
                  <a:tcPr/>
                </a:tc>
              </a:tr>
              <a:tr h="414727">
                <a:tc>
                  <a:txBody>
                    <a:bodyPr/>
                    <a:lstStyle/>
                    <a:p>
                      <a:r>
                        <a:rPr lang="en-US" dirty="0" smtClean="0"/>
                        <a:t>Distribution Generation Resources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NPRR1016 </a:t>
                      </a:r>
                      <a:r>
                        <a:rPr lang="en-US" sz="1400" dirty="0" smtClean="0"/>
                        <a:t>(mapping improvements only)</a:t>
                      </a:r>
                      <a:endParaRPr lang="en-US" sz="1400" dirty="0"/>
                    </a:p>
                  </a:txBody>
                  <a:tcPr/>
                </a:tc>
              </a:tr>
              <a:tr h="392993">
                <a:tc>
                  <a:txBody>
                    <a:bodyPr/>
                    <a:lstStyle/>
                    <a:p>
                      <a:r>
                        <a:rPr lang="en-US" dirty="0" smtClean="0"/>
                        <a:t>ERCOT Contingency Reserve Service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NPRR863 </a:t>
                      </a:r>
                      <a:r>
                        <a:rPr lang="en-US" sz="1400" dirty="0" smtClean="0"/>
                        <a:t>(ECRS only)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371600" y="3124200"/>
            <a:ext cx="7467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*Additional supporting Market Guide changes are also within Passport scope.</a:t>
            </a:r>
          </a:p>
          <a:p>
            <a:endParaRPr lang="en-US" sz="1600" i="1" dirty="0"/>
          </a:p>
          <a:p>
            <a:r>
              <a:rPr lang="en-US" sz="1600" i="1" dirty="0" smtClean="0"/>
              <a:t>May </a:t>
            </a:r>
            <a:r>
              <a:rPr lang="en-US" sz="1600" i="1" dirty="0"/>
              <a:t>require clarifying NPRRs during Business Requirements </a:t>
            </a:r>
            <a:r>
              <a:rPr lang="en-US" sz="1600" i="1" dirty="0" smtClean="0"/>
              <a:t>development.</a:t>
            </a:r>
            <a:endParaRPr lang="en-US" sz="1600" i="1" dirty="0"/>
          </a:p>
          <a:p>
            <a:endParaRPr lang="en-US" sz="1600" i="1" dirty="0" smtClean="0"/>
          </a:p>
          <a:p>
            <a:r>
              <a:rPr lang="en-US" sz="1600" i="1" dirty="0" smtClean="0"/>
              <a:t>Over 900 pages of protocol/NPRR changes.</a:t>
            </a:r>
          </a:p>
          <a:p>
            <a:endParaRPr lang="en-US" sz="1400" i="1" dirty="0" smtClean="0"/>
          </a:p>
          <a:p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75903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00AEC7"/>
                </a:solidFill>
              </a:rPr>
              <a:t>Passport Sequence of Milestones through 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152400" y="5103399"/>
            <a:ext cx="8774484" cy="9137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157555" y="3501878"/>
            <a:ext cx="8774484" cy="68078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157555" y="1462539"/>
            <a:ext cx="8774484" cy="38337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157555" y="2701125"/>
            <a:ext cx="8774484" cy="657438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157556" y="2004366"/>
            <a:ext cx="8774483" cy="53830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4653617" y="2744489"/>
            <a:ext cx="0" cy="930058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94" name="Rectangle 93"/>
          <p:cNvSpPr/>
          <p:nvPr/>
        </p:nvSpPr>
        <p:spPr>
          <a:xfrm>
            <a:off x="3272820" y="2400186"/>
            <a:ext cx="3338772" cy="14248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Unit/Functional testing</a:t>
            </a:r>
          </a:p>
        </p:txBody>
      </p:sp>
      <p:pic>
        <p:nvPicPr>
          <p:cNvPr id="95" name="Picture 9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880" y="1066800"/>
            <a:ext cx="7957159" cy="402159"/>
          </a:xfrm>
          <a:prstGeom prst="rect">
            <a:avLst/>
          </a:prstGeom>
        </p:spPr>
      </p:pic>
      <p:sp>
        <p:nvSpPr>
          <p:cNvPr id="96" name="Rectangle 95"/>
          <p:cNvSpPr/>
          <p:nvPr/>
        </p:nvSpPr>
        <p:spPr>
          <a:xfrm>
            <a:off x="157556" y="1468959"/>
            <a:ext cx="817324" cy="38306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Pre-Passport</a:t>
            </a: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65483" y="1595589"/>
            <a:ext cx="4584526" cy="15031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557449" y="1487365"/>
            <a:ext cx="1355549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 smtClean="0">
                <a:solidFill>
                  <a:prstClr val="black"/>
                </a:solidFill>
                <a:latin typeface="Calibri" panose="020F0502020204030204"/>
              </a:rPr>
              <a:t>Last </a:t>
            </a:r>
            <a:r>
              <a:rPr lang="en-US" sz="825" dirty="0">
                <a:solidFill>
                  <a:prstClr val="black"/>
                </a:solidFill>
                <a:latin typeface="Calibri" panose="020F0502020204030204"/>
              </a:rPr>
              <a:t>major release date for EMS/MMS/S&amp;B projects</a:t>
            </a:r>
          </a:p>
        </p:txBody>
      </p:sp>
      <p:sp>
        <p:nvSpPr>
          <p:cNvPr id="99" name="Rectangle 98"/>
          <p:cNvSpPr/>
          <p:nvPr/>
        </p:nvSpPr>
        <p:spPr>
          <a:xfrm>
            <a:off x="159122" y="2006012"/>
            <a:ext cx="817324" cy="53665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EMS Upgrade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976446" y="2210730"/>
            <a:ext cx="2281300" cy="14248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Convert Gen/SCADA to C++</a:t>
            </a:r>
          </a:p>
        </p:txBody>
      </p:sp>
      <p:sp>
        <p:nvSpPr>
          <p:cNvPr id="101" name="Diamond 100"/>
          <p:cNvSpPr/>
          <p:nvPr/>
        </p:nvSpPr>
        <p:spPr>
          <a:xfrm>
            <a:off x="3187289" y="2202900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969726" y="2004367"/>
            <a:ext cx="2215607" cy="15467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EMS/MMS CIM16 Network Model Go-Live</a:t>
            </a:r>
          </a:p>
        </p:txBody>
      </p:sp>
      <p:sp>
        <p:nvSpPr>
          <p:cNvPr id="103" name="Diamond 102"/>
          <p:cNvSpPr/>
          <p:nvPr/>
        </p:nvSpPr>
        <p:spPr>
          <a:xfrm>
            <a:off x="3087363" y="2013465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531738" y="2128151"/>
            <a:ext cx="1252996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 smtClean="0">
                <a:solidFill>
                  <a:prstClr val="black"/>
                </a:solidFill>
                <a:latin typeface="Calibri" panose="020F0502020204030204"/>
              </a:rPr>
              <a:t>Last date for Go/No-Go </a:t>
            </a:r>
            <a:r>
              <a:rPr lang="en-US" sz="825" dirty="0">
                <a:solidFill>
                  <a:prstClr val="black"/>
                </a:solidFill>
                <a:latin typeface="Calibri" panose="020F0502020204030204"/>
              </a:rPr>
              <a:t>for Combined Passport EMS Upgrade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978012" y="2400186"/>
            <a:ext cx="2281300" cy="14248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Other EMS Subsystem Dev and Customs</a:t>
            </a:r>
          </a:p>
        </p:txBody>
      </p:sp>
      <p:sp>
        <p:nvSpPr>
          <p:cNvPr id="106" name="Diamond 105"/>
          <p:cNvSpPr/>
          <p:nvPr/>
        </p:nvSpPr>
        <p:spPr>
          <a:xfrm>
            <a:off x="3188855" y="2392356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7" name="Diamond 106"/>
          <p:cNvSpPr/>
          <p:nvPr/>
        </p:nvSpPr>
        <p:spPr>
          <a:xfrm>
            <a:off x="6531738" y="2392356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3301590" y="2182601"/>
            <a:ext cx="2991632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prstClr val="black"/>
                </a:solidFill>
                <a:latin typeface="Calibri" panose="020F0502020204030204"/>
              </a:rPr>
              <a:t>Snapshot of EMS Upgrade Codestream without Passport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160688" y="2707238"/>
            <a:ext cx="817324" cy="65132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Passport Market Design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Core </a:t>
            </a: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EMS/MMS/SB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Support</a:t>
            </a: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OS/</a:t>
            </a:r>
            <a:r>
              <a:rPr kumimoji="0" lang="en-US" sz="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</a:t>
            </a: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Report</a:t>
            </a: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EIS/MIS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970826" y="2709996"/>
            <a:ext cx="1141431" cy="16119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Core Business Reqts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1441475" y="2930387"/>
            <a:ext cx="1219719" cy="16205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Support Business Reqts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2092438" y="3178520"/>
            <a:ext cx="1141431" cy="171590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Report Business Reqts 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2127273" y="2707237"/>
            <a:ext cx="2526344" cy="165730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Design/Development/UnitTest 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2568816" y="2930386"/>
            <a:ext cx="2408129" cy="16205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Design/Development/UnitTest 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3236997" y="3178519"/>
            <a:ext cx="2833241" cy="171590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Design/Development/UnitTest </a:t>
            </a:r>
          </a:p>
        </p:txBody>
      </p:sp>
      <p:sp>
        <p:nvSpPr>
          <p:cNvPr id="116" name="Diamond 115"/>
          <p:cNvSpPr/>
          <p:nvPr/>
        </p:nvSpPr>
        <p:spPr>
          <a:xfrm>
            <a:off x="2033774" y="2728391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7" name="Diamond 116"/>
          <p:cNvSpPr/>
          <p:nvPr/>
        </p:nvSpPr>
        <p:spPr>
          <a:xfrm>
            <a:off x="2501487" y="2942131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8" name="Diamond 117"/>
          <p:cNvSpPr/>
          <p:nvPr/>
        </p:nvSpPr>
        <p:spPr>
          <a:xfrm>
            <a:off x="3154015" y="3199797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157555" y="3501878"/>
            <a:ext cx="817325" cy="68078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Integration Testing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4648138" y="3505997"/>
            <a:ext cx="1972652" cy="19097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Begin Early SCED Testing (EMS/MMS)</a:t>
            </a:r>
          </a:p>
        </p:txBody>
      </p:sp>
      <p:sp>
        <p:nvSpPr>
          <p:cNvPr id="121" name="Diamond 120"/>
          <p:cNvSpPr/>
          <p:nvPr/>
        </p:nvSpPr>
        <p:spPr>
          <a:xfrm>
            <a:off x="4570632" y="2717213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2" name="Diamond 121"/>
          <p:cNvSpPr/>
          <p:nvPr/>
        </p:nvSpPr>
        <p:spPr>
          <a:xfrm>
            <a:off x="4568284" y="3522049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3" name="Straight Connector 122"/>
          <p:cNvCxnSpPr/>
          <p:nvPr/>
        </p:nvCxnSpPr>
        <p:spPr>
          <a:xfrm>
            <a:off x="4659880" y="2880477"/>
            <a:ext cx="7046" cy="5094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24" name="Rectangle 123"/>
          <p:cNvSpPr/>
          <p:nvPr/>
        </p:nvSpPr>
        <p:spPr>
          <a:xfrm>
            <a:off x="5585241" y="3763960"/>
            <a:ext cx="1986941" cy="16942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Begin iTest EMS/MMS/S&amp;B</a:t>
            </a:r>
          </a:p>
        </p:txBody>
      </p:sp>
      <p:sp>
        <p:nvSpPr>
          <p:cNvPr id="125" name="Diamond 124"/>
          <p:cNvSpPr/>
          <p:nvPr/>
        </p:nvSpPr>
        <p:spPr>
          <a:xfrm>
            <a:off x="5495993" y="377351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6070238" y="4013243"/>
            <a:ext cx="1772819" cy="169425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Begin End-to-end Testing</a:t>
            </a:r>
          </a:p>
        </p:txBody>
      </p:sp>
      <p:sp>
        <p:nvSpPr>
          <p:cNvPr id="127" name="Diamond 126"/>
          <p:cNvSpPr/>
          <p:nvPr/>
        </p:nvSpPr>
        <p:spPr>
          <a:xfrm>
            <a:off x="5990384" y="402263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8" name="Straight Connector 127"/>
          <p:cNvCxnSpPr>
            <a:stCxn id="98" idx="1"/>
            <a:endCxn id="125" idx="0"/>
          </p:cNvCxnSpPr>
          <p:nvPr/>
        </p:nvCxnSpPr>
        <p:spPr>
          <a:xfrm>
            <a:off x="5557449" y="1660490"/>
            <a:ext cx="18398" cy="2113027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29" name="Rectangle 128"/>
          <p:cNvSpPr/>
          <p:nvPr/>
        </p:nvSpPr>
        <p:spPr>
          <a:xfrm>
            <a:off x="159121" y="4339555"/>
            <a:ext cx="8774484" cy="68078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159121" y="4339555"/>
            <a:ext cx="817325" cy="68078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Trials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6598022" y="4344242"/>
            <a:ext cx="1104585" cy="13473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Connectivity</a:t>
            </a:r>
          </a:p>
        </p:txBody>
      </p:sp>
      <p:sp>
        <p:nvSpPr>
          <p:cNvPr id="132" name="Diamond 131"/>
          <p:cNvSpPr/>
          <p:nvPr/>
        </p:nvSpPr>
        <p:spPr>
          <a:xfrm>
            <a:off x="6488923" y="4352434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7651157" y="4613278"/>
            <a:ext cx="1013229" cy="21639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SCED/Control Tests</a:t>
            </a:r>
          </a:p>
        </p:txBody>
      </p:sp>
      <p:sp>
        <p:nvSpPr>
          <p:cNvPr id="134" name="Rectangle 133"/>
          <p:cNvSpPr/>
          <p:nvPr/>
        </p:nvSpPr>
        <p:spPr>
          <a:xfrm>
            <a:off x="7639416" y="4838356"/>
            <a:ext cx="1024970" cy="18595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DAM, S&amp;B reports</a:t>
            </a:r>
          </a:p>
        </p:txBody>
      </p:sp>
      <p:sp>
        <p:nvSpPr>
          <p:cNvPr id="135" name="Diamond 134"/>
          <p:cNvSpPr/>
          <p:nvPr/>
        </p:nvSpPr>
        <p:spPr>
          <a:xfrm>
            <a:off x="7584750" y="4739692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6611073" y="2522634"/>
            <a:ext cx="24035" cy="1181421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37" name="Diamond 136"/>
          <p:cNvSpPr/>
          <p:nvPr/>
        </p:nvSpPr>
        <p:spPr>
          <a:xfrm>
            <a:off x="7934550" y="474797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8" name="Diamond 137"/>
          <p:cNvSpPr/>
          <p:nvPr/>
        </p:nvSpPr>
        <p:spPr>
          <a:xfrm>
            <a:off x="8333048" y="4742509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9" name="Diamond 138"/>
          <p:cNvSpPr/>
          <p:nvPr/>
        </p:nvSpPr>
        <p:spPr>
          <a:xfrm>
            <a:off x="8147205" y="4737354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0" name="Rectangle 139"/>
          <p:cNvSpPr/>
          <p:nvPr/>
        </p:nvSpPr>
        <p:spPr>
          <a:xfrm>
            <a:off x="152400" y="5108258"/>
            <a:ext cx="817325" cy="90941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Readiness &amp; Go-Live</a:t>
            </a:r>
          </a:p>
        </p:txBody>
      </p:sp>
      <p:sp>
        <p:nvSpPr>
          <p:cNvPr id="141" name="Rectangle 140"/>
          <p:cNvSpPr/>
          <p:nvPr/>
        </p:nvSpPr>
        <p:spPr>
          <a:xfrm>
            <a:off x="6539969" y="5516117"/>
            <a:ext cx="1092727" cy="162885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Connectivity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7644436" y="5397910"/>
            <a:ext cx="1013229" cy="21639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SCED/Control Tests</a:t>
            </a:r>
          </a:p>
        </p:txBody>
      </p:sp>
      <p:sp>
        <p:nvSpPr>
          <p:cNvPr id="143" name="Rectangle 142"/>
          <p:cNvSpPr/>
          <p:nvPr/>
        </p:nvSpPr>
        <p:spPr>
          <a:xfrm>
            <a:off x="7632696" y="5622989"/>
            <a:ext cx="1024970" cy="18595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DAM, S&amp;B reports</a:t>
            </a:r>
          </a:p>
        </p:txBody>
      </p:sp>
      <p:sp>
        <p:nvSpPr>
          <p:cNvPr id="144" name="Diamond 143"/>
          <p:cNvSpPr/>
          <p:nvPr/>
        </p:nvSpPr>
        <p:spPr>
          <a:xfrm>
            <a:off x="7578030" y="5524325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5" name="Diamond 144"/>
          <p:cNvSpPr/>
          <p:nvPr/>
        </p:nvSpPr>
        <p:spPr>
          <a:xfrm>
            <a:off x="7927830" y="5532609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6" name="Diamond 145"/>
          <p:cNvSpPr/>
          <p:nvPr/>
        </p:nvSpPr>
        <p:spPr>
          <a:xfrm>
            <a:off x="8326327" y="5527142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7" name="Diamond 146"/>
          <p:cNvSpPr/>
          <p:nvPr/>
        </p:nvSpPr>
        <p:spPr>
          <a:xfrm>
            <a:off x="8140484" y="552198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1487195" y="5347581"/>
            <a:ext cx="1722342" cy="16580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Develop/Publish MP</a:t>
            </a:r>
            <a:r>
              <a:rPr kumimoji="0" lang="en-US" sz="825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Specifications</a:t>
            </a:r>
          </a:p>
        </p:txBody>
      </p:sp>
      <p:sp>
        <p:nvSpPr>
          <p:cNvPr id="149" name="Diamond 148"/>
          <p:cNvSpPr/>
          <p:nvPr/>
        </p:nvSpPr>
        <p:spPr>
          <a:xfrm>
            <a:off x="3131054" y="5352529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3820631" y="5347408"/>
            <a:ext cx="1370819" cy="15516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 Market Trials Plans</a:t>
            </a:r>
          </a:p>
        </p:txBody>
      </p:sp>
      <p:sp>
        <p:nvSpPr>
          <p:cNvPr id="151" name="Diamond 150"/>
          <p:cNvSpPr/>
          <p:nvPr/>
        </p:nvSpPr>
        <p:spPr>
          <a:xfrm>
            <a:off x="5098093" y="5341327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7632695" y="5867736"/>
            <a:ext cx="1301947" cy="133599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Passport Cutover/Go-Live</a:t>
            </a:r>
          </a:p>
        </p:txBody>
      </p:sp>
      <p:sp>
        <p:nvSpPr>
          <p:cNvPr id="156" name="Diamond 155"/>
          <p:cNvSpPr/>
          <p:nvPr/>
        </p:nvSpPr>
        <p:spPr>
          <a:xfrm>
            <a:off x="7571304" y="4369862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7" name="Diamond 156"/>
          <p:cNvSpPr/>
          <p:nvPr/>
        </p:nvSpPr>
        <p:spPr>
          <a:xfrm>
            <a:off x="8828724" y="5868434"/>
            <a:ext cx="159707" cy="150312"/>
          </a:xfrm>
          <a:prstGeom prst="diamond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5404624" y="5330787"/>
            <a:ext cx="1399323" cy="16945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Deliver Market Training</a:t>
            </a:r>
          </a:p>
        </p:txBody>
      </p:sp>
      <p:sp>
        <p:nvSpPr>
          <p:cNvPr id="159" name="Diamond 158"/>
          <p:cNvSpPr/>
          <p:nvPr/>
        </p:nvSpPr>
        <p:spPr>
          <a:xfrm>
            <a:off x="6735833" y="5343652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0" name="Rectangle 159"/>
          <p:cNvSpPr/>
          <p:nvPr/>
        </p:nvSpPr>
        <p:spPr>
          <a:xfrm>
            <a:off x="7126357" y="5137041"/>
            <a:ext cx="1480799" cy="17253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Market Readiness Metrics</a:t>
            </a:r>
          </a:p>
        </p:txBody>
      </p:sp>
      <p:sp>
        <p:nvSpPr>
          <p:cNvPr id="161" name="Diamond 160"/>
          <p:cNvSpPr/>
          <p:nvPr/>
        </p:nvSpPr>
        <p:spPr>
          <a:xfrm>
            <a:off x="8540806" y="5147588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1487195" y="5135148"/>
            <a:ext cx="5631404" cy="17443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Passport Implementation Task Force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1894629" y="1561367"/>
            <a:ext cx="2991632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 smtClean="0">
                <a:solidFill>
                  <a:prstClr val="black"/>
                </a:solidFill>
                <a:latin typeface="Calibri" panose="020F0502020204030204"/>
              </a:rPr>
              <a:t>Pre-Passport Deliveries into production before Passport</a:t>
            </a:r>
            <a:endParaRPr lang="en-US" sz="82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4" name="Diamond 163"/>
          <p:cNvSpPr/>
          <p:nvPr/>
        </p:nvSpPr>
        <p:spPr>
          <a:xfrm>
            <a:off x="5479552" y="1600200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5" name="Group 164"/>
          <p:cNvGrpSpPr/>
          <p:nvPr/>
        </p:nvGrpSpPr>
        <p:grpSpPr>
          <a:xfrm>
            <a:off x="6343564" y="558225"/>
            <a:ext cx="2490251" cy="584775"/>
            <a:chOff x="6411562" y="471100"/>
            <a:chExt cx="2490251" cy="584775"/>
          </a:xfrm>
        </p:grpSpPr>
        <p:sp>
          <p:nvSpPr>
            <p:cNvPr id="166" name="Diamond 165"/>
            <p:cNvSpPr/>
            <p:nvPr/>
          </p:nvSpPr>
          <p:spPr>
            <a:xfrm>
              <a:off x="6411562" y="563519"/>
              <a:ext cx="159707" cy="150312"/>
            </a:xfrm>
            <a:prstGeom prst="diamond">
              <a:avLst/>
            </a:prstGeom>
            <a:solidFill>
              <a:srgbClr val="C0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7" name="Diamond 166"/>
            <p:cNvSpPr/>
            <p:nvPr/>
          </p:nvSpPr>
          <p:spPr>
            <a:xfrm>
              <a:off x="6420858" y="806080"/>
              <a:ext cx="159707" cy="150312"/>
            </a:xfrm>
            <a:prstGeom prst="diamond">
              <a:avLst/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633882" y="471100"/>
              <a:ext cx="22679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Planned milestone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Estimated milestone</a:t>
              </a:r>
            </a:p>
          </p:txBody>
        </p:sp>
      </p:grpSp>
      <p:sp>
        <p:nvSpPr>
          <p:cNvPr id="83" name="Rectangle 82"/>
          <p:cNvSpPr/>
          <p:nvPr/>
        </p:nvSpPr>
        <p:spPr>
          <a:xfrm>
            <a:off x="3252858" y="2604058"/>
            <a:ext cx="2316723" cy="3415742"/>
          </a:xfrm>
          <a:prstGeom prst="rect">
            <a:avLst/>
          </a:prstGeom>
          <a:solidFill>
            <a:schemeClr val="tx2">
              <a:lumMod val="50000"/>
              <a:alpha val="67059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Software Development</a:t>
            </a:r>
          </a:p>
          <a:p>
            <a:pPr algn="ctr"/>
            <a:r>
              <a:rPr lang="en-US" dirty="0" smtClean="0"/>
              <a:t> &amp; </a:t>
            </a:r>
          </a:p>
          <a:p>
            <a:pPr algn="ctr"/>
            <a:r>
              <a:rPr lang="en-US" dirty="0" smtClean="0"/>
              <a:t>Unit Testing</a:t>
            </a:r>
            <a:endParaRPr lang="en-US" dirty="0"/>
          </a:p>
        </p:txBody>
      </p:sp>
      <p:sp>
        <p:nvSpPr>
          <p:cNvPr id="87" name="Rectangle 86"/>
          <p:cNvSpPr/>
          <p:nvPr/>
        </p:nvSpPr>
        <p:spPr>
          <a:xfrm>
            <a:off x="7668972" y="2604058"/>
            <a:ext cx="1272073" cy="3415742"/>
          </a:xfrm>
          <a:prstGeom prst="rect">
            <a:avLst/>
          </a:prstGeom>
          <a:solidFill>
            <a:schemeClr val="tx2">
              <a:lumMod val="50000"/>
              <a:alpha val="67059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Market Trials</a:t>
            </a:r>
          </a:p>
          <a:p>
            <a:pPr algn="ctr"/>
            <a:r>
              <a:rPr lang="en-US" dirty="0" smtClean="0"/>
              <a:t>&amp;</a:t>
            </a:r>
          </a:p>
          <a:p>
            <a:pPr algn="ctr"/>
            <a:r>
              <a:rPr lang="en-US" dirty="0" smtClean="0"/>
              <a:t>Go-Live</a:t>
            </a:r>
          </a:p>
          <a:p>
            <a:pPr algn="ctr"/>
            <a:r>
              <a:rPr lang="en-US" dirty="0" smtClean="0"/>
              <a:t>Cutover</a:t>
            </a:r>
          </a:p>
        </p:txBody>
      </p:sp>
      <p:sp>
        <p:nvSpPr>
          <p:cNvPr id="3" name="Rectangle 2"/>
          <p:cNvSpPr/>
          <p:nvPr/>
        </p:nvSpPr>
        <p:spPr>
          <a:xfrm>
            <a:off x="974880" y="2601357"/>
            <a:ext cx="2270538" cy="3415742"/>
          </a:xfrm>
          <a:prstGeom prst="rect">
            <a:avLst/>
          </a:prstGeom>
          <a:solidFill>
            <a:schemeClr val="tx2">
              <a:lumMod val="50000"/>
              <a:alpha val="67059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Business Requirements </a:t>
            </a:r>
          </a:p>
          <a:p>
            <a:pPr algn="ctr"/>
            <a:r>
              <a:rPr lang="en-US" dirty="0" smtClean="0"/>
              <a:t>&amp; </a:t>
            </a:r>
          </a:p>
          <a:p>
            <a:pPr algn="ctr"/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86" name="Diamond 85"/>
          <p:cNvSpPr/>
          <p:nvPr/>
        </p:nvSpPr>
        <p:spPr>
          <a:xfrm>
            <a:off x="6475401" y="5516849"/>
            <a:ext cx="159707" cy="150312"/>
          </a:xfrm>
          <a:prstGeom prst="diamond">
            <a:avLst/>
          </a:prstGeom>
          <a:solidFill>
            <a:srgbClr val="44546A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5562600" y="2604058"/>
            <a:ext cx="2094823" cy="3415742"/>
          </a:xfrm>
          <a:prstGeom prst="rect">
            <a:avLst/>
          </a:prstGeom>
          <a:solidFill>
            <a:schemeClr val="tx2">
              <a:lumMod val="50000"/>
              <a:alpha val="67059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Integration </a:t>
            </a:r>
          </a:p>
          <a:p>
            <a:pPr algn="ctr"/>
            <a:r>
              <a:rPr lang="en-US" dirty="0" smtClean="0"/>
              <a:t>&amp;</a:t>
            </a:r>
          </a:p>
          <a:p>
            <a:pPr algn="ctr"/>
            <a:r>
              <a:rPr lang="en-US" dirty="0" smtClean="0"/>
              <a:t>End-to-End Testing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93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dirty="0"/>
              <a:t>Future NPRR consideration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763000" cy="51054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000" dirty="0" smtClean="0"/>
              <a:t>Limited </a:t>
            </a:r>
            <a:r>
              <a:rPr lang="en-US" sz="2000" dirty="0"/>
              <a:t>resources and project funding for initiatives beyond the large projects identified below until 2024</a:t>
            </a:r>
            <a:r>
              <a:rPr lang="en-US" sz="2000" dirty="0" smtClean="0"/>
              <a:t>.</a:t>
            </a:r>
          </a:p>
          <a:p>
            <a:pPr marL="457200" lvl="1" indent="0">
              <a:buNone/>
            </a:pPr>
            <a:r>
              <a:rPr lang="en-US" sz="1600" b="1" dirty="0" smtClean="0">
                <a:solidFill>
                  <a:srgbClr val="C00000"/>
                </a:solidFill>
              </a:rPr>
              <a:t>	FFR Advancement		BES Pre-Passport Project</a:t>
            </a:r>
          </a:p>
          <a:p>
            <a:pPr marL="457200" lvl="1" indent="0">
              <a:buNone/>
            </a:pPr>
            <a:r>
              <a:rPr lang="en-US" sz="1600" b="1" dirty="0">
                <a:solidFill>
                  <a:srgbClr val="C00000"/>
                </a:solidFill>
              </a:rPr>
              <a:t>	</a:t>
            </a:r>
            <a:r>
              <a:rPr lang="en-US" sz="1600" b="1" dirty="0" smtClean="0">
                <a:solidFill>
                  <a:srgbClr val="C00000"/>
                </a:solidFill>
              </a:rPr>
              <a:t>DGR Pre-Passport		Passport Program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Strict </a:t>
            </a:r>
            <a:r>
              <a:rPr lang="en-US" sz="2000" dirty="0"/>
              <a:t>controls are needed to ensure delivery of these large projects on time and within </a:t>
            </a:r>
            <a:r>
              <a:rPr lang="en-US" sz="2000" dirty="0" smtClean="0"/>
              <a:t>budget.  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ERCOT wants to partner with PRS and TAC on most effective approach for managing the current and future NPRRs.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 marL="914400" lvl="2" indent="0">
              <a:buNone/>
            </a:pPr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941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dirty="0"/>
              <a:t>Future NPRR consideration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839200" cy="5105400"/>
          </a:xfrm>
        </p:spPr>
        <p:txBody>
          <a:bodyPr/>
          <a:lstStyle/>
          <a:p>
            <a:r>
              <a:rPr lang="en-US" sz="2000" dirty="0" smtClean="0"/>
              <a:t>ERCOT </a:t>
            </a:r>
            <a:r>
              <a:rPr lang="en-US" sz="2000" dirty="0"/>
              <a:t>recommends the following control for TAC </a:t>
            </a:r>
            <a:r>
              <a:rPr lang="en-US" sz="2000" dirty="0" smtClean="0"/>
              <a:t>&amp; PRS consideration</a:t>
            </a:r>
          </a:p>
          <a:p>
            <a:pPr lvl="1"/>
            <a:r>
              <a:rPr lang="en-US" sz="1800" dirty="0" smtClean="0"/>
              <a:t>Going </a:t>
            </a:r>
            <a:r>
              <a:rPr lang="en-US" sz="1800" dirty="0"/>
              <a:t>forward, </a:t>
            </a:r>
            <a:r>
              <a:rPr lang="en-US" sz="1800" u="sng" dirty="0" smtClean="0"/>
              <a:t>ERCOT will file comments</a:t>
            </a:r>
            <a:r>
              <a:rPr lang="en-US" sz="1800" dirty="0" smtClean="0"/>
              <a:t> </a:t>
            </a:r>
            <a:r>
              <a:rPr lang="en-US" sz="1800" dirty="0"/>
              <a:t>on stakeholder Revision </a:t>
            </a:r>
            <a:r>
              <a:rPr lang="en-US" sz="1800" dirty="0" smtClean="0"/>
              <a:t>Requests </a:t>
            </a:r>
            <a:r>
              <a:rPr lang="en-US" sz="1800" u="sng" dirty="0"/>
              <a:t>identifying high-level assessment of impacts and risks to Passport Program </a:t>
            </a:r>
            <a:r>
              <a:rPr lang="en-US" sz="1800" dirty="0"/>
              <a:t>delivery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dirty="0"/>
              <a:t>ERCOT comments will </a:t>
            </a:r>
            <a:r>
              <a:rPr lang="en-US" sz="1800" dirty="0" smtClean="0"/>
              <a:t>also provide </a:t>
            </a:r>
            <a:r>
              <a:rPr lang="en-US" sz="1800" dirty="0"/>
              <a:t>a recommendation for “before or after” Passport Program delivery.</a:t>
            </a:r>
          </a:p>
          <a:p>
            <a:pPr lvl="1"/>
            <a:r>
              <a:rPr lang="en-US" sz="1800" dirty="0"/>
              <a:t>If impact to Passport Program delivery, Sponsor can decide next step for the Revision Request – withdraw or pursue.</a:t>
            </a:r>
          </a:p>
          <a:p>
            <a:pPr lvl="1"/>
            <a:r>
              <a:rPr lang="en-US" sz="1800" dirty="0" smtClean="0"/>
              <a:t>If </a:t>
            </a:r>
            <a:r>
              <a:rPr lang="en-US" sz="1800" dirty="0"/>
              <a:t>pursue, then PRS may recommend approval and/or tabling of the Revision Request.  If approved by </a:t>
            </a:r>
            <a:r>
              <a:rPr lang="en-US" sz="1800" dirty="0" smtClean="0"/>
              <a:t>PRS, </a:t>
            </a:r>
            <a:r>
              <a:rPr lang="en-US" sz="1800" dirty="0"/>
              <a:t>ERCOT will </a:t>
            </a:r>
            <a:r>
              <a:rPr lang="en-US" sz="1800" dirty="0" smtClean="0"/>
              <a:t>have option to file </a:t>
            </a:r>
            <a:r>
              <a:rPr lang="en-US" sz="1800" dirty="0"/>
              <a:t>additional comments indicating that </a:t>
            </a:r>
            <a:r>
              <a:rPr lang="en-US" sz="1800" dirty="0" smtClean="0"/>
              <a:t>an Impact </a:t>
            </a:r>
            <a:r>
              <a:rPr lang="en-US" sz="1800" dirty="0"/>
              <a:t>Analysis will not be completed until ERCOT has bandwidth to consider post-Passport Program efforts</a:t>
            </a:r>
            <a:r>
              <a:rPr lang="en-US" sz="1800" dirty="0" smtClean="0"/>
              <a:t>.  </a:t>
            </a:r>
          </a:p>
          <a:p>
            <a:pPr lvl="2"/>
            <a:r>
              <a:rPr lang="en-US" sz="1400" dirty="0" smtClean="0"/>
              <a:t>Per Section 21.4, without an Impact Analysis the NPRR would remain tabled at PRS.</a:t>
            </a:r>
          </a:p>
          <a:p>
            <a:pPr lvl="2"/>
            <a:r>
              <a:rPr lang="en-US" sz="1400" dirty="0" smtClean="0"/>
              <a:t>ERCOT will continue be engaged at PRS to coordinate the potential timing of Impact Analysis work as resources become available.</a:t>
            </a:r>
            <a:endParaRPr lang="en-US" sz="1400" dirty="0"/>
          </a:p>
          <a:p>
            <a:r>
              <a:rPr lang="en-US" sz="2000" dirty="0" smtClean="0"/>
              <a:t>Benefits and Exceptions on next page.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931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dirty="0"/>
              <a:t>Future NPRR consideration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839200" cy="5105400"/>
          </a:xfrm>
        </p:spPr>
        <p:txBody>
          <a:bodyPr/>
          <a:lstStyle/>
          <a:p>
            <a:r>
              <a:rPr lang="en-US" sz="2000" dirty="0" smtClean="0"/>
              <a:t>Benefits </a:t>
            </a:r>
            <a:r>
              <a:rPr lang="en-US" sz="2000" dirty="0"/>
              <a:t>of this recommendation</a:t>
            </a:r>
            <a:r>
              <a:rPr lang="en-US" sz="2000" dirty="0" smtClean="0"/>
              <a:t>:</a:t>
            </a:r>
          </a:p>
          <a:p>
            <a:pPr lvl="1"/>
            <a:r>
              <a:rPr lang="en-US" sz="1600" dirty="0" smtClean="0"/>
              <a:t>Allows </a:t>
            </a:r>
            <a:r>
              <a:rPr lang="en-US" sz="1600" dirty="0"/>
              <a:t>continued discussion of future policy changes with some direction of regulatory certainty with PRS approval.</a:t>
            </a:r>
          </a:p>
          <a:p>
            <a:pPr lvl="1"/>
            <a:r>
              <a:rPr lang="en-US" sz="1600" dirty="0" smtClean="0"/>
              <a:t>Prevents </a:t>
            </a:r>
            <a:r>
              <a:rPr lang="en-US" sz="1600" dirty="0"/>
              <a:t>gray-boxes within gray-boxes in Protocols and reduces administrative or substantive clean-up Revision Requests in the future.</a:t>
            </a:r>
          </a:p>
          <a:p>
            <a:pPr lvl="1"/>
            <a:r>
              <a:rPr lang="en-US" sz="1600" dirty="0"/>
              <a:t>Avoids outdated Impact Analyses which can create risk to future resource and budget issues.</a:t>
            </a:r>
          </a:p>
          <a:p>
            <a:pPr lvl="1"/>
            <a:r>
              <a:rPr lang="en-US" sz="1600" dirty="0" smtClean="0"/>
              <a:t>Helps </a:t>
            </a:r>
            <a:r>
              <a:rPr lang="en-US" sz="1600" dirty="0"/>
              <a:t>manage Project Priority List (PPL) more effectively with post-Passport Program changes. </a:t>
            </a:r>
          </a:p>
          <a:p>
            <a:r>
              <a:rPr lang="en-US" sz="2000" dirty="0" smtClean="0"/>
              <a:t>Most </a:t>
            </a:r>
            <a:r>
              <a:rPr lang="en-US" sz="2000" dirty="0"/>
              <a:t>Likely Exceptions to this recommendation</a:t>
            </a:r>
            <a:r>
              <a:rPr lang="en-US" sz="2000" dirty="0" smtClean="0"/>
              <a:t>:</a:t>
            </a:r>
          </a:p>
          <a:p>
            <a:pPr lvl="1"/>
            <a:r>
              <a:rPr lang="en-US" sz="1600" dirty="0" smtClean="0"/>
              <a:t>Revision </a:t>
            </a:r>
            <a:r>
              <a:rPr lang="en-US" sz="1600" dirty="0"/>
              <a:t>Requests that are critical to reliability or instructed by PUCT.</a:t>
            </a:r>
            <a:endParaRPr lang="en-US" sz="1600" dirty="0" smtClean="0"/>
          </a:p>
          <a:p>
            <a:r>
              <a:rPr lang="en-US" sz="2000" dirty="0" smtClean="0"/>
              <a:t>Additional </a:t>
            </a:r>
            <a:r>
              <a:rPr lang="en-US" sz="2000" dirty="0"/>
              <a:t>recommended control for TAC consideration: </a:t>
            </a:r>
            <a:endParaRPr lang="en-US" sz="2000" dirty="0" smtClean="0"/>
          </a:p>
          <a:p>
            <a:pPr lvl="1"/>
            <a:r>
              <a:rPr lang="en-US" sz="1600" dirty="0" smtClean="0"/>
              <a:t>Be </a:t>
            </a:r>
            <a:r>
              <a:rPr lang="en-US" sz="1600" dirty="0"/>
              <a:t>cognizant of workshops or other focused initiatives on Passport related systems (EMS, MMS and S&amp;B) that rely heavy on ERCOT SMEs.</a:t>
            </a:r>
          </a:p>
          <a:p>
            <a:r>
              <a:rPr lang="en-US" sz="2000" dirty="0" smtClean="0"/>
              <a:t>ERCOT </a:t>
            </a:r>
            <a:r>
              <a:rPr lang="en-US" sz="2000" dirty="0"/>
              <a:t>welcomes feedback from TAC and PRS on these recommendations or alternatives. 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60012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side pages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163D459-1C05-483F-85D1-C9E478EC32CC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9968CB8-5FF8-44D7-A459-A3FC34AC4F7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75107C8-DC22-41ED-81EF-363FA84522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3045</TotalTime>
  <Words>650</Words>
  <Application>Microsoft Office PowerPoint</Application>
  <PresentationFormat>On-screen Show (4:3)</PresentationFormat>
  <Paragraphs>144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1_Custom Design</vt:lpstr>
      <vt:lpstr>Inside pages</vt:lpstr>
      <vt:lpstr>PowerPoint Presentation</vt:lpstr>
      <vt:lpstr>Passport Update</vt:lpstr>
      <vt:lpstr>Passport Scope and Delivery</vt:lpstr>
      <vt:lpstr>Passport Protocol Scope</vt:lpstr>
      <vt:lpstr>Passport Sequence of Milestones through 2024</vt:lpstr>
      <vt:lpstr>Future NPRR consideration</vt:lpstr>
      <vt:lpstr>Future NPRR consideration</vt:lpstr>
      <vt:lpstr>Future NPRR consideration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245</cp:revision>
  <cp:lastPrinted>2016-01-21T20:53:15Z</cp:lastPrinted>
  <dcterms:created xsi:type="dcterms:W3CDTF">2016-01-21T15:20:31Z</dcterms:created>
  <dcterms:modified xsi:type="dcterms:W3CDTF">2021-02-10T21:37:37Z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