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60" r:id="rId4"/>
    <p:sldId id="257" r:id="rId5"/>
    <p:sldId id="266" r:id="rId6"/>
    <p:sldId id="269" r:id="rId7"/>
    <p:sldId id="268" r:id="rId8"/>
    <p:sldId id="270" r:id="rId9"/>
    <p:sldId id="26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3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24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13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Additional Review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CMWG</a:t>
            </a:r>
          </a:p>
          <a:p>
            <a:r>
              <a:rPr lang="en-US" dirty="0" smtClean="0"/>
              <a:t>February 15,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additional review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95" y="1143000"/>
            <a:ext cx="8534400" cy="4953000"/>
          </a:xfrm>
        </p:spPr>
        <p:txBody>
          <a:bodyPr/>
          <a:lstStyle/>
          <a:p>
            <a:r>
              <a:rPr lang="en-US" sz="2400" dirty="0" smtClean="0"/>
              <a:t>During the February 3 WMS meeting, a request was made to look at options for the posting of auction results and invoices around the holidays at the end of 2022 and 2023</a:t>
            </a:r>
          </a:p>
          <a:p>
            <a:pPr lvl="1"/>
            <a:r>
              <a:rPr lang="en-US" sz="2000" dirty="0" smtClean="0"/>
              <a:t>The draft calendar reviewed at CMWG in January planned to post results and invoices for the associated Seq3 long-term auctions during the last week of December</a:t>
            </a:r>
          </a:p>
          <a:p>
            <a:pPr lvl="2"/>
            <a:r>
              <a:rPr lang="en-US" sz="1800" dirty="0" smtClean="0"/>
              <a:t>Although the auction invoice cycle accounts for the New Year’s Holiday, there are some concerns about market participant staffing issues during this time </a:t>
            </a:r>
          </a:p>
          <a:p>
            <a:pPr lvl="1"/>
            <a:r>
              <a:rPr lang="en-US" sz="2000" dirty="0" smtClean="0"/>
              <a:t>ERCOT has prepared another draft with options for posting the results and invoices for Seq3 auctions in </a:t>
            </a:r>
            <a:r>
              <a:rPr lang="en-US" sz="2000" dirty="0" smtClean="0"/>
              <a:t>January 2023 and 2024</a:t>
            </a:r>
            <a:endParaRPr lang="en-US" sz="2000" dirty="0" smtClean="0"/>
          </a:p>
          <a:p>
            <a:pPr lvl="2"/>
            <a:r>
              <a:rPr lang="en-US" sz="1800" dirty="0" smtClean="0"/>
              <a:t>If these options are preferred, ERCOT will make this a normal practice for future calendars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b="1" dirty="0" smtClean="0">
                <a:solidFill>
                  <a:schemeClr val="accent1"/>
                </a:solidFill>
              </a:rPr>
              <a:t>additional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029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Note </a:t>
            </a:r>
            <a:r>
              <a:rPr lang="en-US" sz="2400" dirty="0" smtClean="0"/>
              <a:t>that waiting longer to post auction results also delays the release of locked auction credit</a:t>
            </a:r>
          </a:p>
          <a:p>
            <a:pPr lvl="1"/>
            <a:r>
              <a:rPr lang="en-US" sz="2000" dirty="0" smtClean="0"/>
              <a:t>However, the delayed credit release will </a:t>
            </a:r>
            <a:r>
              <a:rPr lang="en-US" sz="2000" dirty="0" smtClean="0"/>
              <a:t>not cause a credit lock overlap with another auction </a:t>
            </a:r>
          </a:p>
          <a:p>
            <a:endParaRPr lang="en-US" sz="1600" dirty="0" smtClean="0"/>
          </a:p>
          <a:p>
            <a:r>
              <a:rPr lang="en-US" sz="2400" dirty="0"/>
              <a:t>Would like for CMWG to decide </a:t>
            </a:r>
            <a:r>
              <a:rPr lang="en-US" sz="2400" dirty="0" smtClean="0"/>
              <a:t>today which </a:t>
            </a:r>
            <a:r>
              <a:rPr lang="en-US" sz="2400" dirty="0"/>
              <a:t>dates to include in the final draft for </a:t>
            </a:r>
            <a:r>
              <a:rPr lang="en-US" sz="2400" dirty="0" smtClean="0"/>
              <a:t>WMS </a:t>
            </a:r>
            <a:r>
              <a:rPr lang="en-US" sz="2400" dirty="0"/>
              <a:t>on March 3, </a:t>
            </a:r>
            <a:r>
              <a:rPr lang="en-US" sz="2400" dirty="0" smtClean="0"/>
              <a:t>2021</a:t>
            </a:r>
          </a:p>
          <a:p>
            <a:pPr lvl="1"/>
            <a:r>
              <a:rPr lang="en-US" sz="2000" dirty="0" smtClean="0"/>
              <a:t>Reminder that WMS approval is required and ERCOT must post the updated calendar no later than April 1</a:t>
            </a:r>
            <a:endParaRPr lang="en-US" sz="2000" dirty="0"/>
          </a:p>
          <a:p>
            <a:pPr lvl="3"/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2024.1st6.AnnualAuction.Seq3 (DEC 2022 – JAN 2023)</a:t>
            </a:r>
            <a:endParaRPr lang="en-US" sz="2000" b="1" dirty="0" smtClean="0"/>
          </a:p>
          <a:p>
            <a:pPr lvl="1"/>
            <a:r>
              <a:rPr lang="en-US" sz="1800" dirty="0" smtClean="0"/>
              <a:t>Currently approved calendar would post results on Thursday, </a:t>
            </a:r>
            <a:r>
              <a:rPr lang="en-US" sz="1800" dirty="0" smtClean="0"/>
              <a:t>12/29/22 and auction invoices on Friday, 12/30/22 (on normal timeline)</a:t>
            </a:r>
          </a:p>
          <a:p>
            <a:pPr lvl="2"/>
            <a:r>
              <a:rPr lang="en-US" sz="1600" dirty="0" smtClean="0"/>
              <a:t>Invoice payments would be due to ERCOT on Thursday, 1/5/2023 (extended by 1 day to account for New Year’s holiday)</a:t>
            </a:r>
          </a:p>
          <a:p>
            <a:pPr lvl="1"/>
            <a:r>
              <a:rPr lang="en-US" sz="1800" dirty="0" smtClean="0"/>
              <a:t>Option to delay posting of results to Wednesday, 1/4/23</a:t>
            </a:r>
          </a:p>
          <a:p>
            <a:pPr lvl="2"/>
            <a:r>
              <a:rPr lang="en-US" sz="1600" i="1" dirty="0" smtClean="0"/>
              <a:t>Note that the process of posting auction results begins the day before results are visible to market participants, so posting on 1/3 is not an option because 1/2 is an ERCOT holiday</a:t>
            </a:r>
            <a:endParaRPr lang="en-US" sz="1600" i="1" dirty="0"/>
          </a:p>
          <a:p>
            <a:pPr lvl="2"/>
            <a:r>
              <a:rPr lang="en-US" sz="1600" dirty="0" smtClean="0"/>
              <a:t>Would result in invoices being posted and credit </a:t>
            </a:r>
            <a:r>
              <a:rPr lang="en-US" sz="1600" dirty="0"/>
              <a:t>released on </a:t>
            </a:r>
            <a:r>
              <a:rPr lang="en-US" sz="1600" dirty="0" smtClean="0"/>
              <a:t>Thursday, 1/5/23</a:t>
            </a:r>
          </a:p>
          <a:p>
            <a:pPr lvl="2"/>
            <a:r>
              <a:rPr lang="en-US" sz="1600" dirty="0" smtClean="0"/>
              <a:t>Invoice payments would be due to ERCOT on Tuesday, 1/10/23</a:t>
            </a:r>
          </a:p>
          <a:p>
            <a:pPr lvl="1"/>
            <a:r>
              <a:rPr lang="en-US" sz="1800" dirty="0" smtClean="0"/>
              <a:t>Pushing the bid window back 1 week is not an option</a:t>
            </a:r>
          </a:p>
          <a:p>
            <a:pPr lvl="2"/>
            <a:r>
              <a:rPr lang="en-US" sz="1600" dirty="0" smtClean="0"/>
              <a:t>Bid window would close on Thursday, 12/22/22 and Friday, 12/23/22 is an ERCOT holiday</a:t>
            </a:r>
          </a:p>
          <a:p>
            <a:pPr lvl="3"/>
            <a:r>
              <a:rPr lang="en-US" sz="1400" dirty="0" smtClean="0"/>
              <a:t>There are auction-related tasks that must be completed the day after the bid window closes in order to start the auction optimization run</a:t>
            </a:r>
            <a:endParaRPr lang="en-US" sz="1400" dirty="0" smtClean="0"/>
          </a:p>
          <a:p>
            <a:pPr lvl="3"/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539" y="990600"/>
            <a:ext cx="8534400" cy="4953000"/>
          </a:xfrm>
        </p:spPr>
        <p:txBody>
          <a:bodyPr/>
          <a:lstStyle/>
          <a:p>
            <a:pPr marL="57150" indent="0">
              <a:buNone/>
            </a:pPr>
            <a:r>
              <a:rPr lang="en-US" sz="2000" b="1" dirty="0" smtClean="0"/>
              <a:t>2025.1st6.AnnualAuction.Seq3 (DEC 2023 – JAN 2024)</a:t>
            </a:r>
            <a:endParaRPr lang="en-US" sz="2000" b="1" dirty="0" smtClean="0"/>
          </a:p>
          <a:p>
            <a:pPr lvl="1"/>
            <a:r>
              <a:rPr lang="en-US" sz="1800" dirty="0" smtClean="0"/>
              <a:t>Previous draft would post results on Thursday, </a:t>
            </a:r>
            <a:r>
              <a:rPr lang="en-US" sz="1800" dirty="0" smtClean="0"/>
              <a:t>12/28/23 and auction invoices on Friday, 12/29/23 (on normal timeline)</a:t>
            </a:r>
          </a:p>
          <a:p>
            <a:pPr lvl="2"/>
            <a:r>
              <a:rPr lang="en-US" sz="1600" dirty="0" smtClean="0"/>
              <a:t>Invoice payments would be due to ERCOT on Thursday, 1/4/24 (extended by 1 day to account for New Year’s holiday)</a:t>
            </a:r>
          </a:p>
          <a:p>
            <a:pPr lvl="1"/>
            <a:r>
              <a:rPr lang="en-US" sz="1800" dirty="0" smtClean="0"/>
              <a:t>Option to delay posting of results to Wednesday, 1/3/24</a:t>
            </a:r>
            <a:endParaRPr lang="en-US" sz="1800" dirty="0"/>
          </a:p>
          <a:p>
            <a:pPr lvl="2"/>
            <a:r>
              <a:rPr lang="en-US" sz="1600" i="1" dirty="0" smtClean="0"/>
              <a:t>Posting </a:t>
            </a:r>
            <a:r>
              <a:rPr lang="en-US" sz="1600" i="1" dirty="0"/>
              <a:t>on </a:t>
            </a:r>
            <a:r>
              <a:rPr lang="en-US" sz="1600" i="1" dirty="0" smtClean="0"/>
              <a:t>1/2 </a:t>
            </a:r>
            <a:r>
              <a:rPr lang="en-US" sz="1600" i="1" dirty="0"/>
              <a:t>is not an option because </a:t>
            </a:r>
            <a:r>
              <a:rPr lang="en-US" sz="1600" i="1" dirty="0" smtClean="0"/>
              <a:t>1/1 </a:t>
            </a:r>
            <a:r>
              <a:rPr lang="en-US" sz="1600" i="1" dirty="0"/>
              <a:t>is an ERCOT holiday</a:t>
            </a:r>
          </a:p>
          <a:p>
            <a:pPr lvl="2"/>
            <a:r>
              <a:rPr lang="en-US" sz="1600" dirty="0" smtClean="0"/>
              <a:t>Would result in invoices being posted and credit </a:t>
            </a:r>
            <a:r>
              <a:rPr lang="en-US" sz="1600" dirty="0"/>
              <a:t>released on </a:t>
            </a:r>
            <a:r>
              <a:rPr lang="en-US" sz="1600" dirty="0" smtClean="0"/>
              <a:t>Thursday, 1/4/24</a:t>
            </a:r>
          </a:p>
          <a:p>
            <a:pPr lvl="2"/>
            <a:r>
              <a:rPr lang="en-US" sz="1600" dirty="0" smtClean="0"/>
              <a:t>Invoice payments would be due to ERCOT on Tuesday, 1/9/24</a:t>
            </a:r>
          </a:p>
          <a:p>
            <a:pPr lvl="1"/>
            <a:r>
              <a:rPr lang="en-US" sz="1800" dirty="0" smtClean="0"/>
              <a:t>Another option is to push the entire auction back by 1 week</a:t>
            </a:r>
          </a:p>
          <a:p>
            <a:pPr lvl="2"/>
            <a:r>
              <a:rPr lang="en-US" sz="1600" dirty="0" smtClean="0"/>
              <a:t>This would result in the bid window being 12/19-12/21/23</a:t>
            </a:r>
          </a:p>
          <a:p>
            <a:pPr lvl="2"/>
            <a:r>
              <a:rPr lang="en-US" sz="1600" dirty="0" smtClean="0"/>
              <a:t>Auction results would be posted on Thursday, 1/4/24 on the normal timeline</a:t>
            </a:r>
          </a:p>
          <a:p>
            <a:pPr lvl="2"/>
            <a:r>
              <a:rPr lang="en-US" sz="1600" dirty="0" smtClean="0"/>
              <a:t>ERCOT doesn’t prefer this option, because the holidays would result in 3 fewer days for us to run the auction and validate results on the normal auction timeline</a:t>
            </a:r>
          </a:p>
          <a:p>
            <a:pPr lvl="3"/>
            <a:r>
              <a:rPr lang="en-US" sz="1400" dirty="0" smtClean="0"/>
              <a:t>If it is decided to delay the posting of auction results for the 2024.1st6.AnnualAuction.Seq3 auction, then ERCOT would prefer to establish a consistent pattern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b="1" dirty="0" smtClean="0">
                <a:solidFill>
                  <a:schemeClr val="accent1"/>
                </a:solidFill>
              </a:rPr>
              <a:t>which options?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539" y="990600"/>
            <a:ext cx="8534400" cy="4953000"/>
          </a:xfrm>
        </p:spPr>
        <p:txBody>
          <a:bodyPr/>
          <a:lstStyle/>
          <a:p>
            <a:pPr marL="57150" indent="0">
              <a:buNone/>
            </a:pPr>
            <a:r>
              <a:rPr lang="en-US" sz="2000" b="1" dirty="0" smtClean="0"/>
              <a:t>2024.1st6.AnnualAuction.Seq3</a:t>
            </a:r>
          </a:p>
          <a:p>
            <a:pPr marL="400050"/>
            <a:r>
              <a:rPr lang="en-US" sz="1800" dirty="0" smtClean="0"/>
              <a:t>Stick with currently approved dates to post results in DEC 2022?</a:t>
            </a:r>
          </a:p>
          <a:p>
            <a:pPr marL="400050"/>
            <a:r>
              <a:rPr lang="en-US" sz="1800" dirty="0" smtClean="0"/>
              <a:t>Delay posting of auction results until JAN 2023?</a:t>
            </a:r>
            <a:endParaRPr lang="en-US" sz="1800" dirty="0"/>
          </a:p>
          <a:p>
            <a:pPr marL="57150" indent="0">
              <a:buNone/>
            </a:pPr>
            <a:endParaRPr lang="en-US" sz="2000" b="1" dirty="0" smtClean="0"/>
          </a:p>
          <a:p>
            <a:pPr marL="57150" indent="0">
              <a:buNone/>
            </a:pPr>
            <a:r>
              <a:rPr lang="en-US" sz="2000" b="1" dirty="0" smtClean="0"/>
              <a:t>2025.1st6.AnnualAuction.Seq3</a:t>
            </a:r>
          </a:p>
          <a:p>
            <a:pPr marL="400050"/>
            <a:r>
              <a:rPr lang="en-US" sz="1800" dirty="0" smtClean="0"/>
              <a:t>Stick with current draft dates to post results in DEC 2023?</a:t>
            </a:r>
          </a:p>
          <a:p>
            <a:pPr marL="400050"/>
            <a:r>
              <a:rPr lang="en-US" sz="1800" dirty="0" smtClean="0"/>
              <a:t>Delay posting of auction results until JAN 2024?</a:t>
            </a:r>
          </a:p>
          <a:p>
            <a:pPr marL="400050"/>
            <a:r>
              <a:rPr lang="en-US" sz="1800" dirty="0" smtClean="0"/>
              <a:t>Push entire auction back by 1 week?</a:t>
            </a:r>
          </a:p>
          <a:p>
            <a:pPr marL="400050"/>
            <a:endParaRPr lang="en-US" sz="2000" dirty="0"/>
          </a:p>
          <a:p>
            <a:pPr marL="57150" indent="0">
              <a:buNone/>
            </a:pPr>
            <a:r>
              <a:rPr lang="en-US" sz="2000" b="1" dirty="0" smtClean="0"/>
              <a:t>ERCOT prefers for the selected options to be consistent so the same pattern can be applied to future calendars</a:t>
            </a:r>
            <a:endParaRPr lang="en-US" sz="2000" b="1" dirty="0"/>
          </a:p>
          <a:p>
            <a:pPr marL="400050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Updated draft will go to WMS </a:t>
            </a:r>
            <a:r>
              <a:rPr lang="en-US" sz="2400" dirty="0"/>
              <a:t>for </a:t>
            </a:r>
            <a:r>
              <a:rPr lang="en-US" sz="2400" dirty="0" smtClean="0"/>
              <a:t>final </a:t>
            </a:r>
            <a:r>
              <a:rPr lang="en-US" sz="2400" dirty="0"/>
              <a:t>approval on </a:t>
            </a:r>
            <a:r>
              <a:rPr lang="en-US" sz="2400" dirty="0" smtClean="0"/>
              <a:t>March 3</a:t>
            </a:r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 smtClean="0"/>
              <a:t>approved calendar </a:t>
            </a:r>
            <a:r>
              <a:rPr lang="en-US" sz="2400" dirty="0"/>
              <a:t>will be posted on the ERCOT public site </a:t>
            </a:r>
            <a:r>
              <a:rPr lang="en-US" sz="2400" dirty="0" smtClean="0"/>
              <a:t>no later than April </a:t>
            </a:r>
            <a:r>
              <a:rPr lang="en-US" sz="2400" dirty="0" smtClean="0"/>
              <a:t>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514600"/>
            <a:ext cx="586917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714</Words>
  <Application>Microsoft Office PowerPoint</Application>
  <PresentationFormat>On-screen Show (4:3)</PresentationFormat>
  <Paragraphs>73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additional review </vt:lpstr>
      <vt:lpstr>CRR activity calendar – additional review</vt:lpstr>
      <vt:lpstr>CRR activity calendar – description of options</vt:lpstr>
      <vt:lpstr>CRR activity calendar – description of options</vt:lpstr>
      <vt:lpstr>CRR activity calendar – which options?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2021-02-05T16:10:20Z</dcterms:modified>
</cp:coreProperties>
</file>