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3"/>
  </p:notesMasterIdLst>
  <p:handoutMasterIdLst>
    <p:handoutMasterId r:id="rId14"/>
  </p:handoutMasterIdLst>
  <p:sldIdLst>
    <p:sldId id="260" r:id="rId6"/>
    <p:sldId id="289" r:id="rId7"/>
    <p:sldId id="291" r:id="rId8"/>
    <p:sldId id="286" r:id="rId9"/>
    <p:sldId id="275" r:id="rId10"/>
    <p:sldId id="290" r:id="rId11"/>
    <p:sldId id="288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795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Review of CRR Balancing Account </a:t>
            </a:r>
            <a:br>
              <a:rPr lang="en-US" sz="2000" b="1" dirty="0">
                <a:solidFill>
                  <a:schemeClr val="tx2"/>
                </a:solidFill>
              </a:rPr>
            </a:br>
            <a:r>
              <a:rPr lang="en-US" sz="2000" b="1" dirty="0">
                <a:solidFill>
                  <a:schemeClr val="tx2"/>
                </a:solidFill>
              </a:rPr>
              <a:t>Fund (CRRBAF) Resettlement </a:t>
            </a:r>
            <a:br>
              <a:rPr lang="en-US" sz="2000" b="1" dirty="0">
                <a:solidFill>
                  <a:schemeClr val="tx2"/>
                </a:solidFill>
              </a:rPr>
            </a:br>
            <a:r>
              <a:rPr lang="en-US" sz="2000" b="1" dirty="0">
                <a:solidFill>
                  <a:schemeClr val="tx2"/>
                </a:solidFill>
              </a:rPr>
              <a:t>for </a:t>
            </a:r>
            <a:r>
              <a:rPr lang="en-US" sz="2000" b="1" dirty="0" smtClean="0">
                <a:solidFill>
                  <a:schemeClr val="tx2"/>
                </a:solidFill>
              </a:rPr>
              <a:t>August </a:t>
            </a:r>
            <a:r>
              <a:rPr lang="en-US" sz="2000" b="1" dirty="0">
                <a:solidFill>
                  <a:schemeClr val="tx2"/>
                </a:solidFill>
              </a:rPr>
              <a:t>2020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Austin Rosel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ERCOT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February 15, 2021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on </a:t>
            </a:r>
            <a:r>
              <a:rPr lang="en-US" dirty="0" err="1"/>
              <a:t>c</a:t>
            </a:r>
            <a:r>
              <a:rPr lang="en-US" dirty="0" err="1" smtClean="0"/>
              <a:t>lawback</a:t>
            </a:r>
            <a:r>
              <a:rPr lang="en-US" dirty="0" smtClean="0"/>
              <a:t> of shortfall </a:t>
            </a:r>
            <a:r>
              <a:rPr lang="en-US" dirty="0"/>
              <a:t>r</a:t>
            </a:r>
            <a:r>
              <a:rPr lang="en-US" dirty="0" smtClean="0"/>
              <a:t>efunds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Question was brought up by NRG at December CMWG: Will </a:t>
            </a:r>
            <a:r>
              <a:rPr lang="en-US" sz="2400" dirty="0"/>
              <a:t>ERCOT </a:t>
            </a:r>
            <a:r>
              <a:rPr lang="en-US" sz="2400" dirty="0" smtClean="0"/>
              <a:t>CRRBAF resettlement </a:t>
            </a:r>
            <a:r>
              <a:rPr lang="en-US" sz="2400" dirty="0"/>
              <a:t>processes </a:t>
            </a:r>
            <a:r>
              <a:rPr lang="en-US" sz="2400" dirty="0" err="1"/>
              <a:t>clawback</a:t>
            </a:r>
            <a:r>
              <a:rPr lang="en-US" sz="2400" dirty="0"/>
              <a:t> previously allocated CRR </a:t>
            </a:r>
            <a:r>
              <a:rPr lang="en-US" sz="2400" dirty="0" smtClean="0"/>
              <a:t>shortfall </a:t>
            </a:r>
            <a:r>
              <a:rPr lang="en-US" sz="2400" dirty="0"/>
              <a:t>refunds </a:t>
            </a:r>
            <a:r>
              <a:rPr lang="en-US" sz="2400" dirty="0" smtClean="0"/>
              <a:t>if there is a </a:t>
            </a:r>
            <a:r>
              <a:rPr lang="en-US" sz="2400" dirty="0"/>
              <a:t>lower beginning </a:t>
            </a:r>
            <a:r>
              <a:rPr lang="en-US" sz="2400" dirty="0" smtClean="0"/>
              <a:t>CRRBAF balance at time of the resettlement</a:t>
            </a:r>
            <a:r>
              <a:rPr lang="en-US" sz="2400" dirty="0"/>
              <a:t>?</a:t>
            </a:r>
          </a:p>
          <a:p>
            <a:pPr lvl="1"/>
            <a:r>
              <a:rPr lang="en-US" sz="2000" dirty="0"/>
              <a:t>ERCOT staff indicated at December CMWG it would confer with ERCOT Legal prior to finalization of August </a:t>
            </a:r>
            <a:r>
              <a:rPr lang="en-US" sz="2000" dirty="0" smtClean="0"/>
              <a:t>2020 </a:t>
            </a:r>
            <a:r>
              <a:rPr lang="en-US" sz="2000" dirty="0"/>
              <a:t>CRRBAF resettlement.  </a:t>
            </a:r>
          </a:p>
          <a:p>
            <a:pPr lvl="1"/>
            <a:r>
              <a:rPr lang="en-US" sz="2000" dirty="0" smtClean="0"/>
              <a:t>As previously noted, ERCOT’s as-built </a:t>
            </a:r>
            <a:r>
              <a:rPr lang="en-US" sz="2000" dirty="0"/>
              <a:t>system </a:t>
            </a:r>
            <a:r>
              <a:rPr lang="en-US" sz="2000" dirty="0" smtClean="0"/>
              <a:t>for CRRBAF resettlement will not </a:t>
            </a:r>
            <a:r>
              <a:rPr lang="en-US" sz="2000" dirty="0" err="1" smtClean="0"/>
              <a:t>clawback</a:t>
            </a:r>
            <a:r>
              <a:rPr lang="en-US" sz="2000" dirty="0" smtClean="0"/>
              <a:t> </a:t>
            </a:r>
            <a:r>
              <a:rPr lang="en-US" sz="2000" dirty="0"/>
              <a:t>previously allocated CRR </a:t>
            </a:r>
            <a:r>
              <a:rPr lang="en-US" sz="2000" dirty="0" smtClean="0"/>
              <a:t>shortfall refunds when CRRBAF is resettled, if a positive balance will remain in the CRRBAF upon resettlement.</a:t>
            </a:r>
          </a:p>
          <a:p>
            <a:pPr lvl="1"/>
            <a:r>
              <a:rPr lang="en-US" sz="2000" dirty="0" smtClean="0"/>
              <a:t>August </a:t>
            </a:r>
            <a:r>
              <a:rPr lang="en-US" sz="2000" dirty="0"/>
              <a:t>2020 CRRBA </a:t>
            </a:r>
            <a:r>
              <a:rPr lang="en-US" sz="2000" dirty="0" smtClean="0"/>
              <a:t>resettlement occurred in January 2021, in accordance with as-built system.  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53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CRRBAF Resettlement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294" y="914400"/>
            <a:ext cx="8534400" cy="5052221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No formulas in Protocols specific to CRRBAF resettlement -- only language specific to CRRBAF resettlement states it must be calculated using the “CRRBAF </a:t>
            </a:r>
            <a:r>
              <a:rPr lang="en-US" sz="2000" dirty="0">
                <a:solidFill>
                  <a:schemeClr val="tx1"/>
                </a:solidFill>
              </a:rPr>
              <a:t>at the end </a:t>
            </a:r>
            <a:r>
              <a:rPr lang="en-US" sz="2000" dirty="0" smtClean="0">
                <a:solidFill>
                  <a:schemeClr val="tx1"/>
                </a:solidFill>
              </a:rPr>
              <a:t>of the </a:t>
            </a:r>
            <a:r>
              <a:rPr lang="en-US" sz="2000" dirty="0">
                <a:solidFill>
                  <a:schemeClr val="tx1"/>
                </a:solidFill>
              </a:rPr>
              <a:t>previous </a:t>
            </a:r>
            <a:r>
              <a:rPr lang="en-US" sz="2000" dirty="0" smtClean="0">
                <a:solidFill>
                  <a:schemeClr val="tx1"/>
                </a:solidFill>
              </a:rPr>
              <a:t>month” from the month of the resettlement (Protocol Section 7.9.3.6(d)).</a:t>
            </a:r>
          </a:p>
          <a:p>
            <a:pPr>
              <a:spcBef>
                <a:spcPts val="12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Per Protocol </a:t>
            </a:r>
            <a:r>
              <a:rPr lang="en-US" sz="2000" dirty="0">
                <a:solidFill>
                  <a:schemeClr val="tx1"/>
                </a:solidFill>
              </a:rPr>
              <a:t>Section </a:t>
            </a:r>
            <a:r>
              <a:rPr lang="en-US" sz="2000" dirty="0" smtClean="0">
                <a:solidFill>
                  <a:schemeClr val="tx1"/>
                </a:solidFill>
              </a:rPr>
              <a:t>7.6(3), ERCOT “shall pay any </a:t>
            </a:r>
            <a:r>
              <a:rPr lang="en-US" sz="2000" dirty="0">
                <a:solidFill>
                  <a:schemeClr val="tx1"/>
                </a:solidFill>
              </a:rPr>
              <a:t>positive balance” in the </a:t>
            </a:r>
            <a:r>
              <a:rPr lang="en-US" sz="2000" dirty="0" smtClean="0">
                <a:solidFill>
                  <a:schemeClr val="tx1"/>
                </a:solidFill>
              </a:rPr>
              <a:t>CRRBAF to CRR Owners that have been short-paid.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As-built CRRBAF </a:t>
            </a:r>
            <a:r>
              <a:rPr lang="en-US" sz="2000" dirty="0">
                <a:solidFill>
                  <a:schemeClr val="tx1"/>
                </a:solidFill>
              </a:rPr>
              <a:t>resettlement process ensures that short-paid CRR Owners will </a:t>
            </a:r>
            <a:r>
              <a:rPr lang="en-US" sz="2000" dirty="0" smtClean="0">
                <a:solidFill>
                  <a:schemeClr val="tx1"/>
                </a:solidFill>
              </a:rPr>
              <a:t>not have CRR shortfall refunds clawed back, and may instead  receive </a:t>
            </a:r>
            <a:r>
              <a:rPr lang="en-US" sz="2000" dirty="0">
                <a:solidFill>
                  <a:schemeClr val="tx1"/>
                </a:solidFill>
              </a:rPr>
              <a:t>additional payments, </a:t>
            </a:r>
            <a:r>
              <a:rPr lang="en-US" sz="2000" dirty="0" smtClean="0">
                <a:solidFill>
                  <a:schemeClr val="tx1"/>
                </a:solidFill>
              </a:rPr>
              <a:t>if </a:t>
            </a:r>
            <a:r>
              <a:rPr lang="en-US" sz="2000" dirty="0">
                <a:solidFill>
                  <a:schemeClr val="tx1"/>
                </a:solidFill>
              </a:rPr>
              <a:t>there is “any positive balance” </a:t>
            </a:r>
            <a:r>
              <a:rPr lang="en-US" sz="2000" dirty="0" smtClean="0">
                <a:solidFill>
                  <a:schemeClr val="tx1"/>
                </a:solidFill>
              </a:rPr>
              <a:t>remaining in </a:t>
            </a:r>
            <a:r>
              <a:rPr lang="en-US" sz="2000" dirty="0">
                <a:solidFill>
                  <a:schemeClr val="tx1"/>
                </a:solidFill>
              </a:rPr>
              <a:t>the CRRBAF at the time of the resettlement.</a:t>
            </a:r>
          </a:p>
          <a:p>
            <a:pPr>
              <a:spcBef>
                <a:spcPts val="1200"/>
              </a:spcBef>
            </a:pPr>
            <a:r>
              <a:rPr lang="en-US" sz="2000" dirty="0">
                <a:solidFill>
                  <a:schemeClr val="tx1"/>
                </a:solidFill>
              </a:rPr>
              <a:t>There was a positive CRRBAF ending balance when August 2020 </a:t>
            </a:r>
            <a:r>
              <a:rPr lang="en-US" sz="2000" dirty="0" smtClean="0">
                <a:solidFill>
                  <a:schemeClr val="tx1"/>
                </a:solidFill>
              </a:rPr>
              <a:t>CRRBAF was resettled</a:t>
            </a:r>
            <a:r>
              <a:rPr lang="en-US" sz="2000" dirty="0">
                <a:solidFill>
                  <a:schemeClr val="tx1"/>
                </a:solidFill>
              </a:rPr>
              <a:t>, so CRR Owners that were short paid in original CRRBAF settlement received additional payments </a:t>
            </a:r>
            <a:r>
              <a:rPr lang="en-US" sz="2000" dirty="0" smtClean="0">
                <a:solidFill>
                  <a:schemeClr val="tx1"/>
                </a:solidFill>
              </a:rPr>
              <a:t>as </a:t>
            </a:r>
            <a:r>
              <a:rPr lang="en-US" sz="2000" dirty="0">
                <a:solidFill>
                  <a:schemeClr val="tx1"/>
                </a:solidFill>
              </a:rPr>
              <a:t>a result of the resettlement.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94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August Market Notice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62050" y="3109754"/>
          <a:ext cx="6819900" cy="1783080"/>
        </p:xfrm>
        <a:graphic>
          <a:graphicData uri="http://schemas.openxmlformats.org/drawingml/2006/table">
            <a:tbl>
              <a:tblPr firstRow="1" firstCol="1" bandRow="1"/>
              <a:tblGrid>
                <a:gridCol w="4509770"/>
                <a:gridCol w="2310130"/>
              </a:tblGrid>
              <a:tr h="180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Operating Month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August 2020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Reason for resettlement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Board-Approved DAM Price Corrections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Publication Date of previous CRRBA Invoices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September 9, 2020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Publication Date of CRRBA resettlement Invoices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January 21, 202</a:t>
                      </a:r>
                      <a:r>
                        <a:rPr lang="en-US" sz="110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Total CRRBA changes due to DAM resettlements (CRRBACR)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$7,093.20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Total Adjustment to CRR Refund Amount (CRRRAMT)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($388,511.35)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Total Adjustment to Load Allocated Amount (LACRRAMT)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$0.00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066800" y="1143000"/>
            <a:ext cx="6781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</a:rPr>
              <a:t>NOTICE DATE: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</a:rPr>
              <a:t> January 21, 202</a:t>
            </a:r>
            <a:r>
              <a:rPr lang="en-US" sz="1200" dirty="0">
                <a:solidFill>
                  <a:srgbClr val="1F497D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1</a:t>
            </a: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</a:rPr>
              <a:t>NOTICE TYPE: 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</a:rPr>
              <a:t>M-A082720-04 Settlements</a:t>
            </a: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</a:rPr>
              <a:t>SHORT DESCRIPTION: 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</a:rPr>
              <a:t>Board-Approved Price Correction (RAS Modeling Issue) – 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CRR Balancing Account Resettlement for August 2020</a:t>
            </a: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</a:rPr>
              <a:t>INTENDED AUDIENCE: 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</a:rPr>
              <a:t>QSEs and CRRAHs settlement personnel</a:t>
            </a: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</a:rPr>
              <a:t>DAYS AFFECTED: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</a:rPr>
              <a:t> January 21, 202</a:t>
            </a:r>
            <a:r>
              <a:rPr lang="en-US" sz="1200" dirty="0">
                <a:solidFill>
                  <a:srgbClr val="1F497D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1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62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August 2020 Settlement – 2 Possible Scenarios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87744" y="957175"/>
            <a:ext cx="46858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Scenario brought up by NRG (did not occur)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44349" y="3581400"/>
            <a:ext cx="30829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Actual August </a:t>
            </a:r>
            <a:r>
              <a:rPr lang="en-US" dirty="0" smtClean="0"/>
              <a:t>Resettlement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1573827"/>
              </p:ext>
            </p:extLst>
          </p:nvPr>
        </p:nvGraphicFramePr>
        <p:xfrm>
          <a:off x="209515" y="3950732"/>
          <a:ext cx="8422854" cy="152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8259"/>
                <a:gridCol w="1172827"/>
                <a:gridCol w="1128440"/>
                <a:gridCol w="1033728"/>
                <a:gridCol w="1143000"/>
                <a:gridCol w="937690"/>
                <a:gridCol w="1169455"/>
                <a:gridCol w="1169455"/>
              </a:tblGrid>
              <a:tr h="732794"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2" marR="7682" marT="76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CRRSAMTTOT</a:t>
                      </a:r>
                      <a:br>
                        <a:rPr lang="en-US" sz="1200" b="1" u="none" strike="noStrike" dirty="0">
                          <a:effectLst/>
                        </a:rPr>
                      </a:br>
                      <a:r>
                        <a:rPr lang="en-US" sz="1200" b="1" u="none" strike="noStrike" dirty="0">
                          <a:effectLst/>
                        </a:rPr>
                        <a:t>(CRR Shortfall)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2" marR="7682" marT="76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CRRBACRTOT</a:t>
                      </a:r>
                      <a:br>
                        <a:rPr lang="en-US" sz="1200" b="1" u="none" strike="noStrike" dirty="0">
                          <a:effectLst/>
                        </a:rPr>
                      </a:br>
                      <a:r>
                        <a:rPr lang="en-US" sz="1200" b="1" u="none" strike="noStrike" dirty="0">
                          <a:effectLst/>
                        </a:rPr>
                        <a:t>(BA Credit)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2" marR="7682" marT="76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CRRFEETOT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2" marR="7682" marT="76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CRRBAFBBAL</a:t>
                      </a:r>
                      <a:br>
                        <a:rPr lang="en-US" sz="1200" b="1" u="none" strike="noStrike" dirty="0">
                          <a:effectLst/>
                        </a:rPr>
                      </a:br>
                      <a:r>
                        <a:rPr lang="en-US" sz="1200" b="1" u="none" strike="noStrike" dirty="0">
                          <a:effectLst/>
                        </a:rPr>
                        <a:t>(Beginning)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2" marR="7682" marT="76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CRRBAF </a:t>
                      </a:r>
                      <a:br>
                        <a:rPr lang="en-US" sz="1200" b="1" u="none" strike="noStrike" dirty="0">
                          <a:effectLst/>
                        </a:rPr>
                      </a:br>
                      <a:r>
                        <a:rPr lang="en-US" sz="1200" b="1" u="none" strike="noStrike" dirty="0">
                          <a:effectLst/>
                        </a:rPr>
                        <a:t>(Ending)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2" marR="7682" marT="76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CRRRAMTTOT</a:t>
                      </a:r>
                      <a:br>
                        <a:rPr lang="en-US" sz="1200" b="1" u="none" strike="noStrike" dirty="0">
                          <a:effectLst/>
                        </a:rPr>
                      </a:br>
                      <a:r>
                        <a:rPr lang="en-US" sz="1200" b="1" u="none" strike="noStrike" dirty="0">
                          <a:effectLst/>
                        </a:rPr>
                        <a:t>(Refund to CRRAHs)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2" marR="7682" marT="76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CRRRBILLAMT (difference in </a:t>
                      </a:r>
                      <a:r>
                        <a:rPr lang="en-US" sz="1200" b="1" u="none" strike="noStrike" dirty="0" err="1">
                          <a:effectLst/>
                        </a:rPr>
                        <a:t>init.</a:t>
                      </a:r>
                      <a:r>
                        <a:rPr lang="en-US" sz="1200" b="1" u="none" strike="noStrike" dirty="0">
                          <a:effectLst/>
                        </a:rPr>
                        <a:t> and reset.)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2" marR="7682" marT="7682" marB="0" anchor="b"/>
                </a:tc>
              </a:tr>
              <a:tr h="3956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 Initial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2" marR="7682" marT="76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17,266,635.13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2" marR="7682" marT="76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      6,835,943.91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2" marR="7682" marT="76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           41,827.38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2" marR="7682" marT="76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      10,000,000.00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2" marR="7682" marT="76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                             -  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2" marR="7682" marT="76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     (16,877,771.29)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2" marR="7682" marT="76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     (16,877,771.29)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2" marR="7682" marT="7682" marB="0" anchor="b"/>
                </a:tc>
              </a:tr>
              <a:tr h="3956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 Reset</a:t>
                      </a:r>
                      <a:r>
                        <a:rPr lang="en-US" sz="1200" b="1" u="none" strike="noStrike" dirty="0" smtClean="0">
                          <a:effectLst/>
                        </a:rPr>
                        <a:t>.*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2" marR="7682" marT="76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17,266,282.64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2" marR="7682" marT="76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      6,843,037.11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2" marR="7682" marT="76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           41,827.38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2" marR="7682" marT="76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lang="en-US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18,610,728.44* </a:t>
                      </a:r>
                      <a:endParaRPr lang="en-US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8,229,310.29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(17,266,282.64)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(388,511.35)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363989"/>
              </p:ext>
            </p:extLst>
          </p:nvPr>
        </p:nvGraphicFramePr>
        <p:xfrm>
          <a:off x="187744" y="1277850"/>
          <a:ext cx="8422856" cy="1422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9850"/>
                <a:gridCol w="1119288"/>
                <a:gridCol w="1116010"/>
                <a:gridCol w="1014553"/>
                <a:gridCol w="1116010"/>
                <a:gridCol w="981688"/>
                <a:gridCol w="1219823"/>
                <a:gridCol w="1195634"/>
              </a:tblGrid>
              <a:tr h="673848"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2" marR="7682" marT="76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CRRSAMTTOT</a:t>
                      </a:r>
                      <a:br>
                        <a:rPr lang="en-US" sz="1200" b="1" u="none" strike="noStrike" dirty="0">
                          <a:effectLst/>
                        </a:rPr>
                      </a:br>
                      <a:r>
                        <a:rPr lang="en-US" sz="1200" b="1" u="none" strike="noStrike" dirty="0">
                          <a:effectLst/>
                        </a:rPr>
                        <a:t>(CRR Shortfall)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2" marR="7682" marT="76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CRRBACRTOT</a:t>
                      </a:r>
                      <a:br>
                        <a:rPr lang="en-US" sz="1200" b="1" u="none" strike="noStrike" dirty="0">
                          <a:effectLst/>
                        </a:rPr>
                      </a:br>
                      <a:r>
                        <a:rPr lang="en-US" sz="1200" b="1" u="none" strike="noStrike" dirty="0">
                          <a:effectLst/>
                        </a:rPr>
                        <a:t>(BA Credit)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2" marR="7682" marT="76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CRRFEETOT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2" marR="7682" marT="76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CRRBAFBBAL</a:t>
                      </a:r>
                      <a:br>
                        <a:rPr lang="en-US" sz="1200" b="1" u="none" strike="noStrike" dirty="0">
                          <a:effectLst/>
                        </a:rPr>
                      </a:br>
                      <a:r>
                        <a:rPr lang="en-US" sz="1200" b="1" u="none" strike="noStrike" dirty="0">
                          <a:effectLst/>
                        </a:rPr>
                        <a:t>(Beginning)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2" marR="7682" marT="76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CRRBAF </a:t>
                      </a:r>
                      <a:br>
                        <a:rPr lang="en-US" sz="1200" b="1" u="none" strike="noStrike" dirty="0">
                          <a:effectLst/>
                        </a:rPr>
                      </a:br>
                      <a:r>
                        <a:rPr lang="en-US" sz="1200" b="1" u="none" strike="noStrike" dirty="0">
                          <a:effectLst/>
                        </a:rPr>
                        <a:t>(Ending)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2" marR="7682" marT="76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CRRRAMTTOT</a:t>
                      </a:r>
                      <a:br>
                        <a:rPr lang="en-US" sz="1200" b="1" u="none" strike="noStrike" dirty="0">
                          <a:effectLst/>
                        </a:rPr>
                      </a:br>
                      <a:r>
                        <a:rPr lang="en-US" sz="1200" b="1" u="none" strike="noStrike" dirty="0">
                          <a:effectLst/>
                        </a:rPr>
                        <a:t>(Refund to CRRAHs)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2" marR="7682" marT="76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CRRRBILLAMT (difference in </a:t>
                      </a:r>
                      <a:r>
                        <a:rPr lang="en-US" sz="1200" b="1" u="none" strike="noStrike" dirty="0" err="1">
                          <a:effectLst/>
                        </a:rPr>
                        <a:t>init.</a:t>
                      </a:r>
                      <a:r>
                        <a:rPr lang="en-US" sz="1200" b="1" u="none" strike="noStrike" dirty="0">
                          <a:effectLst/>
                        </a:rPr>
                        <a:t> and reset.)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2" marR="7682" marT="7682" marB="0" anchor="b"/>
                </a:tc>
              </a:tr>
              <a:tr h="36378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 Initial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2" marR="7682" marT="76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17,266,635.13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      6,835,943.91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2" marR="7682" marT="76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           41,827.38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2" marR="7682" marT="76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      10,000,000.00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2" marR="7682" marT="76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                             - 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2" marR="7682" marT="76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smtClean="0">
                          <a:effectLst/>
                        </a:rPr>
                        <a:t>(</a:t>
                      </a:r>
                      <a:r>
                        <a:rPr lang="en-US" sz="1200" u="none" strike="noStrike" dirty="0">
                          <a:effectLst/>
                        </a:rPr>
                        <a:t>16,877,771.29)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2" marR="7682" marT="7682" marB="0" anchor="b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 smtClean="0">
                          <a:effectLst/>
                        </a:rPr>
                        <a:t> (16,877,771.29)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2" marR="7682" marT="7682" marB="0" anchor="b"/>
                </a:tc>
              </a:tr>
              <a:tr h="36615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 Reset.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2" marR="7682" marT="76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17,266,282.64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      6,843,037.11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2" marR="7682" marT="76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           41,827.38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2" marR="7682" marT="76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</a:t>
                      </a:r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8,610,728.44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9,992,906.80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15,495,592.93)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1,382,178.36 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09515" y="2746591"/>
            <a:ext cx="84772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</a:rPr>
              <a:t>Under this proposed scenario, the $10M in refunds paid from the CRRBAFBBAL in the initial settlement is not properly accounted for during resettlement – this would result in CRR Owners remaining short-paid despite there being a positive CRRBAF ending balance upon resettlement.  </a:t>
            </a:r>
            <a:endParaRPr lang="en-US" sz="1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5615" y="5556269"/>
            <a:ext cx="8477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</a:rPr>
              <a:t>* As-built system accounts for dollars refunded from CRRBAFBBAL in initial settlement – this ensures that CRR Owners do not remain short paid if there would be a </a:t>
            </a:r>
            <a:r>
              <a:rPr lang="en-US" sz="1200" b="1" dirty="0">
                <a:solidFill>
                  <a:schemeClr val="accent1">
                    <a:lumMod val="50000"/>
                  </a:schemeClr>
                </a:solidFill>
              </a:rPr>
              <a:t>positive CRRBAF ending balance upon </a:t>
            </a:r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</a:rPr>
              <a:t>resettlement.</a:t>
            </a:r>
            <a:endParaRPr lang="en-US" sz="12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57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75518"/>
          </a:xfrm>
        </p:spPr>
        <p:txBody>
          <a:bodyPr/>
          <a:lstStyle/>
          <a:p>
            <a:r>
              <a:rPr lang="en-US" dirty="0" smtClean="0"/>
              <a:t>CRRRAMT Calculation – </a:t>
            </a:r>
            <a:r>
              <a:rPr lang="en-US" dirty="0" smtClean="0">
                <a:solidFill>
                  <a:srgbClr val="00B050"/>
                </a:solidFill>
              </a:rPr>
              <a:t>August 2020 resettlement</a:t>
            </a:r>
            <a:br>
              <a:rPr lang="en-US" dirty="0" smtClean="0">
                <a:solidFill>
                  <a:srgbClr val="00B050"/>
                </a:solidFill>
              </a:rPr>
            </a:b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052221"/>
          </a:xfrm>
        </p:spPr>
        <p:txBody>
          <a:bodyPr/>
          <a:lstStyle/>
          <a:p>
            <a:endParaRPr lang="it-IT" sz="1400" b="1" dirty="0" smtClean="0"/>
          </a:p>
          <a:p>
            <a:r>
              <a:rPr lang="it-IT" sz="1400" b="1" dirty="0" smtClean="0"/>
              <a:t>CRRRAMT </a:t>
            </a:r>
            <a:r>
              <a:rPr lang="it-IT" sz="1400" b="1" i="1" baseline="-25000" dirty="0" smtClean="0"/>
              <a:t>   </a:t>
            </a:r>
            <a:r>
              <a:rPr lang="it-IT" sz="1400" b="1" dirty="0" smtClean="0"/>
              <a:t>=</a:t>
            </a:r>
            <a:r>
              <a:rPr lang="it-IT" sz="1400" b="1" dirty="0"/>
              <a:t> </a:t>
            </a:r>
            <a:r>
              <a:rPr lang="it-IT" sz="1400" b="1" dirty="0" smtClean="0"/>
              <a:t>   (-</a:t>
            </a:r>
            <a:r>
              <a:rPr lang="it-IT" sz="1400" b="1" dirty="0"/>
              <a:t>1) * Min (</a:t>
            </a:r>
            <a:r>
              <a:rPr lang="it-IT" sz="1400" b="1" dirty="0" smtClean="0"/>
              <a:t>CRRBACRTOT </a:t>
            </a:r>
            <a:r>
              <a:rPr lang="it-IT" sz="1400" b="1" dirty="0"/>
              <a:t>+ CRRFEETOT + CRRBAFA </a:t>
            </a:r>
            <a:r>
              <a:rPr lang="it-IT" sz="1400" b="1" i="1" baseline="-25000" dirty="0"/>
              <a:t>m</a:t>
            </a:r>
            <a:r>
              <a:rPr lang="it-IT" sz="1400" b="1" dirty="0"/>
              <a:t>, CRRSAMTTOT</a:t>
            </a:r>
            <a:r>
              <a:rPr lang="it-IT" sz="1400" b="1" dirty="0" smtClean="0"/>
              <a:t>)</a:t>
            </a:r>
            <a:endParaRPr lang="it-IT" sz="1400" b="1" dirty="0" smtClean="0">
              <a:solidFill>
                <a:srgbClr val="FF0000"/>
              </a:solidFill>
            </a:endParaRPr>
          </a:p>
          <a:p>
            <a:endParaRPr lang="it-IT" sz="1400" b="1" dirty="0" smtClean="0"/>
          </a:p>
          <a:p>
            <a:r>
              <a:rPr lang="en-US" sz="1400" b="1" dirty="0" smtClean="0"/>
              <a:t>CRRRAMT </a:t>
            </a:r>
            <a:r>
              <a:rPr lang="en-US" sz="1400" b="1" baseline="-25000" dirty="0" smtClean="0"/>
              <a:t>initial</a:t>
            </a:r>
            <a:r>
              <a:rPr lang="en-US" sz="1400" b="1" dirty="0" smtClean="0"/>
              <a:t> =  (-1) * </a:t>
            </a:r>
            <a:r>
              <a:rPr lang="en-US" sz="1400" b="1" dirty="0"/>
              <a:t>Min ( </a:t>
            </a:r>
            <a:r>
              <a:rPr lang="en-US" sz="1400" b="1" dirty="0" smtClean="0"/>
              <a:t>6,835,943.91  </a:t>
            </a:r>
            <a:r>
              <a:rPr lang="en-US" sz="1400" b="1" dirty="0"/>
              <a:t>+  </a:t>
            </a:r>
            <a:r>
              <a:rPr lang="en-US" sz="1400" b="1" dirty="0" smtClean="0"/>
              <a:t>41,827.38  </a:t>
            </a:r>
            <a:r>
              <a:rPr lang="en-US" sz="1400" b="1" dirty="0"/>
              <a:t>+  </a:t>
            </a:r>
            <a:r>
              <a:rPr lang="en-US" sz="1400" b="1" dirty="0" smtClean="0"/>
              <a:t>10,000,000.00</a:t>
            </a:r>
            <a:r>
              <a:rPr lang="en-US" sz="1400" b="1" dirty="0"/>
              <a:t>, 17,266,635.13 </a:t>
            </a:r>
            <a:r>
              <a:rPr lang="en-US" sz="1400" b="1" dirty="0" smtClean="0"/>
              <a:t>) </a:t>
            </a:r>
          </a:p>
          <a:p>
            <a:r>
              <a:rPr lang="en-US" sz="1400" b="1" dirty="0" smtClean="0"/>
              <a:t>CRRRAMT </a:t>
            </a:r>
            <a:r>
              <a:rPr lang="en-US" sz="1400" b="1" baseline="-25000" dirty="0"/>
              <a:t>initial</a:t>
            </a:r>
            <a:r>
              <a:rPr lang="en-US" sz="1400" b="1" dirty="0"/>
              <a:t> =  (-1) * Min </a:t>
            </a:r>
            <a:r>
              <a:rPr lang="en-US" sz="1400" b="1" dirty="0" smtClean="0"/>
              <a:t>(</a:t>
            </a:r>
            <a:r>
              <a:rPr lang="en-US" sz="1400" b="1" dirty="0"/>
              <a:t>16,877,771.29 </a:t>
            </a:r>
            <a:r>
              <a:rPr lang="en-US" sz="1400" b="1" dirty="0" smtClean="0"/>
              <a:t> </a:t>
            </a:r>
            <a:r>
              <a:rPr lang="en-US" sz="1400" b="1" dirty="0"/>
              <a:t>, 17,266,635.13</a:t>
            </a:r>
            <a:r>
              <a:rPr lang="en-US" sz="1400" b="1" dirty="0" smtClean="0"/>
              <a:t>) </a:t>
            </a:r>
            <a:endParaRPr lang="en-US" sz="1400" b="1" dirty="0"/>
          </a:p>
          <a:p>
            <a:r>
              <a:rPr lang="en-US" sz="1400" b="1" dirty="0"/>
              <a:t>CRRRAMT </a:t>
            </a:r>
            <a:r>
              <a:rPr lang="en-US" sz="1400" b="1" baseline="-25000" dirty="0"/>
              <a:t>initial</a:t>
            </a:r>
            <a:r>
              <a:rPr lang="en-US" sz="1400" b="1" dirty="0"/>
              <a:t> =  (16,877,771.29 ) </a:t>
            </a:r>
          </a:p>
          <a:p>
            <a:endParaRPr lang="en-US" sz="1400" b="1" dirty="0" smtClean="0"/>
          </a:p>
          <a:p>
            <a:r>
              <a:rPr lang="en-US" sz="1400" b="1" dirty="0" smtClean="0"/>
              <a:t>CRRRAMT </a:t>
            </a:r>
            <a:r>
              <a:rPr lang="en-US" sz="1400" b="1" baseline="-25000" dirty="0" smtClean="0"/>
              <a:t>resetl</a:t>
            </a:r>
            <a:r>
              <a:rPr lang="en-US" sz="1400" b="1" dirty="0" smtClean="0"/>
              <a:t> =  </a:t>
            </a:r>
            <a:r>
              <a:rPr lang="en-US" sz="1400" b="1" dirty="0"/>
              <a:t>(-1) * Min </a:t>
            </a:r>
            <a:r>
              <a:rPr lang="en-US" sz="1400" b="1" dirty="0" smtClean="0">
                <a:solidFill>
                  <a:srgbClr val="0070C0"/>
                </a:solidFill>
              </a:rPr>
              <a:t>(</a:t>
            </a:r>
            <a:r>
              <a:rPr lang="en-US" sz="1400" b="1" dirty="0">
                <a:solidFill>
                  <a:srgbClr val="0070C0"/>
                </a:solidFill>
              </a:rPr>
              <a:t>6,843,037.11</a:t>
            </a:r>
            <a:r>
              <a:rPr lang="en-US" sz="1400" b="1" dirty="0" smtClean="0">
                <a:solidFill>
                  <a:srgbClr val="0070C0"/>
                </a:solidFill>
              </a:rPr>
              <a:t> </a:t>
            </a:r>
            <a:r>
              <a:rPr lang="en-US" sz="1400" b="1" dirty="0" smtClean="0"/>
              <a:t>+ </a:t>
            </a:r>
            <a:r>
              <a:rPr lang="en-US" sz="1400" b="1" dirty="0"/>
              <a:t>41,827.38</a:t>
            </a:r>
            <a:r>
              <a:rPr lang="en-US" sz="1400" b="1" dirty="0" smtClean="0"/>
              <a:t>  </a:t>
            </a:r>
            <a:r>
              <a:rPr lang="en-US" sz="1400" b="1" dirty="0"/>
              <a:t>+ </a:t>
            </a:r>
            <a:r>
              <a:rPr lang="en-US" sz="1400" b="1" u="sng" dirty="0" smtClean="0">
                <a:solidFill>
                  <a:srgbClr val="00B050"/>
                </a:solidFill>
              </a:rPr>
              <a:t>18,610,728.44</a:t>
            </a:r>
            <a:r>
              <a:rPr lang="en-US" sz="1400" b="1" dirty="0" smtClean="0"/>
              <a:t>, </a:t>
            </a:r>
            <a:r>
              <a:rPr lang="en-US" sz="1400" b="1" dirty="0">
                <a:solidFill>
                  <a:srgbClr val="0070C0"/>
                </a:solidFill>
              </a:rPr>
              <a:t>17,266,282.64</a:t>
            </a:r>
            <a:r>
              <a:rPr lang="en-US" sz="1400" b="1" dirty="0" smtClean="0"/>
              <a:t> ) </a:t>
            </a:r>
            <a:endParaRPr lang="en-US" sz="1400" b="1" dirty="0"/>
          </a:p>
          <a:p>
            <a:r>
              <a:rPr lang="en-US" sz="1400" b="1" dirty="0" smtClean="0"/>
              <a:t>CRRRAMT </a:t>
            </a:r>
            <a:r>
              <a:rPr lang="en-US" sz="1400" b="1" baseline="-25000" dirty="0"/>
              <a:t>resetl</a:t>
            </a:r>
            <a:r>
              <a:rPr lang="en-US" sz="1400" b="1" dirty="0"/>
              <a:t> =  (-1) * Min </a:t>
            </a:r>
            <a:r>
              <a:rPr lang="en-US" sz="1400" b="1" dirty="0" smtClean="0"/>
              <a:t>(25,495,592.93 </a:t>
            </a:r>
            <a:r>
              <a:rPr lang="en-US" sz="1400" b="1" dirty="0"/>
              <a:t>, 17,266,282.64 ) </a:t>
            </a:r>
          </a:p>
          <a:p>
            <a:r>
              <a:rPr lang="en-US" sz="1400" b="1" dirty="0" smtClean="0"/>
              <a:t>CRRRAMT </a:t>
            </a:r>
            <a:r>
              <a:rPr lang="en-US" sz="1400" b="1" baseline="-25000" dirty="0"/>
              <a:t>resetl</a:t>
            </a:r>
            <a:r>
              <a:rPr lang="en-US" sz="1400" b="1" dirty="0"/>
              <a:t> =  </a:t>
            </a:r>
            <a:r>
              <a:rPr lang="en-US" sz="1400" b="1" dirty="0" smtClean="0"/>
              <a:t>(</a:t>
            </a:r>
            <a:r>
              <a:rPr lang="en-US" sz="1400" b="1" dirty="0"/>
              <a:t>17,266,282.64 ) </a:t>
            </a:r>
          </a:p>
          <a:p>
            <a:endParaRPr lang="en-US" sz="1400" b="1" dirty="0" smtClean="0"/>
          </a:p>
          <a:p>
            <a:r>
              <a:rPr lang="en-US" sz="1400" b="1" dirty="0" smtClean="0"/>
              <a:t>CRRRBILLAMT =  CRRRAMT </a:t>
            </a:r>
            <a:r>
              <a:rPr lang="en-US" sz="1400" b="1" baseline="-25000" dirty="0"/>
              <a:t>resetl</a:t>
            </a:r>
            <a:r>
              <a:rPr lang="en-US" sz="1400" b="1" dirty="0"/>
              <a:t> </a:t>
            </a:r>
            <a:r>
              <a:rPr lang="en-US" sz="1400" b="1" dirty="0" smtClean="0"/>
              <a:t>- </a:t>
            </a:r>
            <a:r>
              <a:rPr lang="en-US" sz="1400" b="1" dirty="0"/>
              <a:t>CRRRAMT </a:t>
            </a:r>
            <a:r>
              <a:rPr lang="en-US" sz="1400" b="1" baseline="-25000" dirty="0"/>
              <a:t>initial</a:t>
            </a:r>
            <a:r>
              <a:rPr lang="en-US" sz="1400" b="1" dirty="0"/>
              <a:t> </a:t>
            </a:r>
            <a:endParaRPr lang="en-US" sz="1400" b="1" dirty="0" smtClean="0"/>
          </a:p>
          <a:p>
            <a:r>
              <a:rPr lang="en-US" sz="1400" b="1" dirty="0"/>
              <a:t>CRRRBILLAMT = </a:t>
            </a:r>
            <a:r>
              <a:rPr lang="en-US" sz="1400" b="1" dirty="0" smtClean="0"/>
              <a:t>(</a:t>
            </a:r>
            <a:r>
              <a:rPr lang="en-US" sz="1400" b="1" dirty="0"/>
              <a:t>17,266,282.64 ) </a:t>
            </a:r>
            <a:r>
              <a:rPr lang="en-US" sz="1400" b="1" dirty="0" smtClean="0"/>
              <a:t>- (</a:t>
            </a:r>
            <a:r>
              <a:rPr lang="en-US" sz="1400" b="1" dirty="0"/>
              <a:t>16,877,771.29</a:t>
            </a:r>
            <a:r>
              <a:rPr lang="en-US" sz="1400" b="1" dirty="0" smtClean="0"/>
              <a:t>)</a:t>
            </a:r>
          </a:p>
          <a:p>
            <a:r>
              <a:rPr lang="en-US" sz="1400" b="1" dirty="0"/>
              <a:t>CRRRBILLAMT = </a:t>
            </a:r>
            <a:r>
              <a:rPr lang="en-US" sz="1400" b="1" dirty="0" smtClean="0"/>
              <a:t>(</a:t>
            </a:r>
            <a:r>
              <a:rPr lang="en-US" sz="1400" b="1" dirty="0"/>
              <a:t>388,511.35) </a:t>
            </a:r>
          </a:p>
          <a:p>
            <a:endParaRPr lang="en-US" sz="1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Line Callout 1 6"/>
          <p:cNvSpPr/>
          <p:nvPr/>
        </p:nvSpPr>
        <p:spPr>
          <a:xfrm>
            <a:off x="5943600" y="4191000"/>
            <a:ext cx="3008811" cy="2057400"/>
          </a:xfrm>
          <a:prstGeom prst="borderCallout1">
            <a:avLst>
              <a:gd name="adj1" fmla="val -539"/>
              <a:gd name="adj2" fmla="val 1902"/>
              <a:gd name="adj3" fmla="val -39213"/>
              <a:gd name="adj4" fmla="val -557"/>
            </a:avLst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Resettlement takes </a:t>
            </a:r>
            <a:r>
              <a:rPr lang="en-US" sz="1400" b="1" dirty="0">
                <a:solidFill>
                  <a:schemeClr val="tx1"/>
                </a:solidFill>
              </a:rPr>
              <a:t>into account </a:t>
            </a:r>
            <a:r>
              <a:rPr lang="en-US" sz="1400" b="1" dirty="0" smtClean="0">
                <a:solidFill>
                  <a:schemeClr val="tx1"/>
                </a:solidFill>
              </a:rPr>
              <a:t>previously disbursed refunds </a:t>
            </a:r>
            <a:r>
              <a:rPr lang="en-US" sz="1400" b="1" dirty="0">
                <a:solidFill>
                  <a:schemeClr val="tx1"/>
                </a:solidFill>
              </a:rPr>
              <a:t>from </a:t>
            </a:r>
            <a:r>
              <a:rPr lang="en-US" sz="1400" b="1" dirty="0" smtClean="0">
                <a:solidFill>
                  <a:schemeClr val="tx1"/>
                </a:solidFill>
              </a:rPr>
              <a:t>the Balancing Account on initial settlement (for August 2020, this was $10M in refunds, added to the ~$8.6M CRRBAF beginning balance upon resettlement).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37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057708"/>
              </p:ext>
            </p:extLst>
          </p:nvPr>
        </p:nvGraphicFramePr>
        <p:xfrm>
          <a:off x="396240" y="1516380"/>
          <a:ext cx="7924800" cy="3657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524000"/>
                <a:gridCol w="533400"/>
                <a:gridCol w="5867400"/>
              </a:tblGrid>
              <a:tr h="3046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CRRBACRTOT</a:t>
                      </a:r>
                    </a:p>
                  </a:txBody>
                  <a:tcPr marL="68539" marR="685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$</a:t>
                      </a:r>
                    </a:p>
                  </a:txBody>
                  <a:tcPr marL="68539" marR="685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2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CRR Balancing Account Credit Total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—The total of credits accumulated in the CRR Balancing Account for all Operating Hours in the month.			</a:t>
                      </a:r>
                    </a:p>
                  </a:txBody>
                  <a:tcPr marL="68539" marR="685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908206"/>
              </p:ext>
            </p:extLst>
          </p:nvPr>
        </p:nvGraphicFramePr>
        <p:xfrm>
          <a:off x="396240" y="1885950"/>
          <a:ext cx="7924800" cy="3657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524000"/>
                <a:gridCol w="533400"/>
                <a:gridCol w="5867400"/>
              </a:tblGrid>
              <a:tr h="3046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CRRSAMTTOT</a:t>
                      </a:r>
                    </a:p>
                  </a:txBody>
                  <a:tcPr marL="68539" marR="685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$</a:t>
                      </a:r>
                    </a:p>
                  </a:txBody>
                  <a:tcPr marL="68539" marR="685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2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CRR Shortfall Amount Total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—The total of shortfall charges to all CRR Owners for all Operating Hours in the month.</a:t>
                      </a:r>
                    </a:p>
                  </a:txBody>
                  <a:tcPr marL="68539" marR="685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728495"/>
              </p:ext>
            </p:extLst>
          </p:nvPr>
        </p:nvGraphicFramePr>
        <p:xfrm>
          <a:off x="396241" y="2253615"/>
          <a:ext cx="7924799" cy="54864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523999"/>
                <a:gridCol w="533400"/>
                <a:gridCol w="5867400"/>
              </a:tblGrid>
              <a:tr h="3046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LACRRAMT </a:t>
                      </a:r>
                      <a:r>
                        <a:rPr lang="en-US" sz="1200" i="1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39" marR="685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$</a:t>
                      </a:r>
                    </a:p>
                  </a:txBody>
                  <a:tcPr marL="68539" marR="685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2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Load-Allocated CRR Amount per QSE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—The allocated surplus from the CRR Balancing Account and CRR Auction PTP Option Award Charge Total at the end of the month to QSE </a:t>
                      </a:r>
                      <a:r>
                        <a:rPr lang="en-US" sz="12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based on LRS for the month.</a:t>
                      </a:r>
                    </a:p>
                  </a:txBody>
                  <a:tcPr marL="68539" marR="685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702249"/>
              </p:ext>
            </p:extLst>
          </p:nvPr>
        </p:nvGraphicFramePr>
        <p:xfrm>
          <a:off x="396240" y="2802255"/>
          <a:ext cx="7924800" cy="18288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524000"/>
                <a:gridCol w="533400"/>
                <a:gridCol w="5867400"/>
              </a:tblGrid>
              <a:tr h="1523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CRRRAMT </a:t>
                      </a:r>
                      <a:r>
                        <a:rPr lang="en-US" sz="1200" i="1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39" marR="685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$</a:t>
                      </a:r>
                    </a:p>
                  </a:txBody>
                  <a:tcPr marL="68539" marR="685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2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CRR Refund Amount per owner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—The refund to the short-paid CRR Owner </a:t>
                      </a:r>
                      <a:r>
                        <a:rPr lang="en-US" sz="12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for the month.</a:t>
                      </a:r>
                    </a:p>
                  </a:txBody>
                  <a:tcPr marL="68539" marR="685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345389"/>
              </p:ext>
            </p:extLst>
          </p:nvPr>
        </p:nvGraphicFramePr>
        <p:xfrm>
          <a:off x="396240" y="2985135"/>
          <a:ext cx="7924800" cy="3657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524000"/>
                <a:gridCol w="533400"/>
                <a:gridCol w="5867400"/>
              </a:tblGrid>
              <a:tr h="2674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CRRBAFBBAL</a:t>
                      </a:r>
                    </a:p>
                  </a:txBody>
                  <a:tcPr marL="68539" marR="685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$</a:t>
                      </a:r>
                    </a:p>
                  </a:txBody>
                  <a:tcPr marL="68539" marR="685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2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CRR Balancing Account Fund Beginning Balance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—The amount in the CRR Balancing Account Fund at the previous Settlement.</a:t>
                      </a:r>
                    </a:p>
                  </a:txBody>
                  <a:tcPr marL="68539" marR="685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84913"/>
              </p:ext>
            </p:extLst>
          </p:nvPr>
        </p:nvGraphicFramePr>
        <p:xfrm>
          <a:off x="396240" y="3350895"/>
          <a:ext cx="7924800" cy="7315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524000"/>
                <a:gridCol w="533400"/>
                <a:gridCol w="5867400"/>
              </a:tblGrid>
              <a:tr h="3046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CRRBAF</a:t>
                      </a:r>
                      <a:r>
                        <a:rPr lang="it-IT" sz="1200" i="1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i="1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39" marR="685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$</a:t>
                      </a:r>
                    </a:p>
                  </a:txBody>
                  <a:tcPr marL="68539" marR="685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2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CRR Balancing Account Fund Balance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—The amount in the CRR Balancing Account Fund at the end of the current month.</a:t>
                      </a:r>
                    </a:p>
                  </a:txBody>
                  <a:tcPr marL="68539" marR="685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6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CRRBAFA</a:t>
                      </a:r>
                      <a:r>
                        <a:rPr lang="it-IT" sz="1200" i="1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i="1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</a:t>
                      </a:r>
                      <a:r>
                        <a:rPr lang="it-IT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39" marR="685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$</a:t>
                      </a:r>
                    </a:p>
                  </a:txBody>
                  <a:tcPr marL="68539" marR="685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2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CRR Balancing Account Fund Available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—The amount available to cover CRR shortfalls from the CRR Balancing Account Fund for the month.</a:t>
                      </a:r>
                    </a:p>
                  </a:txBody>
                  <a:tcPr marL="68539" marR="685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595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7089</TotalTime>
  <Words>925</Words>
  <Application>Microsoft Office PowerPoint</Application>
  <PresentationFormat>On-screen Show (4:3)</PresentationFormat>
  <Paragraphs>134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1_Custom Design</vt:lpstr>
      <vt:lpstr>Office Theme</vt:lpstr>
      <vt:lpstr>PowerPoint Presentation</vt:lpstr>
      <vt:lpstr>Question on clawback of shortfall refunds</vt:lpstr>
      <vt:lpstr>CRRBAF Resettlement Considerations</vt:lpstr>
      <vt:lpstr>August Market Notice</vt:lpstr>
      <vt:lpstr>August 2020 Settlement – 2 Possible Scenarios </vt:lpstr>
      <vt:lpstr>CRRRAMT Calculation – August 2020 resettlement </vt:lpstr>
      <vt:lpstr>Definitions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Gonzales, David</cp:lastModifiedBy>
  <cp:revision>126</cp:revision>
  <cp:lastPrinted>2016-01-21T20:53:15Z</cp:lastPrinted>
  <dcterms:created xsi:type="dcterms:W3CDTF">2016-01-21T15:20:31Z</dcterms:created>
  <dcterms:modified xsi:type="dcterms:W3CDTF">2021-02-10T14:12:30Z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