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58" r:id="rId8"/>
    <p:sldId id="318" r:id="rId9"/>
    <p:sldId id="345" r:id="rId10"/>
    <p:sldId id="346" r:id="rId11"/>
    <p:sldId id="347" r:id="rId12"/>
    <p:sldId id="29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8752" autoAdjust="0"/>
  </p:normalViewPr>
  <p:slideViewPr>
    <p:cSldViewPr showGuides="1">
      <p:cViewPr varScale="1">
        <p:scale>
          <a:sx n="60" d="100"/>
          <a:sy n="60" d="100"/>
        </p:scale>
        <p:origin x="216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65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36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3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 smtClean="0"/>
              <a:t>February 2021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 smtClean="0"/>
          </a:p>
          <a:p>
            <a:r>
              <a:rPr lang="en-US" dirty="0" smtClean="0"/>
              <a:t>February 11, </a:t>
            </a:r>
            <a:r>
              <a:rPr lang="en-US" dirty="0" smtClean="0"/>
              <a:t>2021</a:t>
            </a:r>
          </a:p>
          <a:p>
            <a:endParaRPr lang="en-US" dirty="0"/>
          </a:p>
          <a:p>
            <a:r>
              <a:rPr lang="en-US" dirty="0" smtClean="0"/>
              <a:t>Troy Anderson</a:t>
            </a:r>
          </a:p>
          <a:p>
            <a:r>
              <a:rPr lang="en-US" dirty="0" smtClean="0"/>
              <a:t>Senior Manager Portfolio </a:t>
            </a:r>
            <a:r>
              <a:rPr lang="en-US" dirty="0" err="1" smtClean="0"/>
              <a:t>Managment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7244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</a:p>
          <a:p>
            <a:pPr lvl="1"/>
            <a:r>
              <a:rPr lang="en-US" sz="1800" dirty="0" smtClean="0"/>
              <a:t>Recent / Upcoming Project Highlights</a:t>
            </a:r>
          </a:p>
          <a:p>
            <a:pPr lvl="1"/>
            <a:r>
              <a:rPr lang="en-US" sz="1800" dirty="0" smtClean="0"/>
              <a:t>2021 </a:t>
            </a:r>
            <a:r>
              <a:rPr lang="en-US" sz="1800" dirty="0"/>
              <a:t>Release </a:t>
            </a:r>
            <a:r>
              <a:rPr lang="en-US" sz="1800" dirty="0" smtClean="0"/>
              <a:t>Targets</a:t>
            </a:r>
          </a:p>
          <a:p>
            <a:pPr lvl="1"/>
            <a:r>
              <a:rPr lang="en-US" sz="1800" dirty="0" smtClean="0"/>
              <a:t>ESR and DGR Pre-Passport Projects</a:t>
            </a:r>
          </a:p>
          <a:p>
            <a:pPr lvl="1"/>
            <a:r>
              <a:rPr lang="en-US" sz="1800" dirty="0" smtClean="0"/>
              <a:t>Passport Impacts </a:t>
            </a:r>
            <a:r>
              <a:rPr lang="en-US" sz="1800" dirty="0"/>
              <a:t>2021–2024</a:t>
            </a:r>
          </a:p>
          <a:p>
            <a:pPr lvl="1"/>
            <a:r>
              <a:rPr lang="en-US" sz="1800" dirty="0" smtClean="0"/>
              <a:t>Priority/Rank </a:t>
            </a:r>
            <a:r>
              <a:rPr lang="en-US" sz="1800" dirty="0"/>
              <a:t>Options for Revision Requests with </a:t>
            </a:r>
            <a:r>
              <a:rPr lang="en-US" sz="1800" dirty="0" smtClean="0"/>
              <a:t>Impacts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accent1"/>
                </a:solidFill>
              </a:rPr>
              <a:t>Project Update Agenda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Recent / Upcoming Project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4827816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2021 January Release – Off-Cycle</a:t>
            </a:r>
            <a:r>
              <a:rPr lang="en-US" sz="1800" i="1" dirty="0">
                <a:solidFill>
                  <a:srgbClr val="00B050"/>
                </a:solidFill>
              </a:rPr>
              <a:t> </a:t>
            </a:r>
            <a:r>
              <a:rPr lang="en-US" sz="1800" dirty="0"/>
              <a:t>– 1/1/2021</a:t>
            </a:r>
            <a:r>
              <a:rPr lang="en-US" sz="1800" i="1" dirty="0" smtClean="0">
                <a:solidFill>
                  <a:srgbClr val="00B050"/>
                </a:solidFill>
              </a:rPr>
              <a:t>	Complete</a:t>
            </a:r>
            <a:endParaRPr lang="en-US" sz="18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NPRR1055 – </a:t>
            </a:r>
            <a:r>
              <a:rPr lang="en-US" sz="1400" dirty="0"/>
              <a:t>Market Notice and ERCOT Discretion re Late-Filed NOIE Eligibility Attestations for PTP Obligations with Links to an Option Bid </a:t>
            </a:r>
            <a:r>
              <a:rPr lang="en-US" sz="1400" dirty="0" smtClean="0"/>
              <a:t>Awards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tabLst>
                <a:tab pos="2176463" algn="l"/>
                <a:tab pos="7199313" algn="l"/>
              </a:tabLst>
            </a:pPr>
            <a:endParaRPr lang="en-US" sz="12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2021 February Release </a:t>
            </a:r>
            <a:r>
              <a:rPr lang="en-US" sz="1800" dirty="0"/>
              <a:t>– </a:t>
            </a:r>
            <a:r>
              <a:rPr lang="en-US" sz="1800" dirty="0" smtClean="0"/>
              <a:t>R1 </a:t>
            </a:r>
            <a:r>
              <a:rPr lang="en-US" sz="1800" dirty="0"/>
              <a:t>– </a:t>
            </a:r>
            <a:r>
              <a:rPr lang="en-US" sz="1800" dirty="0" smtClean="0"/>
              <a:t>2/4/2020 </a:t>
            </a:r>
            <a:r>
              <a:rPr lang="en-US" sz="1800" dirty="0"/>
              <a:t>– </a:t>
            </a:r>
            <a:r>
              <a:rPr lang="en-US" sz="1800" dirty="0" smtClean="0"/>
              <a:t>2/6/2020</a:t>
            </a:r>
            <a:r>
              <a:rPr lang="en-US" sz="1800" i="1" dirty="0">
                <a:solidFill>
                  <a:srgbClr val="00B050"/>
                </a:solidFill>
              </a:rPr>
              <a:t>	 Complete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NPRR902(a) – </a:t>
            </a:r>
            <a:r>
              <a:rPr lang="en-US" sz="1400" dirty="0"/>
              <a:t>ERCOT Critical Energy Infrastructure </a:t>
            </a:r>
            <a:r>
              <a:rPr lang="en-US" sz="1400" dirty="0" smtClean="0"/>
              <a:t>Information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 smtClean="0"/>
              <a:t>New MPIM Market Participant role for ECEII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NOGRR195 – </a:t>
            </a:r>
            <a:r>
              <a:rPr lang="en-US" sz="1400" dirty="0"/>
              <a:t>Generator Voltage Control Tolerance </a:t>
            </a:r>
            <a:r>
              <a:rPr lang="en-US" sz="1400" dirty="0" smtClean="0"/>
              <a:t>Band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14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MMS/OS Tech Refresh 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Go-Live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–</a:t>
            </a:r>
            <a:r>
              <a:rPr lang="en-US" sz="1800" dirty="0"/>
              <a:t> 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2/11/2021</a:t>
            </a:r>
            <a:r>
              <a:rPr lang="en-US" sz="1800" dirty="0"/>
              <a:t>	</a:t>
            </a:r>
            <a:r>
              <a:rPr lang="en-US" sz="1800" i="1" dirty="0">
                <a:solidFill>
                  <a:srgbClr val="00B050"/>
                </a:solidFill>
              </a:rPr>
              <a:t> In Flight</a:t>
            </a:r>
            <a:endParaRPr lang="en-US" sz="1800" dirty="0"/>
          </a:p>
          <a:p>
            <a:pPr marL="0" indent="0">
              <a:buNone/>
              <a:tabLst>
                <a:tab pos="2176463" algn="l"/>
                <a:tab pos="7199313" algn="l"/>
              </a:tabLst>
            </a:pPr>
            <a:endParaRPr lang="en-US" sz="1800" dirty="0" smtClean="0"/>
          </a:p>
          <a:p>
            <a:pPr lvl="1">
              <a:tabLst>
                <a:tab pos="2176463" algn="l"/>
                <a:tab pos="7199313" algn="l"/>
              </a:tabLst>
            </a:pPr>
            <a:endParaRPr lang="en-US" sz="1400" dirty="0"/>
          </a:p>
          <a:p>
            <a:pPr lvl="1">
              <a:tabLst>
                <a:tab pos="2176463" algn="l"/>
                <a:tab pos="7199313" algn="l"/>
              </a:tabLst>
            </a:pPr>
            <a:endParaRPr lang="en-US" sz="1400" dirty="0" smtClean="0"/>
          </a:p>
          <a:p>
            <a:pPr marL="57150" indent="0">
              <a:buNone/>
              <a:tabLst>
                <a:tab pos="2176463" algn="l"/>
                <a:tab pos="7199313" algn="l"/>
              </a:tabLst>
            </a:pP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</a:rPr>
              <a:t>ERCOT decommissions old Market Information System (MIS) portlet site – 2/10/2021</a:t>
            </a:r>
          </a:p>
          <a:p>
            <a:pPr marL="57150" indent="0">
              <a:buNone/>
              <a:tabLst>
                <a:tab pos="2176463" algn="l"/>
                <a:tab pos="7199313" algn="l"/>
              </a:tabLst>
            </a:pPr>
            <a:endParaRPr lang="en-US" sz="1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57150" indent="0">
              <a:buNone/>
              <a:tabLst>
                <a:tab pos="2176463" algn="l"/>
                <a:tab pos="7199313" algn="l"/>
              </a:tabLst>
            </a:pP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</a:rPr>
              <a:t>NPRR902 </a:t>
            </a:r>
            <a:r>
              <a:rPr lang="en-US" sz="1700" dirty="0">
                <a:solidFill>
                  <a:schemeClr val="accent3">
                    <a:lumMod val="75000"/>
                  </a:schemeClr>
                </a:solidFill>
              </a:rPr>
              <a:t>– ERCOT Critical Energy Infrastructure Information workshop – </a:t>
            </a: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</a:rPr>
              <a:t>2/25/2021</a:t>
            </a:r>
            <a:endParaRPr lang="en-US" sz="17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438400" y="6125021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2021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1310362"/>
              </p:ext>
            </p:extLst>
          </p:nvPr>
        </p:nvGraphicFramePr>
        <p:xfrm>
          <a:off x="160280" y="798446"/>
          <a:ext cx="8839200" cy="4190999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 – 2/4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3/30 – 4/1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5/25 – 5/27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7/27 – 7/29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10/5 – 10/7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12/7 – 12/9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NPRR902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NOGRR195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OBDRR023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NPRR902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NPRR978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(c)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NPRR484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OBDRR023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FFR Advancement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 FFR)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NPRR1015</a:t>
                      </a: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NPRR863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ECRS</a:t>
                      </a: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NPRR1015</a:t>
                      </a: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459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470115" y="5546943"/>
            <a:ext cx="2505302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NPRR902(a) – ECEII Market Participant MPIM role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NPRR902(b) – MIS links updated for ECEII reports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NPRR978(c)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Forecast Zone scope</a:t>
            </a:r>
            <a:endParaRPr lang="en-US" sz="800" b="0" kern="0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SCR781(b)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“Add” capability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>
                <a:solidFill>
                  <a:srgbClr val="FF0000"/>
                </a:solidFill>
              </a:rPr>
              <a:t>OBDRR023(a) – ERS Expenditure Limit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>
                <a:solidFill>
                  <a:srgbClr val="FF0000"/>
                </a:solidFill>
              </a:rPr>
              <a:t>OBDRR023(b) – 4 Standard Contract Terms/Year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561865"/>
              </p:ext>
            </p:extLst>
          </p:nvPr>
        </p:nvGraphicFramePr>
        <p:xfrm>
          <a:off x="176358" y="50981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1042842"/>
                <a:gridCol w="7756217"/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TBD Items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NPRRs: 825(b), 826, 841, 857, 879, 885, 918, 935(b), 936, 939, 941, </a:t>
                      </a:r>
                      <a:r>
                        <a:rPr lang="en-US" sz="9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945</a:t>
                      </a:r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962, 965, 1020, 1030, </a:t>
                      </a:r>
                      <a:r>
                        <a:rPr lang="en-US" sz="9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1032, 1034, 1040, 1051</a:t>
                      </a:r>
                    </a:p>
                    <a:p>
                      <a:pPr algn="ctr"/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SCRs: </a:t>
                      </a:r>
                      <a:r>
                        <a:rPr lang="en-US" sz="9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789 P</a:t>
                      </a:r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799, 800, 805, </a:t>
                      </a:r>
                      <a:r>
                        <a:rPr lang="en-US" sz="9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809, 812                                      </a:t>
                      </a:r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Others: PGRR066 </a:t>
                      </a:r>
                      <a:endParaRPr lang="en-US" sz="900" b="0" strike="sngStrike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261749" y="1355698"/>
            <a:ext cx="37054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98047" y="1355698"/>
            <a:ext cx="370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9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7467095" y="4152812"/>
            <a:ext cx="151662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2024 Go-Lives</a:t>
            </a:r>
            <a:endParaRPr lang="en-US" sz="1200" b="0" kern="0" dirty="0"/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5779911" y="3541910"/>
            <a:ext cx="1964247" cy="4154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RIOO – Q4 2021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0" kern="0" dirty="0" smtClean="0"/>
              <a:t>RARF Add Functionality Go-Live</a:t>
            </a:r>
            <a:endParaRPr lang="en-US" sz="900" b="0" kern="0" dirty="0"/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7467095" y="2771001"/>
            <a:ext cx="151247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TBD Go-Live</a:t>
            </a:r>
            <a:endParaRPr lang="en-US" sz="1200" b="0" kern="0" dirty="0"/>
          </a:p>
        </p:txBody>
      </p:sp>
      <p:sp>
        <p:nvSpPr>
          <p:cNvPr id="26" name="TextBox 25"/>
          <p:cNvSpPr txBox="1"/>
          <p:nvPr/>
        </p:nvSpPr>
        <p:spPr>
          <a:xfrm>
            <a:off x="7162800" y="3988713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64501" y="4238536"/>
            <a:ext cx="1426464" cy="600164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SCR804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0" dirty="0" smtClean="0"/>
              <a:t>Go-Live – 3/18/2021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0" kern="0" dirty="0" smtClean="0"/>
              <a:t>TO training in Feb.</a:t>
            </a:r>
            <a:endParaRPr lang="en-US" sz="1050" b="0" kern="0" dirty="0"/>
          </a:p>
        </p:txBody>
      </p:sp>
      <p:sp>
        <p:nvSpPr>
          <p:cNvPr id="45" name="TextBox 44"/>
          <p:cNvSpPr txBox="1"/>
          <p:nvPr/>
        </p:nvSpPr>
        <p:spPr>
          <a:xfrm>
            <a:off x="7118545" y="1366208"/>
            <a:ext cx="370549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  <a:r>
              <a:rPr lang="en-US" sz="105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9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6" name="TextBox 12"/>
          <p:cNvSpPr txBox="1">
            <a:spLocks noChangeArrowheads="1"/>
          </p:cNvSpPr>
          <p:nvPr/>
        </p:nvSpPr>
        <p:spPr bwMode="auto">
          <a:xfrm>
            <a:off x="1600183" y="3983504"/>
            <a:ext cx="1517904" cy="969496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ECMS – </a:t>
            </a:r>
            <a:r>
              <a:rPr lang="en-US" sz="1200" dirty="0" smtClean="0"/>
              <a:t>May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Market Info &amp; Grid Info to new platform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Improved dashboards and displays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Replace </a:t>
            </a:r>
            <a:r>
              <a:rPr lang="en-US" sz="900" b="0" dirty="0" err="1" smtClean="0"/>
              <a:t>NoticeBuilder</a:t>
            </a:r>
            <a:endParaRPr lang="en-US" sz="900" b="0" kern="0" dirty="0"/>
          </a:p>
        </p:txBody>
      </p:sp>
      <p:sp>
        <p:nvSpPr>
          <p:cNvPr id="57" name="TextBox 12"/>
          <p:cNvSpPr txBox="1">
            <a:spLocks noChangeArrowheads="1"/>
          </p:cNvSpPr>
          <p:nvPr/>
        </p:nvSpPr>
        <p:spPr bwMode="auto">
          <a:xfrm>
            <a:off x="7471035" y="1872748"/>
            <a:ext cx="1508760" cy="83099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ECMS – Dec. 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Combine ERCOT.com and MIS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kern="0" dirty="0" smtClean="0"/>
              <a:t>Improved search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kern="0" dirty="0" smtClean="0"/>
              <a:t>New navigation</a:t>
            </a:r>
            <a:endParaRPr lang="en-US" sz="900" b="0" kern="0" dirty="0"/>
          </a:p>
        </p:txBody>
      </p:sp>
      <p:sp>
        <p:nvSpPr>
          <p:cNvPr id="36" name="TextBox 12"/>
          <p:cNvSpPr txBox="1">
            <a:spLocks noChangeArrowheads="1"/>
          </p:cNvSpPr>
          <p:nvPr/>
        </p:nvSpPr>
        <p:spPr bwMode="auto">
          <a:xfrm>
            <a:off x="3433178" y="3525598"/>
            <a:ext cx="2196966" cy="1292662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TBD Go-Lives Due to </a:t>
            </a:r>
            <a:r>
              <a:rPr lang="en-US" sz="1200" u="sng" dirty="0" smtClean="0"/>
              <a:t>MMS/OS Delay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NPRR904, NPRR1006, OBDRR009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NPRR930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NPRR1019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600" b="0" kern="0" dirty="0"/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u="sng" kern="0" dirty="0" smtClean="0">
                <a:solidFill>
                  <a:schemeClr val="bg1">
                    <a:lumMod val="50000"/>
                  </a:schemeClr>
                </a:solidFill>
              </a:rPr>
              <a:t>Risk of Delay to R3</a:t>
            </a: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>
                <a:solidFill>
                  <a:schemeClr val="bg1">
                    <a:lumMod val="50000"/>
                  </a:schemeClr>
                </a:solidFill>
              </a:rPr>
              <a:t>NPRR986, NPRR971, </a:t>
            </a:r>
            <a:r>
              <a:rPr lang="en-US" sz="900" b="0" dirty="0">
                <a:solidFill>
                  <a:schemeClr val="bg1">
                    <a:lumMod val="50000"/>
                  </a:schemeClr>
                </a:solidFill>
              </a:rPr>
              <a:t>NPR1043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3168596" y="2464141"/>
            <a:ext cx="378421" cy="10410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12"/>
          <p:cNvSpPr txBox="1">
            <a:spLocks noChangeArrowheads="1"/>
          </p:cNvSpPr>
          <p:nvPr/>
        </p:nvSpPr>
        <p:spPr bwMode="auto">
          <a:xfrm>
            <a:off x="160279" y="2606569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</a:t>
            </a:r>
            <a:endParaRPr lang="en-US" sz="1200" kern="0" dirty="0"/>
          </a:p>
        </p:txBody>
      </p:sp>
      <p:sp>
        <p:nvSpPr>
          <p:cNvPr id="44" name="TextBox 43"/>
          <p:cNvSpPr txBox="1"/>
          <p:nvPr/>
        </p:nvSpPr>
        <p:spPr>
          <a:xfrm>
            <a:off x="1271547" y="288600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7" name="TextBox 12"/>
          <p:cNvSpPr txBox="1">
            <a:spLocks noChangeArrowheads="1"/>
          </p:cNvSpPr>
          <p:nvPr/>
        </p:nvSpPr>
        <p:spPr bwMode="auto">
          <a:xfrm>
            <a:off x="4572000" y="2153653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June</a:t>
            </a:r>
            <a:endParaRPr lang="en-US" sz="1200" kern="0" dirty="0"/>
          </a:p>
        </p:txBody>
      </p:sp>
      <p:sp>
        <p:nvSpPr>
          <p:cNvPr id="48" name="TextBox 47"/>
          <p:cNvSpPr txBox="1"/>
          <p:nvPr/>
        </p:nvSpPr>
        <p:spPr>
          <a:xfrm>
            <a:off x="5676655" y="2468482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303041" y="1366733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303789" y="156946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280160" y="3769519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0" name="TextBox 12"/>
          <p:cNvSpPr txBox="1">
            <a:spLocks noChangeArrowheads="1"/>
          </p:cNvSpPr>
          <p:nvPr/>
        </p:nvSpPr>
        <p:spPr bwMode="auto">
          <a:xfrm>
            <a:off x="152400" y="3487281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2</a:t>
            </a:r>
            <a:r>
              <a:rPr lang="en-US" sz="1200" dirty="0" smtClean="0">
                <a:solidFill>
                  <a:srgbClr val="FF0000"/>
                </a:solidFill>
              </a:rPr>
              <a:t>/1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sp>
        <p:nvSpPr>
          <p:cNvPr id="61" name="TextBox 12"/>
          <p:cNvSpPr txBox="1">
            <a:spLocks noChangeArrowheads="1"/>
          </p:cNvSpPr>
          <p:nvPr/>
        </p:nvSpPr>
        <p:spPr bwMode="auto">
          <a:xfrm>
            <a:off x="6024781" y="2587978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10/1</a:t>
            </a:r>
            <a:endParaRPr lang="en-US" sz="1200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10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ESR and DGR Pre-Passport Projects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350" y="746656"/>
            <a:ext cx="8949560" cy="5577944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400" dirty="0" smtClean="0"/>
              <a:t>On 10/16/2020, ERCOT initiated 2 projects to deliver several Revision Requests relating to ESR and DGR</a:t>
            </a:r>
            <a:endParaRPr lang="en-US" sz="14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 smtClean="0"/>
              <a:t>PR353-01  BES Combo Model Implementation   </a:t>
            </a:r>
            <a:r>
              <a:rPr lang="en-US" sz="1400" dirty="0" smtClean="0">
                <a:solidFill>
                  <a:srgbClr val="FF0000"/>
                </a:solidFill>
              </a:rPr>
              <a:t>(gating to Execution phase on 2/16/2021)</a:t>
            </a:r>
            <a:endParaRPr lang="en-US" sz="1600" dirty="0" smtClean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NPRR963 	– </a:t>
            </a:r>
            <a:r>
              <a:rPr lang="en-US" sz="1200" dirty="0"/>
              <a:t>Base Point Deviation Settlement </a:t>
            </a:r>
            <a:r>
              <a:rPr lang="en-US" sz="1200" dirty="0" smtClean="0"/>
              <a:t>&amp; Deployment Performance </a:t>
            </a:r>
            <a:r>
              <a:rPr lang="en-US" sz="1200" dirty="0"/>
              <a:t>Metrics for </a:t>
            </a:r>
            <a:r>
              <a:rPr lang="en-US" sz="1200" dirty="0" smtClean="0"/>
              <a:t>ESRs </a:t>
            </a:r>
            <a:r>
              <a:rPr lang="en-US" sz="1200" dirty="0"/>
              <a:t>(Combo Model)</a:t>
            </a:r>
            <a:endParaRPr lang="en-US" sz="12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NPRR987	– </a:t>
            </a:r>
            <a:r>
              <a:rPr lang="en-US" sz="1100" dirty="0"/>
              <a:t>BESTF-3 </a:t>
            </a:r>
            <a:r>
              <a:rPr lang="en-US" sz="1100" dirty="0" smtClean="0"/>
              <a:t>ESR </a:t>
            </a:r>
            <a:r>
              <a:rPr lang="en-US" sz="1100" dirty="0"/>
              <a:t>Contribution to Physical Responsive Capability and </a:t>
            </a:r>
            <a:r>
              <a:rPr lang="en-US" sz="1100" dirty="0" smtClean="0"/>
              <a:t>RT </a:t>
            </a:r>
            <a:r>
              <a:rPr lang="en-US" sz="1100" dirty="0"/>
              <a:t>On-Line Reserve Capacity </a:t>
            </a:r>
            <a:r>
              <a:rPr lang="en-US" sz="1100" dirty="0" err="1" smtClean="0"/>
              <a:t>Calcs</a:t>
            </a:r>
            <a:endParaRPr lang="en-US" sz="13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NPRR989</a:t>
            </a:r>
            <a:r>
              <a:rPr lang="en-US" sz="1200" dirty="0" smtClean="0"/>
              <a:t>	– </a:t>
            </a:r>
            <a:r>
              <a:rPr lang="en-US" sz="1200" dirty="0"/>
              <a:t>BESTF-1 </a:t>
            </a:r>
            <a:r>
              <a:rPr lang="en-US" sz="1200" dirty="0" smtClean="0"/>
              <a:t>ESR </a:t>
            </a:r>
            <a:r>
              <a:rPr lang="en-US" sz="1200" dirty="0"/>
              <a:t>Technical Requirements</a:t>
            </a:r>
            <a:endParaRPr lang="en-US" sz="12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NPRR1002</a:t>
            </a:r>
            <a:r>
              <a:rPr lang="en-US" sz="1200" dirty="0" smtClean="0"/>
              <a:t>	– </a:t>
            </a:r>
            <a:r>
              <a:rPr lang="en-US" sz="1200" dirty="0"/>
              <a:t>BESTF-5 </a:t>
            </a:r>
            <a:r>
              <a:rPr lang="en-US" sz="1200" dirty="0" smtClean="0"/>
              <a:t>ESR </a:t>
            </a:r>
            <a:r>
              <a:rPr lang="en-US" sz="1200" dirty="0"/>
              <a:t>Single Model Registration and Charging Restrictions in Emergency Conditions</a:t>
            </a:r>
            <a:endParaRPr lang="en-US" sz="12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NPRR1026</a:t>
            </a:r>
            <a:r>
              <a:rPr lang="en-US" sz="1200" dirty="0" smtClean="0"/>
              <a:t>	– BESTF-7 </a:t>
            </a:r>
            <a:r>
              <a:rPr lang="en-US" sz="1200" dirty="0"/>
              <a:t>Self-Limiting Facilities and Self-Limiting </a:t>
            </a:r>
            <a:r>
              <a:rPr lang="en-US" sz="1200" dirty="0" smtClean="0"/>
              <a:t>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NPRR1038</a:t>
            </a:r>
            <a:r>
              <a:rPr lang="en-US" sz="1200" dirty="0" smtClean="0"/>
              <a:t>	– </a:t>
            </a:r>
            <a:r>
              <a:rPr lang="en-US" sz="1200" dirty="0"/>
              <a:t>BESTF-8 Limited Exemption from Reactive Power Requirements for Certain </a:t>
            </a:r>
            <a:r>
              <a:rPr lang="en-US" sz="1200" dirty="0" smtClean="0"/>
              <a:t>ESRs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NOGRR204</a:t>
            </a:r>
            <a:r>
              <a:rPr lang="en-US" sz="1200" dirty="0" smtClean="0"/>
              <a:t>	– </a:t>
            </a:r>
            <a:r>
              <a:rPr lang="en-US" sz="1200" dirty="0"/>
              <a:t>Related to NPRR989, </a:t>
            </a:r>
            <a:r>
              <a:rPr lang="en-US" sz="1200" dirty="0" smtClean="0"/>
              <a:t>BESTF-1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NOGRR208</a:t>
            </a:r>
            <a:r>
              <a:rPr lang="en-US" sz="1200" dirty="0" smtClean="0"/>
              <a:t>	– </a:t>
            </a:r>
            <a:r>
              <a:rPr lang="en-US" sz="1200" dirty="0"/>
              <a:t>Related to NPRR1002, </a:t>
            </a:r>
            <a:r>
              <a:rPr lang="en-US" sz="1200" dirty="0" smtClean="0"/>
              <a:t>BESTF-5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OBDRR017</a:t>
            </a:r>
            <a:r>
              <a:rPr lang="en-US" sz="1200" dirty="0" smtClean="0"/>
              <a:t>	– </a:t>
            </a:r>
            <a:r>
              <a:rPr lang="en-US" sz="1200" dirty="0"/>
              <a:t>Related to NPRR987, </a:t>
            </a:r>
            <a:r>
              <a:rPr lang="en-US" sz="1200" dirty="0" smtClean="0"/>
              <a:t>BESTF-3</a:t>
            </a:r>
            <a:endParaRPr lang="en-US" sz="12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PGRR081</a:t>
            </a:r>
            <a:r>
              <a:rPr lang="en-US" sz="1200" dirty="0"/>
              <a:t>	</a:t>
            </a:r>
            <a:r>
              <a:rPr lang="en-US" sz="1200" dirty="0" smtClean="0"/>
              <a:t>– </a:t>
            </a:r>
            <a:r>
              <a:rPr lang="en-US" sz="1200" dirty="0"/>
              <a:t>Related </a:t>
            </a:r>
            <a:r>
              <a:rPr lang="en-US" sz="1200" dirty="0" smtClean="0"/>
              <a:t>to NPRR1026, BESTF-7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RRGRR023</a:t>
            </a:r>
            <a:r>
              <a:rPr lang="en-US" sz="1200" dirty="0" smtClean="0"/>
              <a:t>	– Related </a:t>
            </a:r>
            <a:r>
              <a:rPr lang="en-US" sz="1200" dirty="0"/>
              <a:t>to NPRR1002, </a:t>
            </a:r>
            <a:r>
              <a:rPr lang="en-US" sz="1200" dirty="0" smtClean="0"/>
              <a:t>BESTF-5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 smtClean="0"/>
              <a:t>PR354-01  DGR/DESR Implementation   </a:t>
            </a:r>
            <a:r>
              <a:rPr lang="en-US" sz="1400" dirty="0" smtClean="0">
                <a:solidFill>
                  <a:srgbClr val="FF0000"/>
                </a:solidFill>
              </a:rPr>
              <a:t>(gating to Execution phase on 2/16/2021)</a:t>
            </a:r>
            <a:endParaRPr lang="en-US" sz="1600" dirty="0" smtClean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NPRR917	– </a:t>
            </a:r>
            <a:r>
              <a:rPr lang="en-US" sz="1200" dirty="0" smtClean="0"/>
              <a:t>Nodal </a:t>
            </a:r>
            <a:r>
              <a:rPr lang="en-US" sz="1200" dirty="0"/>
              <a:t>Pricing for </a:t>
            </a:r>
            <a:r>
              <a:rPr lang="en-US" sz="1200" dirty="0" smtClean="0"/>
              <a:t>SODGs and SOTGs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NPRR1016	– </a:t>
            </a:r>
            <a:r>
              <a:rPr lang="en-US" sz="1200" dirty="0"/>
              <a:t>Clarify Requirements for </a:t>
            </a:r>
            <a:r>
              <a:rPr lang="en-US" sz="1200" dirty="0" smtClean="0"/>
              <a:t>DGRs </a:t>
            </a:r>
            <a:r>
              <a:rPr lang="en-US" sz="1200" dirty="0"/>
              <a:t>and Distribution Energy Storage Resources (DESRs</a:t>
            </a:r>
            <a:r>
              <a:rPr lang="en-US" sz="1200" dirty="0" smtClean="0"/>
              <a:t>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NPRR1052	– </a:t>
            </a:r>
            <a:r>
              <a:rPr lang="en-US" sz="1200" dirty="0"/>
              <a:t>Load Zone Pricing for Settlement Only Storage Prior to NPRR995 </a:t>
            </a:r>
            <a:r>
              <a:rPr lang="en-US" sz="1200" dirty="0" smtClean="0"/>
              <a:t>Implementation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NOGRR212</a:t>
            </a:r>
            <a:r>
              <a:rPr lang="en-US" sz="1200" dirty="0" smtClean="0"/>
              <a:t>	– </a:t>
            </a:r>
            <a:r>
              <a:rPr lang="en-US" sz="1200" dirty="0"/>
              <a:t>Related to </a:t>
            </a:r>
            <a:r>
              <a:rPr lang="en-US" sz="1200" dirty="0" smtClean="0"/>
              <a:t>NPRR1016</a:t>
            </a:r>
            <a:endParaRPr lang="en-US" sz="13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PGRR082	– </a:t>
            </a:r>
            <a:r>
              <a:rPr lang="en-US" sz="1200" dirty="0"/>
              <a:t>Revise Section 5 and Establish Small Generation Interconnection </a:t>
            </a:r>
            <a:r>
              <a:rPr lang="en-US" sz="1200" dirty="0" smtClean="0"/>
              <a:t>Process</a:t>
            </a:r>
            <a:endParaRPr lang="en-US" sz="13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RRGRR026	– </a:t>
            </a:r>
            <a:r>
              <a:rPr lang="en-US" sz="1200" dirty="0"/>
              <a:t>Related to </a:t>
            </a:r>
            <a:r>
              <a:rPr lang="en-US" sz="1200" dirty="0" smtClean="0"/>
              <a:t>NPRR1016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40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400" dirty="0" smtClean="0"/>
              <a:t>Since these projects are merging multiple RRs, it will take a few months before target go-live dates are established for these two projects  (gate to Execution target is February 2021)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1200" dirty="0"/>
          </a:p>
          <a:p>
            <a:pPr>
              <a:tabLst>
                <a:tab pos="2176463" algn="l"/>
                <a:tab pos="7199313" algn="l"/>
              </a:tabLst>
            </a:pPr>
            <a:endParaRPr lang="en-US" sz="1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172200" y="155053"/>
            <a:ext cx="2819400" cy="6093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BES: Battery Energy Storage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DGR: Distributed Generation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ESR: Energy Storage Resource</a:t>
            </a:r>
            <a:endParaRPr lang="en-US" sz="1200" b="0" dirty="0"/>
          </a:p>
        </p:txBody>
      </p:sp>
      <p:sp>
        <p:nvSpPr>
          <p:cNvPr id="7" name="TextBox 22"/>
          <p:cNvSpPr txBox="1">
            <a:spLocks noChangeArrowheads="1"/>
          </p:cNvSpPr>
          <p:nvPr/>
        </p:nvSpPr>
        <p:spPr bwMode="auto">
          <a:xfrm>
            <a:off x="2895600" y="6319759"/>
            <a:ext cx="3235424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b="0" dirty="0" smtClean="0">
                <a:solidFill>
                  <a:srgbClr val="FF0000"/>
                </a:solidFill>
              </a:rPr>
              <a:t>Red text = New addition since last report</a:t>
            </a:r>
          </a:p>
        </p:txBody>
      </p:sp>
    </p:spTree>
    <p:extLst>
      <p:ext uri="{BB962C8B-B14F-4D97-AF65-F5344CB8AC3E}">
        <p14:creationId xmlns:p14="http://schemas.microsoft.com/office/powerpoint/2010/main" val="327010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Passport </a:t>
            </a:r>
            <a:r>
              <a:rPr lang="en-US" sz="2400" dirty="0"/>
              <a:t>Impacts </a:t>
            </a:r>
            <a:r>
              <a:rPr lang="en-US" sz="2400" dirty="0" smtClean="0"/>
              <a:t>2021–2024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30" y="906520"/>
            <a:ext cx="8991600" cy="5181600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Impact Analysis postings will begin reporting potential Passport impacts</a:t>
            </a:r>
            <a:endParaRPr lang="en-US" sz="18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/>
              <a:t>Passport Schedule Risk Assessment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/>
              <a:t>Risk to Passport project if Revision Request is implemented in 2021-2024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/>
              <a:t>IA will report one of three risk conclusions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No risk to Passport schedule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Potential risk to Passport schedule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Significant risk to Passport schedule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 smtClean="0"/>
              <a:t>Passport Cost Impact (optional analysis from Passport Program)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 smtClean="0"/>
              <a:t>Additional cost if implemented in current systems AND in Passport systems under development</a:t>
            </a:r>
          </a:p>
          <a:p>
            <a:pPr marL="457200" lvl="1" indent="0">
              <a:buNone/>
              <a:tabLst>
                <a:tab pos="2176463" algn="l"/>
                <a:tab pos="7199313" algn="l"/>
              </a:tabLst>
            </a:pPr>
            <a:endParaRPr lang="en-US" sz="100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Passport assessment of “Not Started” Revision Requests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 smtClean="0"/>
              <a:t>Passport requirements are in progress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 smtClean="0"/>
              <a:t>Teams need to understand which “Not Started” RRs need to be included in requirements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 smtClean="0"/>
              <a:t>ERCOT is working on a recommendation for the sequencing of these items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 smtClean="0"/>
              <a:t>Results to be brought to an upcoming PRS meeting (target = </a:t>
            </a:r>
            <a:r>
              <a:rPr lang="en-US" sz="1400" strike="sngStrike" dirty="0" smtClean="0"/>
              <a:t>February 2021</a:t>
            </a:r>
            <a:r>
              <a:rPr lang="en-US" sz="1400" dirty="0" smtClean="0"/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March 2021</a:t>
            </a:r>
            <a:r>
              <a:rPr lang="en-US" sz="1600" dirty="0" smtClean="0"/>
              <a:t>)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1000" dirty="0" smtClean="0"/>
          </a:p>
          <a:p>
            <a:pPr lvl="2">
              <a:tabLst>
                <a:tab pos="2176463" algn="l"/>
                <a:tab pos="7199313" algn="l"/>
              </a:tabLst>
            </a:pPr>
            <a:endParaRPr lang="en-US" sz="1200" dirty="0"/>
          </a:p>
          <a:p>
            <a:pPr>
              <a:tabLst>
                <a:tab pos="2176463" algn="l"/>
                <a:tab pos="7199313" algn="l"/>
              </a:tabLst>
            </a:pPr>
            <a:endParaRPr lang="en-US" sz="1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59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 smtClean="0"/>
              <a:t>Priority / Rank Options for Revision Requests with Impacts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559558"/>
              </p:ext>
            </p:extLst>
          </p:nvPr>
        </p:nvGraphicFramePr>
        <p:xfrm>
          <a:off x="89933" y="1069790"/>
          <a:ext cx="8955921" cy="3273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123"/>
                <a:gridCol w="2236132"/>
                <a:gridCol w="771080"/>
                <a:gridCol w="693972"/>
                <a:gridCol w="4009614"/>
              </a:tblGrid>
              <a:tr h="501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113388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RTF-6 Create Definition and</a:t>
                      </a:r>
                      <a:r>
                        <a:rPr lang="en-US" sz="13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Terms for Settlement Only Energy Storage</a:t>
                      </a:r>
                      <a:endParaRPr lang="en-US" sz="13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$800k-$1.2M,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20-30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 Areas: RIOO, S&amp;B, MMS, EMS, NMMS, 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Risk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 Passport schedule due to resource requirements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162156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NPRR1057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Modification to Real-Time Hub Price Formulas for Fully De-Energized Hubs</a:t>
                      </a:r>
                      <a:endParaRPr lang="en-US" sz="13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3310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$15k-$30k, 3-5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 Areas: MMS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Add to end of 2021 list – Work into plan without disrupting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other projects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718738" y="6299528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2021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	= </a:t>
            </a:r>
            <a:r>
              <a:rPr lang="en-US" sz="900" b="0" kern="0" dirty="0" smtClean="0">
                <a:solidFill>
                  <a:srgbClr val="000000"/>
                </a:solidFill>
              </a:rPr>
              <a:t>3310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Rank </a:t>
            </a:r>
            <a:r>
              <a:rPr lang="en-US" sz="900" b="0" kern="0" dirty="0">
                <a:solidFill>
                  <a:srgbClr val="000000"/>
                </a:solidFill>
              </a:rPr>
              <a:t>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320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575045"/>
              </p:ext>
            </p:extLst>
          </p:nvPr>
        </p:nvGraphicFramePr>
        <p:xfrm>
          <a:off x="3467410" y="852224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232897</TotalTime>
  <Words>748</Words>
  <Application>Microsoft Office PowerPoint</Application>
  <PresentationFormat>On-screen Show (4:3)</PresentationFormat>
  <Paragraphs>278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2021 Release Targets – Board Approved NPRRs / SCRs / xGRRs </vt:lpstr>
      <vt:lpstr>ESR and DGR Pre-Passport Projects</vt:lpstr>
      <vt:lpstr>Passport Impacts 2021–2024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Clifton, Suzy</cp:lastModifiedBy>
  <cp:revision>2448</cp:revision>
  <cp:lastPrinted>2020-02-05T17:47:59Z</cp:lastPrinted>
  <dcterms:created xsi:type="dcterms:W3CDTF">2016-01-21T15:20:31Z</dcterms:created>
  <dcterms:modified xsi:type="dcterms:W3CDTF">2021-02-09T22:44:58Z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