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4"/>
  </p:notesMasterIdLst>
  <p:handoutMasterIdLst>
    <p:handoutMasterId r:id="rId15"/>
  </p:handoutMasterIdLst>
  <p:sldIdLst>
    <p:sldId id="260" r:id="rId6"/>
    <p:sldId id="284" r:id="rId7"/>
    <p:sldId id="293" r:id="rId8"/>
    <p:sldId id="291" r:id="rId9"/>
    <p:sldId id="303" r:id="rId10"/>
    <p:sldId id="304" r:id="rId11"/>
    <p:sldId id="305" r:id="rId12"/>
    <p:sldId id="306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uang, Fred" initials="HF" lastIdx="2" clrIdx="0">
    <p:extLst>
      <p:ext uri="{19B8F6BF-5375-455C-9EA6-DF929625EA0E}">
        <p15:presenceInfo xmlns:p15="http://schemas.microsoft.com/office/powerpoint/2012/main" userId="S-1-5-21-639947351-343809578-3807592339-45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8AC"/>
    <a:srgbClr val="FF9933"/>
    <a:srgbClr val="FF6600"/>
    <a:srgbClr val="00CC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3" d="100"/>
          <a:sy n="83" d="100"/>
        </p:scale>
        <p:origin x="1026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11/11/11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Prepared by AEPSC WTP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260029-4D62-44BB-B1EA-51A8D07CE2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7907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2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066800"/>
            <a:ext cx="5646034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</a:rPr>
              <a:t>Challenges building resources near series capacitors</a:t>
            </a:r>
            <a:endParaRPr lang="en-US" sz="2800" b="1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- An Update to the 2017 and 2019 presentations -</a:t>
            </a:r>
          </a:p>
          <a:p>
            <a:endParaRPr lang="en-US" dirty="0" smtClean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ERCOT System Planning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 smtClean="0">
                <a:solidFill>
                  <a:schemeClr val="tx2"/>
                </a:solidFill>
              </a:rPr>
              <a:t>Resource Integration Working Group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February 10, 2020</a:t>
            </a:r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4" name="Picture 2" descr="C:\Documents and Settings\jrose\Local Settings\Temporary Internet Files\Content.IE5\PACYAYIX\MC90038421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6800" y="4572000"/>
            <a:ext cx="1766888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Documents and Settings\jrose\Local Settings\Temporary Internet Files\Content.IE5\PACYAYIX\MC90038421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3813" y="4543425"/>
            <a:ext cx="1768475" cy="182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14"/>
          <p:cNvGrpSpPr>
            <a:grpSpLocks/>
          </p:cNvGrpSpPr>
          <p:nvPr/>
        </p:nvGrpSpPr>
        <p:grpSpPr bwMode="auto">
          <a:xfrm>
            <a:off x="5233988" y="4876800"/>
            <a:ext cx="1139825" cy="685800"/>
            <a:chOff x="3276601" y="4267200"/>
            <a:chExt cx="1140474" cy="685800"/>
          </a:xfrm>
        </p:grpSpPr>
        <p:sp>
          <p:nvSpPr>
            <p:cNvPr id="8" name="Rectangle 7"/>
            <p:cNvSpPr/>
            <p:nvPr/>
          </p:nvSpPr>
          <p:spPr>
            <a:xfrm>
              <a:off x="3276601" y="4267200"/>
              <a:ext cx="1140474" cy="685800"/>
            </a:xfrm>
            <a:prstGeom prst="rect">
              <a:avLst/>
            </a:prstGeom>
            <a:solidFill>
              <a:srgbClr val="99CCFF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3371905" y="4641850"/>
              <a:ext cx="45746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Arc 9"/>
            <p:cNvSpPr/>
            <p:nvPr/>
          </p:nvSpPr>
          <p:spPr>
            <a:xfrm>
              <a:off x="3405261" y="4429125"/>
              <a:ext cx="424104" cy="425450"/>
            </a:xfrm>
            <a:prstGeom prst="arc">
              <a:avLst>
                <a:gd name="adj1" fmla="val 17809355"/>
                <a:gd name="adj2" fmla="val 3577152"/>
              </a:avLst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3905609" y="4429125"/>
              <a:ext cx="0" cy="42545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3905609" y="4641850"/>
              <a:ext cx="457460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3" name="Picture 12" descr="MCj0280814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017361" y="3794438"/>
            <a:ext cx="977107" cy="2252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3800" y="4920883"/>
            <a:ext cx="1388344" cy="1542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763000" cy="5052221"/>
          </a:xfrm>
        </p:spPr>
        <p:txBody>
          <a:bodyPr/>
          <a:lstStyle/>
          <a:p>
            <a:r>
              <a:rPr lang="en-US" sz="2400" dirty="0" smtClean="0"/>
              <a:t>In 2017 and 2019 ERCOT presented observations and challenges connecting near series capacitors</a:t>
            </a:r>
          </a:p>
          <a:p>
            <a:endParaRPr lang="en-US" sz="2400" dirty="0" smtClean="0"/>
          </a:p>
          <a:p>
            <a:r>
              <a:rPr lang="en-US" sz="2400" dirty="0" smtClean="0"/>
              <a:t>Since then,</a:t>
            </a:r>
          </a:p>
          <a:p>
            <a:pPr lvl="1"/>
            <a:r>
              <a:rPr lang="en-US" sz="2000" dirty="0"/>
              <a:t>More resources are connecting closer to series capacitors</a:t>
            </a:r>
          </a:p>
          <a:p>
            <a:pPr lvl="1"/>
            <a:r>
              <a:rPr lang="en-US" sz="2000" dirty="0" smtClean="0"/>
              <a:t>More challenges have been observed, some causing delays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780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71500" y="2438400"/>
            <a:ext cx="8229600" cy="1524000"/>
          </a:xfrm>
        </p:spPr>
        <p:txBody>
          <a:bodyPr/>
          <a:lstStyle/>
          <a:p>
            <a:r>
              <a:rPr lang="en-US" i="1" dirty="0" smtClean="0"/>
              <a:t>Why is it so challenging to connect near series caps?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1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/>
          <p:cNvSpPr/>
          <p:nvPr/>
        </p:nvSpPr>
        <p:spPr>
          <a:xfrm>
            <a:off x="3124200" y="1676400"/>
            <a:ext cx="3200400" cy="457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278132" y="1066800"/>
            <a:ext cx="1371600" cy="41148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12-Point Star 60"/>
          <p:cNvSpPr/>
          <p:nvPr/>
        </p:nvSpPr>
        <p:spPr>
          <a:xfrm>
            <a:off x="306709" y="2988055"/>
            <a:ext cx="1066800" cy="721965"/>
          </a:xfrm>
          <a:prstGeom prst="star12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Challenges – Connecting Near Series </a:t>
            </a:r>
            <a:r>
              <a:rPr lang="en-US" dirty="0" smtClean="0"/>
              <a:t>Capacitors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1183910"/>
            <a:ext cx="6000750" cy="5052221"/>
          </a:xfrm>
        </p:spPr>
        <p:txBody>
          <a:bodyPr/>
          <a:lstStyle/>
          <a:p>
            <a:r>
              <a:rPr lang="en-US" sz="2800" dirty="0" smtClean="0"/>
              <a:t>Compensation level seen by IRR can be &gt;100%</a:t>
            </a:r>
          </a:p>
          <a:p>
            <a:endParaRPr lang="en-US" sz="2800" dirty="0" smtClean="0"/>
          </a:p>
          <a:p>
            <a:r>
              <a:rPr lang="en-US" sz="2800" dirty="0" smtClean="0"/>
              <a:t>Potential Challenges:</a:t>
            </a:r>
          </a:p>
          <a:p>
            <a:pPr lvl="1"/>
            <a:r>
              <a:rPr lang="en-US" dirty="0" smtClean="0"/>
              <a:t>More SSR risk</a:t>
            </a:r>
          </a:p>
          <a:p>
            <a:pPr lvl="1"/>
            <a:r>
              <a:rPr lang="en-US" dirty="0" smtClean="0"/>
              <a:t>VRT / tripping issues</a:t>
            </a:r>
          </a:p>
          <a:p>
            <a:pPr lvl="1"/>
            <a:r>
              <a:rPr lang="en-US" dirty="0" smtClean="0"/>
              <a:t>“Energy accumulation” and inverter saturation</a:t>
            </a:r>
          </a:p>
          <a:p>
            <a:pPr lvl="1"/>
            <a:r>
              <a:rPr lang="en-US" dirty="0" smtClean="0"/>
              <a:t>Voltage Profile</a:t>
            </a:r>
          </a:p>
          <a:p>
            <a:pPr lvl="1"/>
            <a:r>
              <a:rPr lang="en-US" dirty="0" smtClean="0"/>
              <a:t>Voltage Control</a:t>
            </a:r>
          </a:p>
          <a:p>
            <a:pPr lvl="1"/>
            <a:r>
              <a:rPr lang="en-US" dirty="0" smtClean="0"/>
              <a:t>Transformer oscillations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59" name="Group 58"/>
          <p:cNvGrpSpPr/>
          <p:nvPr/>
        </p:nvGrpSpPr>
        <p:grpSpPr>
          <a:xfrm rot="16200000">
            <a:off x="-1102543" y="2819856"/>
            <a:ext cx="3805291" cy="533400"/>
            <a:chOff x="533400" y="3810000"/>
            <a:chExt cx="3805291" cy="533400"/>
          </a:xfrm>
        </p:grpSpPr>
        <p:sp>
          <p:nvSpPr>
            <p:cNvPr id="6" name="Line 6"/>
            <p:cNvSpPr>
              <a:spLocks noChangeShapeType="1"/>
            </p:cNvSpPr>
            <p:nvPr/>
          </p:nvSpPr>
          <p:spPr bwMode="auto">
            <a:xfrm>
              <a:off x="869653" y="3810000"/>
              <a:ext cx="1" cy="533400"/>
            </a:xfrm>
            <a:prstGeom prst="line">
              <a:avLst/>
            </a:prstGeom>
            <a:noFill/>
            <a:ln w="76200">
              <a:solidFill>
                <a:srgbClr val="33CC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7"/>
            <p:cNvSpPr>
              <a:spLocks noChangeShapeType="1"/>
            </p:cNvSpPr>
            <p:nvPr/>
          </p:nvSpPr>
          <p:spPr bwMode="auto">
            <a:xfrm>
              <a:off x="1179237" y="4117975"/>
              <a:ext cx="2783163" cy="0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8"/>
            <p:cNvSpPr>
              <a:spLocks noChangeShapeType="1"/>
            </p:cNvSpPr>
            <p:nvPr/>
          </p:nvSpPr>
          <p:spPr bwMode="auto">
            <a:xfrm>
              <a:off x="3962400" y="3886200"/>
              <a:ext cx="0" cy="457200"/>
            </a:xfrm>
            <a:prstGeom prst="line">
              <a:avLst/>
            </a:prstGeom>
            <a:noFill/>
            <a:ln w="76200">
              <a:solidFill>
                <a:srgbClr val="33CC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Line 54"/>
            <p:cNvSpPr>
              <a:spLocks noChangeShapeType="1"/>
            </p:cNvSpPr>
            <p:nvPr/>
          </p:nvSpPr>
          <p:spPr bwMode="auto">
            <a:xfrm>
              <a:off x="3962400" y="3989070"/>
              <a:ext cx="376291" cy="0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" name="Group 55"/>
            <p:cNvGrpSpPr>
              <a:grpSpLocks/>
            </p:cNvGrpSpPr>
            <p:nvPr/>
          </p:nvGrpSpPr>
          <p:grpSpPr bwMode="auto">
            <a:xfrm rot="16200000">
              <a:off x="1109393" y="3963978"/>
              <a:ext cx="284163" cy="306408"/>
              <a:chOff x="4300" y="2421"/>
              <a:chExt cx="179" cy="193"/>
            </a:xfrm>
          </p:grpSpPr>
          <p:sp>
            <p:nvSpPr>
              <p:cNvPr id="46" name="Line 56"/>
              <p:cNvSpPr>
                <a:spLocks noChangeShapeType="1"/>
              </p:cNvSpPr>
              <p:nvPr/>
            </p:nvSpPr>
            <p:spPr bwMode="auto">
              <a:xfrm>
                <a:off x="4300" y="2421"/>
                <a:ext cx="179" cy="0"/>
              </a:xfrm>
              <a:prstGeom prst="line">
                <a:avLst/>
              </a:prstGeom>
              <a:noFill/>
              <a:ln w="38100">
                <a:solidFill>
                  <a:srgbClr val="33CC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" name="Arc 57"/>
              <p:cNvSpPr>
                <a:spLocks/>
              </p:cNvSpPr>
              <p:nvPr/>
            </p:nvSpPr>
            <p:spPr bwMode="auto">
              <a:xfrm>
                <a:off x="4308" y="2472"/>
                <a:ext cx="171" cy="142"/>
              </a:xfrm>
              <a:custGeom>
                <a:avLst/>
                <a:gdLst>
                  <a:gd name="T0" fmla="*/ 0 w 26123"/>
                  <a:gd name="T1" fmla="*/ 0 h 21600"/>
                  <a:gd name="T2" fmla="*/ 1 w 26123"/>
                  <a:gd name="T3" fmla="*/ 0 h 21600"/>
                  <a:gd name="T4" fmla="*/ 1 w 26123"/>
                  <a:gd name="T5" fmla="*/ 1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6123" h="21600" fill="none" extrusionOk="0">
                    <a:moveTo>
                      <a:pt x="0" y="4041"/>
                    </a:moveTo>
                    <a:cubicBezTo>
                      <a:pt x="3668" y="1413"/>
                      <a:pt x="8067" y="-1"/>
                      <a:pt x="12580" y="0"/>
                    </a:cubicBezTo>
                    <a:cubicBezTo>
                      <a:pt x="17506" y="0"/>
                      <a:pt x="22285" y="1684"/>
                      <a:pt x="26122" y="4773"/>
                    </a:cubicBezTo>
                  </a:path>
                  <a:path w="26123" h="21600" stroke="0" extrusionOk="0">
                    <a:moveTo>
                      <a:pt x="0" y="4041"/>
                    </a:moveTo>
                    <a:cubicBezTo>
                      <a:pt x="3668" y="1413"/>
                      <a:pt x="8067" y="-1"/>
                      <a:pt x="12580" y="0"/>
                    </a:cubicBezTo>
                    <a:cubicBezTo>
                      <a:pt x="17506" y="0"/>
                      <a:pt x="22285" y="1684"/>
                      <a:pt x="26122" y="4773"/>
                    </a:cubicBezTo>
                    <a:lnTo>
                      <a:pt x="12580" y="21600"/>
                    </a:lnTo>
                    <a:lnTo>
                      <a:pt x="0" y="4041"/>
                    </a:lnTo>
                    <a:close/>
                  </a:path>
                </a:pathLst>
              </a:custGeom>
              <a:noFill/>
              <a:ln w="38100">
                <a:solidFill>
                  <a:srgbClr val="33CC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4" name="Line 58"/>
            <p:cNvSpPr>
              <a:spLocks noChangeShapeType="1"/>
            </p:cNvSpPr>
            <p:nvPr/>
          </p:nvSpPr>
          <p:spPr bwMode="auto">
            <a:xfrm>
              <a:off x="869654" y="4117975"/>
              <a:ext cx="228615" cy="0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Line 54"/>
            <p:cNvSpPr>
              <a:spLocks noChangeShapeType="1"/>
            </p:cNvSpPr>
            <p:nvPr/>
          </p:nvSpPr>
          <p:spPr bwMode="auto">
            <a:xfrm flipH="1">
              <a:off x="533400" y="3989070"/>
              <a:ext cx="336254" cy="0"/>
            </a:xfrm>
            <a:prstGeom prst="line">
              <a:avLst/>
            </a:prstGeom>
            <a:noFill/>
            <a:ln w="28575">
              <a:solidFill>
                <a:srgbClr val="33CC33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" name="Line 8"/>
          <p:cNvSpPr>
            <a:spLocks noChangeShapeType="1"/>
          </p:cNvSpPr>
          <p:nvPr/>
        </p:nvSpPr>
        <p:spPr bwMode="auto">
          <a:xfrm rot="16200000">
            <a:off x="843286" y="3123613"/>
            <a:ext cx="0" cy="450850"/>
          </a:xfrm>
          <a:prstGeom prst="line">
            <a:avLst/>
          </a:prstGeom>
          <a:noFill/>
          <a:ln w="76200">
            <a:solidFill>
              <a:srgbClr val="33CC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64" name="Straight Connector 63"/>
          <p:cNvCxnSpPr/>
          <p:nvPr/>
        </p:nvCxnSpPr>
        <p:spPr>
          <a:xfrm flipV="1">
            <a:off x="984575" y="3028965"/>
            <a:ext cx="0" cy="320072"/>
          </a:xfrm>
          <a:prstGeom prst="line">
            <a:avLst/>
          </a:prstGeom>
          <a:ln w="38100">
            <a:solidFill>
              <a:srgbClr val="00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H="1" flipV="1">
            <a:off x="965841" y="3025147"/>
            <a:ext cx="365438" cy="7636"/>
          </a:xfrm>
          <a:prstGeom prst="line">
            <a:avLst/>
          </a:prstGeom>
          <a:ln w="38100">
            <a:solidFill>
              <a:srgbClr val="00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12" descr="MCj0280814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138875" y="2510837"/>
            <a:ext cx="363538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629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SSR Studies can identify non-SSR problems</a:t>
            </a:r>
            <a:br>
              <a:rPr lang="en-US" dirty="0" smtClean="0"/>
            </a:br>
            <a:r>
              <a:rPr lang="en-US" dirty="0" smtClean="0"/>
              <a:t>that </a:t>
            </a:r>
            <a:r>
              <a:rPr lang="en-US" dirty="0" smtClean="0"/>
              <a:t>still need </a:t>
            </a:r>
            <a:r>
              <a:rPr lang="en-US" dirty="0" smtClean="0"/>
              <a:t>to be resolved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181600"/>
          </a:xfrm>
          <a:solidFill>
            <a:schemeClr val="bg1"/>
          </a:solidFill>
        </p:spPr>
        <p:txBody>
          <a:bodyPr/>
          <a:lstStyle/>
          <a:p>
            <a:r>
              <a:rPr lang="en-US" sz="2400" dirty="0" smtClean="0"/>
              <a:t>Although the study purpose is to identify </a:t>
            </a:r>
            <a:r>
              <a:rPr lang="en-US" sz="2400" dirty="0" smtClean="0"/>
              <a:t>SSR </a:t>
            </a:r>
            <a:r>
              <a:rPr lang="en-US" sz="2400" dirty="0" smtClean="0"/>
              <a:t>vulnerability between gens and series capacitors, additional issues may </a:t>
            </a:r>
            <a:r>
              <a:rPr lang="en-US" sz="2400" dirty="0" smtClean="0"/>
              <a:t>be </a:t>
            </a:r>
            <a:r>
              <a:rPr lang="en-US" sz="2400" dirty="0" smtClean="0"/>
              <a:t>identified.  Examples:</a:t>
            </a:r>
          </a:p>
          <a:p>
            <a:pPr lvl="1"/>
            <a:r>
              <a:rPr lang="en-US" sz="2000" dirty="0" smtClean="0"/>
              <a:t>Transient Voltage</a:t>
            </a:r>
          </a:p>
          <a:p>
            <a:pPr lvl="1"/>
            <a:r>
              <a:rPr lang="en-US" sz="2000" dirty="0" smtClean="0"/>
              <a:t>Tripping (VRT non-compliance)</a:t>
            </a:r>
          </a:p>
          <a:p>
            <a:pPr lvl="1"/>
            <a:r>
              <a:rPr lang="en-US" sz="2000" dirty="0" smtClean="0"/>
              <a:t>Transformer oscillations</a:t>
            </a:r>
          </a:p>
          <a:p>
            <a:pPr lvl="1"/>
            <a:endParaRPr lang="en-US" sz="2000" dirty="0"/>
          </a:p>
          <a:p>
            <a:r>
              <a:rPr lang="en-US" sz="2400" dirty="0" smtClean="0"/>
              <a:t>If </a:t>
            </a:r>
            <a:r>
              <a:rPr lang="en-US" sz="2400" dirty="0" smtClean="0"/>
              <a:t>the addition of a new</a:t>
            </a:r>
            <a:r>
              <a:rPr lang="en-US" sz="2400" dirty="0" smtClean="0"/>
              <a:t> Resource creates SSR issues involving neighboring </a:t>
            </a:r>
            <a:r>
              <a:rPr lang="en-US" sz="2400" dirty="0"/>
              <a:t>existing </a:t>
            </a:r>
            <a:r>
              <a:rPr lang="en-US" sz="2400" dirty="0" smtClean="0"/>
              <a:t>resources</a:t>
            </a:r>
            <a:r>
              <a:rPr lang="en-US" sz="2400" dirty="0"/>
              <a:t>:</a:t>
            </a:r>
            <a:endParaRPr lang="en-US" sz="2400" dirty="0"/>
          </a:p>
          <a:p>
            <a:pPr lvl="1"/>
            <a:r>
              <a:rPr lang="en-US" sz="2000" dirty="0" smtClean="0"/>
              <a:t>Finding a solution may require substantial time</a:t>
            </a:r>
          </a:p>
          <a:p>
            <a:pPr lvl="1"/>
            <a:r>
              <a:rPr lang="en-US" sz="2000" dirty="0" smtClean="0"/>
              <a:t>Obstacles such as </a:t>
            </a:r>
            <a:r>
              <a:rPr lang="en-US" sz="2000" dirty="0" smtClean="0"/>
              <a:t>confidentiality </a:t>
            </a:r>
            <a:r>
              <a:rPr lang="en-US" sz="2000" dirty="0" smtClean="0"/>
              <a:t>restrictions on information </a:t>
            </a:r>
            <a:r>
              <a:rPr lang="en-US" sz="2000" dirty="0" smtClean="0"/>
              <a:t>sharing </a:t>
            </a:r>
            <a:r>
              <a:rPr lang="en-US" sz="2000" dirty="0" smtClean="0"/>
              <a:t>and coordination </a:t>
            </a:r>
            <a:r>
              <a:rPr lang="en-US" sz="2000" dirty="0" smtClean="0"/>
              <a:t>and tuning difficulties</a:t>
            </a:r>
            <a:endParaRPr lang="en-US" sz="2000" dirty="0" smtClean="0"/>
          </a:p>
          <a:p>
            <a:pPr lvl="1"/>
            <a:r>
              <a:rPr lang="en-US" sz="2000" dirty="0" smtClean="0"/>
              <a:t>Expectation is for new resources to resolve problems created by their addition</a:t>
            </a:r>
            <a:endParaRPr lang="en-US" sz="2000" dirty="0" smtClean="0"/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275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Timing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ERCOT has in the past worked with stakeholders to provide more flexibility </a:t>
            </a:r>
            <a:r>
              <a:rPr lang="en-US" sz="2000" dirty="0" smtClean="0"/>
              <a:t>for SSR </a:t>
            </a:r>
            <a:r>
              <a:rPr lang="en-US" sz="2000" dirty="0"/>
              <a:t>studies</a:t>
            </a:r>
          </a:p>
          <a:p>
            <a:pPr lvl="1"/>
            <a:r>
              <a:rPr lang="en-US" sz="2000" dirty="0"/>
              <a:t>PGRR043 decoupled SSR from FIS</a:t>
            </a:r>
          </a:p>
          <a:p>
            <a:pPr lvl="1"/>
            <a:r>
              <a:rPr lang="en-US" sz="2000" dirty="0"/>
              <a:t>NPRR926 removed </a:t>
            </a:r>
            <a:r>
              <a:rPr lang="en-US" sz="2000" dirty="0" smtClean="0"/>
              <a:t>the mandatory 90 </a:t>
            </a:r>
            <a:r>
              <a:rPr lang="en-US" sz="2000" dirty="0"/>
              <a:t>day window</a:t>
            </a:r>
          </a:p>
          <a:p>
            <a:r>
              <a:rPr lang="en-US" sz="2000" dirty="0" smtClean="0"/>
              <a:t>Per </a:t>
            </a:r>
            <a:r>
              <a:rPr lang="en-US" sz="2000" dirty="0" smtClean="0"/>
              <a:t>Protocols, </a:t>
            </a:r>
            <a:r>
              <a:rPr lang="en-US" sz="2000" dirty="0" smtClean="0"/>
              <a:t>ERCOT has up to 30 days to review SSR studies. If the study is updated, ERCOT has another 30 days to review. </a:t>
            </a:r>
          </a:p>
          <a:p>
            <a:r>
              <a:rPr lang="en-US" sz="2000" dirty="0" smtClean="0"/>
              <a:t>Most </a:t>
            </a:r>
            <a:r>
              <a:rPr lang="en-US" sz="2000" dirty="0"/>
              <a:t>SSR studies are being completed only few </a:t>
            </a:r>
            <a:r>
              <a:rPr lang="en-US" sz="2000" b="1" dirty="0"/>
              <a:t>weeks</a:t>
            </a:r>
            <a:r>
              <a:rPr lang="en-US" sz="2000" dirty="0"/>
              <a:t> prior to </a:t>
            </a:r>
            <a:r>
              <a:rPr lang="en-US" sz="2000" dirty="0" smtClean="0"/>
              <a:t>planned synchronization date</a:t>
            </a:r>
          </a:p>
          <a:p>
            <a:r>
              <a:rPr lang="en-US" sz="2000" dirty="0" smtClean="0"/>
              <a:t>For projects identified with SSR vulnerability, based on ERCOT’s observation, it typically takes </a:t>
            </a:r>
            <a:r>
              <a:rPr lang="en-US" sz="2000" b="1" dirty="0" smtClean="0"/>
              <a:t>months</a:t>
            </a:r>
            <a:r>
              <a:rPr lang="en-US" sz="2000" dirty="0" smtClean="0"/>
              <a:t> to resolve the issues and could impact the synchronization date.</a:t>
            </a:r>
          </a:p>
          <a:p>
            <a:r>
              <a:rPr lang="en-US" sz="2000" dirty="0" smtClean="0"/>
              <a:t>ERCOT is receiving increased requests from the IEs for special rushed reviews of SSR studies and synchronization approvals</a:t>
            </a:r>
          </a:p>
          <a:p>
            <a:pPr lvl="1"/>
            <a:r>
              <a:rPr lang="en-US" sz="1800" dirty="0" smtClean="0"/>
              <a:t>Study is complex; requires sufficient time to review the report and often require additional information and data if SSR vulnerability was identified.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6426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Takeaways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570538"/>
          </a:xfrm>
          <a:solidFill>
            <a:schemeClr val="bg1"/>
          </a:solidFill>
        </p:spPr>
        <p:txBody>
          <a:bodyPr/>
          <a:lstStyle/>
          <a:p>
            <a:r>
              <a:rPr lang="en-US" sz="2400" dirty="0" smtClean="0"/>
              <a:t>For resources planning to connect close to series capacitors:</a:t>
            </a:r>
          </a:p>
          <a:p>
            <a:pPr lvl="1"/>
            <a:r>
              <a:rPr lang="en-US" sz="2000" dirty="0" smtClean="0"/>
              <a:t>Could present very complex technical challenges</a:t>
            </a:r>
          </a:p>
          <a:p>
            <a:pPr lvl="1"/>
            <a:r>
              <a:rPr lang="en-US" sz="2000" dirty="0" smtClean="0"/>
              <a:t>May require extensive engagement of various entities (manufactures, TSPs, and potential neighboring REs)</a:t>
            </a:r>
          </a:p>
          <a:p>
            <a:pPr lvl="1"/>
            <a:r>
              <a:rPr lang="en-US" sz="2000" dirty="0" smtClean="0"/>
              <a:t>Takes time</a:t>
            </a:r>
          </a:p>
          <a:p>
            <a:r>
              <a:rPr lang="en-US" sz="2400" dirty="0" smtClean="0"/>
              <a:t>These issues can only be identified after the completion of the SSR study.</a:t>
            </a:r>
          </a:p>
          <a:p>
            <a:pPr lvl="1"/>
            <a:r>
              <a:rPr lang="en-US" sz="2200" dirty="0" smtClean="0"/>
              <a:t>Study timeline not considering these potential challenges could impact the planned interconnection schedule, like synchronization date.</a:t>
            </a:r>
          </a:p>
          <a:p>
            <a:r>
              <a:rPr lang="en-US" sz="2400" dirty="0"/>
              <a:t>T</a:t>
            </a:r>
            <a:r>
              <a:rPr lang="en-US" sz="2200" dirty="0" smtClean="0"/>
              <a:t>o </a:t>
            </a:r>
            <a:r>
              <a:rPr lang="en-US" sz="2200" dirty="0" smtClean="0"/>
              <a:t>ensure each project is thoroughly and equitably </a:t>
            </a:r>
            <a:r>
              <a:rPr lang="en-US" sz="2200" dirty="0" smtClean="0"/>
              <a:t>vetted, it is necessary to retain the 30 day review period</a:t>
            </a:r>
            <a:endParaRPr lang="en-US" sz="2200" dirty="0" smtClean="0"/>
          </a:p>
          <a:p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532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66950"/>
            <a:ext cx="8534400" cy="3775871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lvl="1"/>
            <a:r>
              <a:rPr lang="en-US" dirty="0" smtClean="0"/>
              <a:t>As always, please reach out to your Resource Integration engineer if regarding a specific project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143000"/>
            <a:ext cx="3724275" cy="1123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57144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D3683894B5264EB8E83338F6BA777E" ma:contentTypeVersion="0" ma:contentTypeDescription="Create a new document." ma:contentTypeScope="" ma:versionID="6d9fae79e75f4a0e2854e81853c40662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73B813C5-B896-4665-8CDA-23C23DD459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822</TotalTime>
  <Words>450</Words>
  <Application>Microsoft Office PowerPoint</Application>
  <PresentationFormat>On-screen Show (4:3)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1_Custom Design</vt:lpstr>
      <vt:lpstr>Office Theme</vt:lpstr>
      <vt:lpstr>PowerPoint Presentation</vt:lpstr>
      <vt:lpstr>Recap</vt:lpstr>
      <vt:lpstr>Why is it so challenging to connect near series caps?</vt:lpstr>
      <vt:lpstr>Technical Challenges – Connecting Near Series Capacitors</vt:lpstr>
      <vt:lpstr>SSR Studies can identify non-SSR problems that still need to be resolved</vt:lpstr>
      <vt:lpstr>Timing Challenges</vt:lpstr>
      <vt:lpstr>Takeaways</vt:lpstr>
      <vt:lpstr>Questions?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Rose, Jonathan</cp:lastModifiedBy>
  <cp:revision>85</cp:revision>
  <cp:lastPrinted>2016-01-21T20:53:15Z</cp:lastPrinted>
  <dcterms:created xsi:type="dcterms:W3CDTF">2016-01-21T15:20:31Z</dcterms:created>
  <dcterms:modified xsi:type="dcterms:W3CDTF">2021-02-08T17:09:30Z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0x010100D9D3683894B5264EB8E83338F6BA777E</vt:lpwstr>
  </property>
</Properties>
</file>