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2"/>
  </p:notesMasterIdLst>
  <p:sldIdLst>
    <p:sldId id="337" r:id="rId3"/>
    <p:sldId id="343" r:id="rId4"/>
    <p:sldId id="348" r:id="rId5"/>
    <p:sldId id="339" r:id="rId6"/>
    <p:sldId id="344" r:id="rId7"/>
    <p:sldId id="345" r:id="rId8"/>
    <p:sldId id="346" r:id="rId9"/>
    <p:sldId id="347" r:id="rId10"/>
    <p:sldId id="341"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66" d="100"/>
          <a:sy n="66" d="100"/>
        </p:scale>
        <p:origin x="168" y="7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F57B475-3BE3-414E-A6EB-8AE659AB8F0F}" type="datetimeFigureOut">
              <a:rPr lang="en-US" smtClean="0"/>
              <a:t>2/9/2021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3064BA7-6396-4826-96FE-AE5EA1634950}" type="slidenum">
              <a:rPr lang="en-US" smtClean="0"/>
              <a:t>‹#›</a:t>
            </a:fld>
            <a:endParaRPr lang="en-US" dirty="0"/>
          </a:p>
        </p:txBody>
      </p:sp>
    </p:spTree>
    <p:extLst>
      <p:ext uri="{BB962C8B-B14F-4D97-AF65-F5344CB8AC3E}">
        <p14:creationId xmlns:p14="http://schemas.microsoft.com/office/powerpoint/2010/main" val="4275142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2683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latin typeface="+mj-lt"/>
                <a:cs typeface="Book Antiqua"/>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latin typeface="+mj-lt"/>
                <a:cs typeface="Book Antiqu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7" name="Slide Number Placeholder 5"/>
          <p:cNvSpPr>
            <a:spLocks noGrp="1"/>
          </p:cNvSpPr>
          <p:nvPr>
            <p:ph type="sldNum" sz="quarter" idx="4"/>
          </p:nvPr>
        </p:nvSpPr>
        <p:spPr>
          <a:xfrm>
            <a:off x="11480800" y="6561139"/>
            <a:ext cx="6096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47527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1143000"/>
          </a:xfrm>
          <a:prstGeom prst="rect">
            <a:avLst/>
          </a:prstGeom>
        </p:spPr>
        <p:txBody>
          <a:bodyPr/>
          <a:lstStyle>
            <a:lvl1pPr algn="l">
              <a:defRPr sz="2400" b="1">
                <a:solidFill>
                  <a:schemeClr val="accent1"/>
                </a:solidFill>
                <a:latin typeface="+mj-lt"/>
                <a:cs typeface="Book Antiqua"/>
              </a:defRPr>
            </a:lvl1pPr>
          </a:lstStyle>
          <a:p>
            <a:r>
              <a:rPr lang="en-US" dirty="0"/>
              <a:t>Click to edit Master title style</a:t>
            </a:r>
          </a:p>
        </p:txBody>
      </p:sp>
      <p:sp>
        <p:nvSpPr>
          <p:cNvPr id="3" name="Content Placeholder 2"/>
          <p:cNvSpPr>
            <a:spLocks noGrp="1"/>
          </p:cNvSpPr>
          <p:nvPr>
            <p:ph idx="1"/>
          </p:nvPr>
        </p:nvSpPr>
        <p:spPr>
          <a:xfrm>
            <a:off x="406400" y="1600201"/>
            <a:ext cx="11379200" cy="4319832"/>
          </a:xfrm>
          <a:prstGeom prst="rect">
            <a:avLst/>
          </a:prstGeom>
        </p:spPr>
        <p:txBody>
          <a:bodyPr/>
          <a:lstStyle>
            <a:lvl1pPr>
              <a:defRPr sz="2200">
                <a:latin typeface="+mj-lt"/>
                <a:cs typeface="Book Antiqua"/>
              </a:defRPr>
            </a:lvl1pPr>
            <a:lvl2pPr>
              <a:defRPr sz="2000">
                <a:latin typeface="+mj-lt"/>
                <a:cs typeface="Book Antiqua"/>
              </a:defRPr>
            </a:lvl2pPr>
            <a:lvl3pPr>
              <a:defRPr sz="1900">
                <a:latin typeface="+mj-lt"/>
                <a:cs typeface="Book Antiqua"/>
              </a:defRPr>
            </a:lvl3pPr>
            <a:lvl4pPr>
              <a:defRPr sz="1800">
                <a:latin typeface="+mj-lt"/>
                <a:cs typeface="Book Antiqua"/>
              </a:defRPr>
            </a:lvl4pPr>
            <a:lvl5pPr>
              <a:defRPr sz="1800">
                <a:latin typeface="+mj-lt"/>
                <a:cs typeface="Book Antiqua"/>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11480800" y="6561139"/>
            <a:ext cx="6096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23258945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rgbClr val="FFFFFF"/>
              </a:solidFill>
            </a:endParaRPr>
          </a:p>
        </p:txBody>
      </p:sp>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293599435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prstClr val="black">
                    <a:tint val="75000"/>
                  </a:prstClr>
                </a:solidFill>
              </a:rPr>
              <a:t>Footer text goes here.</a:t>
            </a:r>
          </a:p>
        </p:txBody>
      </p:sp>
      <p:sp>
        <p:nvSpPr>
          <p:cNvPr id="6" name="Slide Number Placeholder 5"/>
          <p:cNvSpPr>
            <a:spLocks noGrp="1"/>
          </p:cNvSpPr>
          <p:nvPr>
            <p:ph type="sldNum" sz="quarter" idx="4"/>
          </p:nvPr>
        </p:nvSpPr>
        <p:spPr>
          <a:xfrm>
            <a:off x="11379200" y="6561138"/>
            <a:ext cx="7112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17600" y="6248400"/>
            <a:ext cx="1575824" cy="457200"/>
          </a:xfrm>
          <a:prstGeom prst="rect">
            <a:avLst/>
          </a:prstGeom>
        </p:spPr>
      </p:pic>
      <p:sp>
        <p:nvSpPr>
          <p:cNvPr id="9" name="TextBox 8"/>
          <p:cNvSpPr txBox="1"/>
          <p:nvPr userDrawn="1"/>
        </p:nvSpPr>
        <p:spPr>
          <a:xfrm>
            <a:off x="72901" y="6553201"/>
            <a:ext cx="2060700" cy="246221"/>
          </a:xfrm>
          <a:prstGeom prst="rect">
            <a:avLst/>
          </a:prstGeom>
          <a:noFill/>
        </p:spPr>
        <p:txBody>
          <a:bodyPr wrap="square" rtlCol="0">
            <a:spAutoFit/>
          </a:bodyPr>
          <a:lstStyle/>
          <a:p>
            <a:r>
              <a:rPr lang="en-US" sz="1000" b="1" dirty="0" smtClean="0">
                <a:solidFill>
                  <a:srgbClr val="5B6770"/>
                </a:solidFill>
              </a:rPr>
              <a:t>ERCOT Public</a:t>
            </a:r>
            <a:endParaRPr lang="en-US" sz="1000" b="1" dirty="0">
              <a:solidFill>
                <a:srgbClr val="5B6770"/>
              </a:solidFill>
            </a:endParaRPr>
          </a:p>
        </p:txBody>
      </p:sp>
    </p:spTree>
    <p:extLst>
      <p:ext uri="{BB962C8B-B14F-4D97-AF65-F5344CB8AC3E}">
        <p14:creationId xmlns:p14="http://schemas.microsoft.com/office/powerpoint/2010/main" val="113861199"/>
      </p:ext>
    </p:extLst>
  </p:cSld>
  <p:clrMap bg1="lt1" tx1="dk1" bg2="lt2" tx2="dk2" accent1="accent1" accent2="accent2" accent3="accent3" accent4="accent4" accent5="accent5" accent6="accent6" hlink="hlink" folHlink="folHlink"/>
  <p:sldLayoutIdLst>
    <p:sldLayoutId id="2147483663" r:id="rId1"/>
    <p:sldLayoutId id="2147483664"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ercot.com/services/rq/integration"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sa.ercot.com/rioo-r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mailto:RIOO-HELP@ercot.com"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mailto:RIOO-HELP@ercot.com" TargetMode="External"/><Relationship Id="rId2" Type="http://schemas.openxmlformats.org/officeDocument/2006/relationships/hyperlink" Target="mailto:RIOO-Help@ercot.com"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507306" y="1256639"/>
            <a:ext cx="5112568" cy="4708981"/>
          </a:xfrm>
          <a:prstGeom prst="rect">
            <a:avLst/>
          </a:prstGeom>
          <a:noFill/>
        </p:spPr>
        <p:txBody>
          <a:bodyPr wrap="square" rtlCol="0">
            <a:spAutoFit/>
          </a:bodyPr>
          <a:lstStyle/>
          <a:p>
            <a:r>
              <a:rPr lang="en-US" sz="2000" b="1" dirty="0">
                <a:solidFill>
                  <a:srgbClr val="5B6770"/>
                </a:solidFill>
                <a:cs typeface="Arial" panose="020B0604020202020204" pitchFamily="34" charset="0"/>
              </a:rPr>
              <a:t>Resource Integration &amp; On-going </a:t>
            </a:r>
            <a:r>
              <a:rPr lang="en-US" sz="2000" b="1" dirty="0" smtClean="0">
                <a:solidFill>
                  <a:srgbClr val="5B6770"/>
                </a:solidFill>
                <a:cs typeface="Arial" panose="020B0604020202020204" pitchFamily="34" charset="0"/>
              </a:rPr>
              <a:t>Operations -  </a:t>
            </a:r>
            <a:r>
              <a:rPr lang="en-US" sz="2000" b="1" dirty="0">
                <a:solidFill>
                  <a:srgbClr val="5B6770"/>
                </a:solidFill>
                <a:cs typeface="Arial" panose="020B0604020202020204" pitchFamily="34" charset="0"/>
              </a:rPr>
              <a:t>Resources Services</a:t>
            </a:r>
          </a:p>
          <a:p>
            <a:r>
              <a:rPr lang="en-US" sz="2000" b="1" dirty="0">
                <a:solidFill>
                  <a:srgbClr val="5B6770"/>
                </a:solidFill>
                <a:cs typeface="Arial" panose="020B0604020202020204" pitchFamily="34" charset="0"/>
              </a:rPr>
              <a:t>(RIOO-RS) </a:t>
            </a:r>
          </a:p>
          <a:p>
            <a:endParaRPr lang="en-US" sz="2000" b="1" dirty="0">
              <a:solidFill>
                <a:srgbClr val="5B6770"/>
              </a:solidFill>
              <a:cs typeface="Arial" panose="020B0604020202020204" pitchFamily="34" charset="0"/>
            </a:endParaRPr>
          </a:p>
          <a:p>
            <a:endParaRPr lang="en-US" sz="2000" b="1" dirty="0">
              <a:solidFill>
                <a:srgbClr val="5B6770"/>
              </a:solidFill>
              <a:cs typeface="Arial" panose="020B0604020202020204" pitchFamily="34" charset="0"/>
            </a:endParaRPr>
          </a:p>
          <a:p>
            <a:r>
              <a:rPr lang="en-US" sz="2000" b="1" dirty="0">
                <a:solidFill>
                  <a:srgbClr val="5B6770"/>
                </a:solidFill>
                <a:cs typeface="Arial" panose="020B0604020202020204" pitchFamily="34" charset="0"/>
              </a:rPr>
              <a:t>Project Update</a:t>
            </a:r>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endParaRPr lang="en-US" dirty="0">
              <a:solidFill>
                <a:srgbClr val="5B6770"/>
              </a:solidFill>
              <a:cs typeface="Arial" panose="020B0604020202020204" pitchFamily="34" charset="0"/>
            </a:endParaRPr>
          </a:p>
          <a:p>
            <a:r>
              <a:rPr lang="en-US" dirty="0" smtClean="0">
                <a:solidFill>
                  <a:srgbClr val="5B6770"/>
                </a:solidFill>
                <a:cs typeface="Arial" panose="020B0604020202020204" pitchFamily="34" charset="0"/>
              </a:rPr>
              <a:t>09</a:t>
            </a:r>
            <a:r>
              <a:rPr lang="en-US" dirty="0">
                <a:solidFill>
                  <a:srgbClr val="5B6770"/>
                </a:solidFill>
                <a:cs typeface="Arial" panose="020B0604020202020204" pitchFamily="34" charset="0"/>
              </a:rPr>
              <a:t> </a:t>
            </a:r>
            <a:r>
              <a:rPr lang="en-US" dirty="0" smtClean="0">
                <a:solidFill>
                  <a:srgbClr val="5B6770"/>
                </a:solidFill>
                <a:cs typeface="Arial" panose="020B0604020202020204" pitchFamily="34" charset="0"/>
              </a:rPr>
              <a:t>Dec </a:t>
            </a:r>
            <a:r>
              <a:rPr lang="en-US" dirty="0">
                <a:solidFill>
                  <a:srgbClr val="5B6770"/>
                </a:solidFill>
                <a:cs typeface="Arial" panose="020B0604020202020204" pitchFamily="34" charset="0"/>
              </a:rPr>
              <a:t>2020</a:t>
            </a:r>
          </a:p>
        </p:txBody>
      </p:sp>
    </p:spTree>
    <p:extLst>
      <p:ext uri="{BB962C8B-B14F-4D97-AF65-F5344CB8AC3E}">
        <p14:creationId xmlns:p14="http://schemas.microsoft.com/office/powerpoint/2010/main" val="739317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0" y="251920"/>
            <a:ext cx="8458200" cy="521022"/>
          </a:xfrm>
        </p:spPr>
        <p:txBody>
          <a:bodyPr/>
          <a:lstStyle/>
          <a:p>
            <a:r>
              <a:rPr lang="en-US" dirty="0" smtClean="0"/>
              <a:t>RIOO- RS is live</a:t>
            </a:r>
            <a:endParaRPr lang="en-US" dirty="0"/>
          </a:p>
        </p:txBody>
      </p:sp>
      <p:sp>
        <p:nvSpPr>
          <p:cNvPr id="3" name="Content Placeholder 2"/>
          <p:cNvSpPr>
            <a:spLocks noGrp="1"/>
          </p:cNvSpPr>
          <p:nvPr>
            <p:ph idx="1"/>
          </p:nvPr>
        </p:nvSpPr>
        <p:spPr>
          <a:xfrm>
            <a:off x="552450" y="918245"/>
            <a:ext cx="10928350" cy="5328592"/>
          </a:xfrm>
        </p:spPr>
        <p:txBody>
          <a:bodyPr>
            <a:noAutofit/>
          </a:bodyPr>
          <a:lstStyle/>
          <a:p>
            <a:pPr>
              <a:spcBef>
                <a:spcPts val="600"/>
              </a:spcBef>
            </a:pPr>
            <a:r>
              <a:rPr lang="en-US" sz="2000" dirty="0" smtClean="0"/>
              <a:t>All </a:t>
            </a:r>
            <a:r>
              <a:rPr lang="en-US" sz="2000" dirty="0"/>
              <a:t>updates required to be submitted in </a:t>
            </a:r>
            <a:r>
              <a:rPr lang="en-US" sz="2000" dirty="0" smtClean="0"/>
              <a:t>RIOO-RS starting 11/13</a:t>
            </a:r>
          </a:p>
          <a:p>
            <a:pPr lvl="1">
              <a:spcBef>
                <a:spcPts val="600"/>
              </a:spcBef>
            </a:pPr>
            <a:r>
              <a:rPr lang="en-US" sz="1800" dirty="0" smtClean="0"/>
              <a:t>RARFs </a:t>
            </a:r>
            <a:r>
              <a:rPr lang="en-US" sz="1800" dirty="0"/>
              <a:t>for updates to Resource Registration data will </a:t>
            </a:r>
            <a:r>
              <a:rPr lang="en-US" sz="1800" dirty="0" smtClean="0"/>
              <a:t>no longer be accepted.</a:t>
            </a:r>
          </a:p>
          <a:p>
            <a:pPr lvl="1">
              <a:spcBef>
                <a:spcPts val="600"/>
              </a:spcBef>
            </a:pPr>
            <a:r>
              <a:rPr lang="en-US" sz="1800" dirty="0" smtClean="0"/>
              <a:t>Exceptions may be granted in certain cases.</a:t>
            </a:r>
            <a:r>
              <a:rPr lang="en-US" dirty="0" smtClean="0"/>
              <a:t/>
            </a:r>
            <a:br>
              <a:rPr lang="en-US" dirty="0" smtClean="0"/>
            </a:br>
            <a:r>
              <a:rPr lang="en-US" sz="1600" dirty="0" smtClean="0"/>
              <a:t> </a:t>
            </a:r>
          </a:p>
          <a:p>
            <a:pPr>
              <a:spcBef>
                <a:spcPts val="600"/>
              </a:spcBef>
            </a:pPr>
            <a:r>
              <a:rPr lang="en-US" sz="2000" dirty="0" smtClean="0"/>
              <a:t>New </a:t>
            </a:r>
            <a:r>
              <a:rPr lang="en-US" sz="2000" dirty="0"/>
              <a:t>Resources, SODGs, or Load Resources </a:t>
            </a:r>
            <a:r>
              <a:rPr lang="en-US" sz="2000" dirty="0" smtClean="0"/>
              <a:t>will continue to use the RARF spreadsheet and submit as a </a:t>
            </a:r>
            <a:r>
              <a:rPr lang="en-US" sz="2000" dirty="0"/>
              <a:t>Service Request through the </a:t>
            </a:r>
            <a:r>
              <a:rPr lang="en-US" sz="2000" dirty="0" smtClean="0"/>
              <a:t>MIS</a:t>
            </a:r>
          </a:p>
          <a:p>
            <a:pPr>
              <a:spcBef>
                <a:spcPts val="600"/>
              </a:spcBef>
            </a:pPr>
            <a:r>
              <a:rPr lang="en-US" sz="2000" dirty="0" smtClean="0"/>
              <a:t>The RIOO Create phase effort has been initiated – this will allow new generators to submit their data via the on-line application</a:t>
            </a:r>
            <a:r>
              <a:rPr lang="en-US" dirty="0"/>
              <a:t/>
            </a:r>
            <a:br>
              <a:rPr lang="en-US" dirty="0"/>
            </a:br>
            <a:endParaRPr lang="en-US" dirty="0"/>
          </a:p>
          <a:p>
            <a:pPr marL="457200" lvl="1" indent="0">
              <a:buNone/>
            </a:pPr>
            <a:endParaRPr lang="en-US" sz="1400" dirty="0"/>
          </a:p>
          <a:p>
            <a:pPr>
              <a:spcBef>
                <a:spcPts val="600"/>
              </a:spcBef>
            </a:pPr>
            <a:endParaRPr lang="en-US" sz="16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a:t>
            </a:fld>
            <a:endParaRPr lang="en-US" dirty="0">
              <a:solidFill>
                <a:prstClr val="black">
                  <a:tint val="75000"/>
                </a:prstClr>
              </a:solidFill>
            </a:endParaRPr>
          </a:p>
        </p:txBody>
      </p:sp>
    </p:spTree>
    <p:extLst>
      <p:ext uri="{BB962C8B-B14F-4D97-AF65-F5344CB8AC3E}">
        <p14:creationId xmlns:p14="http://schemas.microsoft.com/office/powerpoint/2010/main" val="13853213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77953"/>
          </a:xfrm>
        </p:spPr>
        <p:txBody>
          <a:bodyPr/>
          <a:lstStyle/>
          <a:p>
            <a:r>
              <a:rPr lang="en-US" dirty="0"/>
              <a:t>RIOO- RS is live – </a:t>
            </a:r>
            <a:r>
              <a:rPr lang="en-US" dirty="0" smtClean="0"/>
              <a:t>how do I get access?</a:t>
            </a:r>
            <a:endParaRPr lang="en-US" dirty="0"/>
          </a:p>
        </p:txBody>
      </p:sp>
      <p:sp>
        <p:nvSpPr>
          <p:cNvPr id="3" name="Content Placeholder 2"/>
          <p:cNvSpPr>
            <a:spLocks noGrp="1"/>
          </p:cNvSpPr>
          <p:nvPr>
            <p:ph idx="1"/>
          </p:nvPr>
        </p:nvSpPr>
        <p:spPr>
          <a:xfrm>
            <a:off x="508000" y="821634"/>
            <a:ext cx="11379200" cy="5393635"/>
          </a:xfrm>
        </p:spPr>
        <p:txBody>
          <a:bodyPr/>
          <a:lstStyle/>
          <a:p>
            <a:r>
              <a:rPr lang="en-US" dirty="0" smtClean="0"/>
              <a:t>The RIOO-RS sign-up reference </a:t>
            </a:r>
            <a:r>
              <a:rPr lang="en-US" dirty="0"/>
              <a:t>is available here:  </a:t>
            </a:r>
            <a:r>
              <a:rPr lang="en-US" dirty="0">
                <a:hlinkClick r:id="rId2"/>
              </a:rPr>
              <a:t>http://</a:t>
            </a:r>
            <a:r>
              <a:rPr lang="en-US" dirty="0" smtClean="0">
                <a:hlinkClick r:id="rId2"/>
              </a:rPr>
              <a:t>www.ercot.com/services/rq/integration</a:t>
            </a:r>
            <a:endParaRPr lang="en-US" dirty="0" smtClean="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a:t>
            </a:fld>
            <a:endParaRPr lang="en-US" dirty="0">
              <a:solidFill>
                <a:prstClr val="black">
                  <a:tint val="75000"/>
                </a:prstClr>
              </a:solidFill>
            </a:endParaRPr>
          </a:p>
        </p:txBody>
      </p:sp>
      <p:pic>
        <p:nvPicPr>
          <p:cNvPr id="6" name="Picture 5"/>
          <p:cNvPicPr/>
          <p:nvPr/>
        </p:nvPicPr>
        <p:blipFill rotWithShape="1">
          <a:blip r:embed="rId3"/>
          <a:srcRect l="4158" t="6488"/>
          <a:stretch/>
        </p:blipFill>
        <p:spPr bwMode="auto">
          <a:xfrm>
            <a:off x="702366" y="1815548"/>
            <a:ext cx="10058400" cy="4399722"/>
          </a:xfrm>
          <a:prstGeom prst="rect">
            <a:avLst/>
          </a:prstGeom>
          <a:ln>
            <a:noFill/>
          </a:ln>
          <a:extLst>
            <a:ext uri="{53640926-AAD7-44D8-BBD7-CCE9431645EC}">
              <a14:shadowObscured xmlns:a14="http://schemas.microsoft.com/office/drawing/2010/main"/>
            </a:ext>
          </a:extLst>
        </p:spPr>
      </p:pic>
      <p:sp>
        <p:nvSpPr>
          <p:cNvPr id="7" name="Right Arrow 6"/>
          <p:cNvSpPr/>
          <p:nvPr/>
        </p:nvSpPr>
        <p:spPr>
          <a:xfrm rot="9748504">
            <a:off x="5049282" y="5125920"/>
            <a:ext cx="1364566" cy="42203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0904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311" y="243682"/>
            <a:ext cx="8458200" cy="521022"/>
          </a:xfrm>
        </p:spPr>
        <p:txBody>
          <a:bodyPr/>
          <a:lstStyle/>
          <a:p>
            <a:r>
              <a:rPr lang="en-US" dirty="0" smtClean="0"/>
              <a:t>How to get access - Checklist</a:t>
            </a:r>
            <a:endParaRPr lang="en-US" dirty="0"/>
          </a:p>
        </p:txBody>
      </p:sp>
      <p:sp>
        <p:nvSpPr>
          <p:cNvPr id="3" name="Content Placeholder 2"/>
          <p:cNvSpPr>
            <a:spLocks noGrp="1"/>
          </p:cNvSpPr>
          <p:nvPr>
            <p:ph idx="1"/>
          </p:nvPr>
        </p:nvSpPr>
        <p:spPr>
          <a:xfrm>
            <a:off x="500311" y="764704"/>
            <a:ext cx="9737601" cy="5472608"/>
          </a:xfrm>
        </p:spPr>
        <p:txBody>
          <a:bodyPr>
            <a:noAutofit/>
          </a:bodyPr>
          <a:lstStyle/>
          <a:p>
            <a:r>
              <a:rPr lang="en-US" sz="1800" dirty="0"/>
              <a:t>The user:</a:t>
            </a:r>
          </a:p>
          <a:p>
            <a:pPr lvl="1"/>
            <a:r>
              <a:rPr lang="en-US" sz="1600" dirty="0"/>
              <a:t>Gets the role “</a:t>
            </a:r>
            <a:r>
              <a:rPr lang="en-US" sz="1600" b="1" dirty="0">
                <a:solidFill>
                  <a:srgbClr val="FF0000"/>
                </a:solidFill>
              </a:rPr>
              <a:t>RIOORS_M_OPERATOR</a:t>
            </a:r>
            <a:r>
              <a:rPr lang="en-US" sz="1600" dirty="0"/>
              <a:t>” from his/her USA</a:t>
            </a:r>
          </a:p>
          <a:p>
            <a:pPr lvl="1"/>
            <a:r>
              <a:rPr lang="en-US" sz="1600" dirty="0"/>
              <a:t>Gets an email</a:t>
            </a:r>
          </a:p>
          <a:p>
            <a:pPr lvl="2"/>
            <a:r>
              <a:rPr lang="en-US" sz="1600" dirty="0"/>
              <a:t>Clicks on “Verify my account” button</a:t>
            </a:r>
          </a:p>
          <a:p>
            <a:pPr lvl="1"/>
            <a:r>
              <a:rPr lang="en-US" sz="1600" dirty="0"/>
              <a:t>Types in URL for the system</a:t>
            </a:r>
          </a:p>
          <a:p>
            <a:pPr lvl="2"/>
            <a:r>
              <a:rPr lang="en-US" sz="1600" dirty="0"/>
              <a:t>Clicks “Don’t remember your password” button</a:t>
            </a:r>
          </a:p>
          <a:p>
            <a:pPr lvl="1"/>
            <a:r>
              <a:rPr lang="en-US" sz="1600" dirty="0"/>
              <a:t>Gets a change password email</a:t>
            </a:r>
          </a:p>
          <a:p>
            <a:pPr lvl="2"/>
            <a:r>
              <a:rPr lang="en-US" sz="1600" dirty="0"/>
              <a:t>Clicks on change my password button</a:t>
            </a:r>
          </a:p>
          <a:p>
            <a:pPr lvl="1"/>
            <a:r>
              <a:rPr lang="en-US" sz="1600" dirty="0"/>
              <a:t>Changes his/her password</a:t>
            </a:r>
          </a:p>
          <a:p>
            <a:pPr lvl="1"/>
            <a:r>
              <a:rPr lang="en-US" sz="1600" dirty="0"/>
              <a:t>Types in URL for the system, sign with user-id / password</a:t>
            </a:r>
          </a:p>
          <a:p>
            <a:pPr lvl="1"/>
            <a:r>
              <a:rPr lang="en-US" sz="1600" dirty="0"/>
              <a:t>Setups authentication</a:t>
            </a:r>
          </a:p>
          <a:p>
            <a:pPr lvl="2"/>
            <a:r>
              <a:rPr lang="en-US" sz="1600" dirty="0"/>
              <a:t>Scans code or enter mobile phone for SMS</a:t>
            </a:r>
          </a:p>
          <a:p>
            <a:pPr lvl="2"/>
            <a:r>
              <a:rPr lang="en-US" sz="1600" dirty="0"/>
              <a:t>Saves Recovery code</a:t>
            </a:r>
          </a:p>
          <a:p>
            <a:pPr lvl="2"/>
            <a:r>
              <a:rPr lang="en-US" sz="1600" dirty="0"/>
              <a:t>Confirms authorization method </a:t>
            </a:r>
            <a:br>
              <a:rPr lang="en-US" sz="1600" dirty="0"/>
            </a:br>
            <a:r>
              <a:rPr lang="en-US" sz="1600" dirty="0"/>
              <a:t>(Google Authenticator/ Auth0 guardian/SMS)</a:t>
            </a:r>
          </a:p>
          <a:p>
            <a:pPr lvl="1"/>
            <a:r>
              <a:rPr lang="en-US" sz="1600" dirty="0"/>
              <a:t>Get an email </a:t>
            </a:r>
          </a:p>
          <a:p>
            <a:pPr lvl="1"/>
            <a:r>
              <a:rPr lang="en-US" sz="1600" dirty="0"/>
              <a:t>Click on verify my account button</a:t>
            </a:r>
          </a:p>
          <a:p>
            <a:pPr lvl="1"/>
            <a:r>
              <a:rPr lang="en-US" sz="1600" dirty="0"/>
              <a:t>Access the RIOO-RS, sign with user-id / password</a:t>
            </a:r>
          </a:p>
          <a:p>
            <a:pPr lvl="1">
              <a:spcBef>
                <a:spcPts val="600"/>
              </a:spcBef>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a:t>
            </a:fld>
            <a:endParaRPr lang="en-US" dirty="0">
              <a:solidFill>
                <a:prstClr val="black">
                  <a:tint val="75000"/>
                </a:prstClr>
              </a:solidFill>
            </a:endParaRPr>
          </a:p>
        </p:txBody>
      </p:sp>
    </p:spTree>
    <p:extLst>
      <p:ext uri="{BB962C8B-B14F-4D97-AF65-F5344CB8AC3E}">
        <p14:creationId xmlns:p14="http://schemas.microsoft.com/office/powerpoint/2010/main" val="39106193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43682"/>
            <a:ext cx="8458200" cy="521022"/>
          </a:xfrm>
        </p:spPr>
        <p:txBody>
          <a:bodyPr/>
          <a:lstStyle/>
          <a:p>
            <a:r>
              <a:rPr lang="en-US" dirty="0" smtClean="0"/>
              <a:t>RIOO- RS is live – now what?</a:t>
            </a:r>
            <a:endParaRPr lang="en-US" dirty="0"/>
          </a:p>
        </p:txBody>
      </p:sp>
      <p:sp>
        <p:nvSpPr>
          <p:cNvPr id="3" name="Content Placeholder 2"/>
          <p:cNvSpPr>
            <a:spLocks noGrp="1"/>
          </p:cNvSpPr>
          <p:nvPr>
            <p:ph idx="1"/>
          </p:nvPr>
        </p:nvSpPr>
        <p:spPr>
          <a:xfrm>
            <a:off x="552450" y="918245"/>
            <a:ext cx="10928350" cy="5328592"/>
          </a:xfrm>
        </p:spPr>
        <p:txBody>
          <a:bodyPr>
            <a:noAutofit/>
          </a:bodyPr>
          <a:lstStyle/>
          <a:p>
            <a:pPr>
              <a:spcBef>
                <a:spcPts val="600"/>
              </a:spcBef>
            </a:pPr>
            <a:r>
              <a:rPr lang="en-US" sz="2000" dirty="0" smtClean="0"/>
              <a:t>What is the link to RIOO-RS?</a:t>
            </a:r>
          </a:p>
          <a:p>
            <a:pPr lvl="1">
              <a:spcBef>
                <a:spcPts val="600"/>
              </a:spcBef>
            </a:pPr>
            <a:r>
              <a:rPr lang="en-US" sz="1800" dirty="0" smtClean="0"/>
              <a:t>The link for RIOO-RS is located </a:t>
            </a:r>
            <a:r>
              <a:rPr lang="en-US" sz="1800" dirty="0"/>
              <a:t>on </a:t>
            </a:r>
            <a:r>
              <a:rPr lang="en-US" sz="1800" dirty="0" smtClean="0"/>
              <a:t>ercot.com and is:  </a:t>
            </a:r>
            <a:r>
              <a:rPr lang="en-US" sz="1800" dirty="0">
                <a:hlinkClick r:id="rId2"/>
              </a:rPr>
              <a:t>https://sa.ercot.com/rioo-rs</a:t>
            </a:r>
            <a:r>
              <a:rPr lang="en-US" sz="1800" dirty="0" smtClean="0">
                <a:hlinkClick r:id="rId2"/>
              </a:rPr>
              <a:t>/</a:t>
            </a:r>
            <a:r>
              <a:rPr lang="en-US" sz="1800" dirty="0" smtClean="0"/>
              <a:t> </a:t>
            </a:r>
          </a:p>
          <a:p>
            <a:pPr>
              <a:spcBef>
                <a:spcPts val="600"/>
              </a:spcBef>
            </a:pPr>
            <a:endParaRPr lang="en-US" sz="2000" dirty="0"/>
          </a:p>
          <a:p>
            <a:pPr>
              <a:spcBef>
                <a:spcPts val="600"/>
              </a:spcBef>
            </a:pPr>
            <a:endParaRPr lang="en-US" sz="2000" dirty="0" smtClean="0"/>
          </a:p>
          <a:p>
            <a:pPr>
              <a:spcBef>
                <a:spcPts val="600"/>
              </a:spcBef>
            </a:pPr>
            <a:endParaRPr lang="en-US" sz="2000" dirty="0"/>
          </a:p>
          <a:p>
            <a:pPr>
              <a:spcBef>
                <a:spcPts val="600"/>
              </a:spcBef>
            </a:pPr>
            <a:endParaRPr lang="en-US" sz="2000" dirty="0" smtClean="0"/>
          </a:p>
          <a:p>
            <a:pPr>
              <a:spcBef>
                <a:spcPts val="600"/>
              </a:spcBef>
            </a:pPr>
            <a:endParaRPr lang="en-US" sz="2000" dirty="0" smtClean="0"/>
          </a:p>
          <a:p>
            <a:pPr>
              <a:spcBef>
                <a:spcPts val="600"/>
              </a:spcBef>
            </a:pPr>
            <a:endParaRPr lang="en-US" sz="2000" dirty="0" smtClean="0"/>
          </a:p>
          <a:p>
            <a:pPr>
              <a:spcBef>
                <a:spcPts val="600"/>
              </a:spcBef>
            </a:pPr>
            <a:r>
              <a:rPr lang="en-US" sz="2000" dirty="0" smtClean="0"/>
              <a:t>Does RIOO-RS use a digital certificate?</a:t>
            </a:r>
          </a:p>
          <a:p>
            <a:pPr lvl="1">
              <a:spcBef>
                <a:spcPts val="600"/>
              </a:spcBef>
            </a:pPr>
            <a:r>
              <a:rPr lang="en-US" sz="1800" dirty="0" smtClean="0"/>
              <a:t>No.  </a:t>
            </a:r>
            <a:r>
              <a:rPr lang="en-US" sz="1600" dirty="0" smtClean="0"/>
              <a:t/>
            </a:r>
            <a:br>
              <a:rPr lang="en-US" sz="1600" dirty="0" smtClean="0"/>
            </a:br>
            <a:endParaRPr lang="en-US" sz="1600" dirty="0" smtClean="0"/>
          </a:p>
          <a:p>
            <a:pPr>
              <a:spcBef>
                <a:spcPts val="600"/>
              </a:spcBef>
            </a:pPr>
            <a:r>
              <a:rPr lang="en-US" sz="2000" dirty="0" smtClean="0"/>
              <a:t>What role do I need and how do I get it?</a:t>
            </a:r>
          </a:p>
          <a:p>
            <a:pPr lvl="1">
              <a:spcBef>
                <a:spcPts val="600"/>
              </a:spcBef>
            </a:pPr>
            <a:r>
              <a:rPr lang="en-US" sz="1800" dirty="0" smtClean="0"/>
              <a:t>Your company USA should provide the </a:t>
            </a:r>
            <a:r>
              <a:rPr lang="en-US" sz="1800" dirty="0" err="1" smtClean="0"/>
              <a:t>RIOO_M_Operator</a:t>
            </a:r>
            <a:r>
              <a:rPr lang="en-US" sz="1800" dirty="0" smtClean="0"/>
              <a:t> in order to gain access to RIOO-RS.</a:t>
            </a:r>
            <a:r>
              <a:rPr lang="en-US" sz="1700" dirty="0"/>
              <a:t/>
            </a:r>
            <a:br>
              <a:rPr lang="en-US" sz="1700" dirty="0"/>
            </a:br>
            <a:endParaRPr lang="en-US" sz="1700" dirty="0"/>
          </a:p>
          <a:p>
            <a:pPr marL="457200" lvl="1" indent="0">
              <a:buNone/>
            </a:pPr>
            <a:endParaRPr lang="en-US" sz="1400" dirty="0"/>
          </a:p>
          <a:p>
            <a:pPr>
              <a:spcBef>
                <a:spcPts val="600"/>
              </a:spcBef>
            </a:pPr>
            <a:endParaRPr lang="en-US" sz="16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5</a:t>
            </a:fld>
            <a:endParaRPr lang="en-US" dirty="0">
              <a:solidFill>
                <a:prstClr val="black">
                  <a:tint val="75000"/>
                </a:prstClr>
              </a:solidFill>
            </a:endParaRPr>
          </a:p>
        </p:txBody>
      </p:sp>
      <p:pic>
        <p:nvPicPr>
          <p:cNvPr id="5" name="Picture 4"/>
          <p:cNvPicPr>
            <a:picLocks noChangeAspect="1"/>
          </p:cNvPicPr>
          <p:nvPr/>
        </p:nvPicPr>
        <p:blipFill rotWithShape="1">
          <a:blip r:embed="rId3"/>
          <a:srcRect l="4694"/>
          <a:stretch/>
        </p:blipFill>
        <p:spPr>
          <a:xfrm>
            <a:off x="289152" y="1732990"/>
            <a:ext cx="11598047" cy="1727664"/>
          </a:xfrm>
          <a:prstGeom prst="rect">
            <a:avLst/>
          </a:prstGeom>
        </p:spPr>
      </p:pic>
      <p:sp>
        <p:nvSpPr>
          <p:cNvPr id="6" name="Right Arrow 5"/>
          <p:cNvSpPr/>
          <p:nvPr/>
        </p:nvSpPr>
        <p:spPr>
          <a:xfrm>
            <a:off x="4220308" y="3038622"/>
            <a:ext cx="1364566" cy="42203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17558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43682"/>
            <a:ext cx="8458200" cy="521022"/>
          </a:xfrm>
        </p:spPr>
        <p:txBody>
          <a:bodyPr/>
          <a:lstStyle/>
          <a:p>
            <a:r>
              <a:rPr lang="en-US" dirty="0" smtClean="0"/>
              <a:t>RIOO-RS </a:t>
            </a:r>
            <a:r>
              <a:rPr lang="en-US" dirty="0"/>
              <a:t>is live – now what?</a:t>
            </a:r>
          </a:p>
        </p:txBody>
      </p:sp>
      <p:sp>
        <p:nvSpPr>
          <p:cNvPr id="3" name="Content Placeholder 2"/>
          <p:cNvSpPr>
            <a:spLocks noGrp="1"/>
          </p:cNvSpPr>
          <p:nvPr>
            <p:ph idx="1"/>
          </p:nvPr>
        </p:nvSpPr>
        <p:spPr>
          <a:xfrm>
            <a:off x="552450" y="794675"/>
            <a:ext cx="10928350" cy="5328592"/>
          </a:xfrm>
        </p:spPr>
        <p:txBody>
          <a:bodyPr>
            <a:noAutofit/>
          </a:bodyPr>
          <a:lstStyle/>
          <a:p>
            <a:pPr>
              <a:spcBef>
                <a:spcPts val="600"/>
              </a:spcBef>
            </a:pPr>
            <a:r>
              <a:rPr lang="en-US" sz="2000" dirty="0" smtClean="0"/>
              <a:t>What changes can I make?</a:t>
            </a:r>
          </a:p>
          <a:p>
            <a:pPr lvl="1">
              <a:spcBef>
                <a:spcPts val="600"/>
              </a:spcBef>
            </a:pPr>
            <a:r>
              <a:rPr lang="en-US" sz="1800" dirty="0" smtClean="0"/>
              <a:t>The system can accept most updates with the exception combined cycle configurations update, this capability will be available with the next release.</a:t>
            </a:r>
          </a:p>
          <a:p>
            <a:r>
              <a:rPr lang="en-US" sz="2000" dirty="0" smtClean="0"/>
              <a:t>Why do I have errors on things I did not change?</a:t>
            </a:r>
          </a:p>
          <a:p>
            <a:pPr lvl="1"/>
            <a:r>
              <a:rPr lang="en-US" sz="1800" dirty="0" smtClean="0"/>
              <a:t>May </a:t>
            </a:r>
            <a:r>
              <a:rPr lang="en-US" sz="1800" dirty="0"/>
              <a:t>have errors on first Change Request in the system </a:t>
            </a:r>
            <a:endParaRPr lang="en-US" sz="1800" dirty="0" smtClean="0"/>
          </a:p>
          <a:p>
            <a:pPr lvl="1"/>
            <a:r>
              <a:rPr lang="en-US" sz="1800" dirty="0" smtClean="0"/>
              <a:t>Caused by update </a:t>
            </a:r>
            <a:r>
              <a:rPr lang="en-US" sz="1800" dirty="0"/>
              <a:t>validation rules and migrated </a:t>
            </a:r>
            <a:r>
              <a:rPr lang="en-US" sz="1800" dirty="0" smtClean="0"/>
              <a:t>data</a:t>
            </a:r>
          </a:p>
          <a:p>
            <a:pPr>
              <a:spcBef>
                <a:spcPts val="1200"/>
              </a:spcBef>
            </a:pPr>
            <a:r>
              <a:rPr lang="en-US" sz="2000" dirty="0" smtClean="0"/>
              <a:t>How can I just view the resource data?</a:t>
            </a:r>
          </a:p>
          <a:p>
            <a:pPr lvl="1">
              <a:spcBef>
                <a:spcPts val="1200"/>
              </a:spcBef>
            </a:pPr>
            <a:r>
              <a:rPr lang="en-US" sz="1800" dirty="0" smtClean="0"/>
              <a:t>For now, viewing is done via initiating a Change Request</a:t>
            </a:r>
          </a:p>
          <a:p>
            <a:pPr>
              <a:spcBef>
                <a:spcPts val="600"/>
              </a:spcBef>
            </a:pPr>
            <a:r>
              <a:rPr lang="en-US" sz="2000" dirty="0"/>
              <a:t>What do I do if I can’t see my resources?</a:t>
            </a:r>
          </a:p>
          <a:p>
            <a:pPr lvl="1">
              <a:spcBef>
                <a:spcPts val="600"/>
              </a:spcBef>
            </a:pPr>
            <a:r>
              <a:rPr lang="en-US" sz="1800" dirty="0"/>
              <a:t>Check with your USA, ensure </a:t>
            </a:r>
            <a:r>
              <a:rPr lang="en-US" sz="1800" dirty="0" err="1"/>
              <a:t>RIOO_M_Operator</a:t>
            </a:r>
            <a:r>
              <a:rPr lang="en-US" sz="1800" dirty="0"/>
              <a:t> role has been added to desired DUNS</a:t>
            </a:r>
          </a:p>
          <a:p>
            <a:pPr lvl="1">
              <a:spcBef>
                <a:spcPts val="600"/>
              </a:spcBef>
            </a:pPr>
            <a:r>
              <a:rPr lang="en-US" sz="1800" dirty="0"/>
              <a:t>Still can’t see? Send info to </a:t>
            </a:r>
            <a:r>
              <a:rPr lang="en-US" sz="1800" dirty="0">
                <a:hlinkClick r:id="rId2"/>
              </a:rPr>
              <a:t>RIOO-HELP@ercot.com</a:t>
            </a:r>
            <a:endParaRPr lang="en-US" sz="1800" dirty="0"/>
          </a:p>
          <a:p>
            <a:pPr lvl="2">
              <a:spcBef>
                <a:spcPts val="600"/>
              </a:spcBef>
            </a:pPr>
            <a:r>
              <a:rPr lang="en-US" sz="1800" dirty="0"/>
              <a:t>Email used for accessing RIOO-RS</a:t>
            </a:r>
          </a:p>
          <a:p>
            <a:pPr lvl="2">
              <a:spcBef>
                <a:spcPts val="600"/>
              </a:spcBef>
            </a:pPr>
            <a:r>
              <a:rPr lang="en-US" sz="1800" dirty="0"/>
              <a:t>DUNS number of missing resource  </a:t>
            </a:r>
          </a:p>
          <a:p>
            <a:pPr lvl="2">
              <a:spcBef>
                <a:spcPts val="600"/>
              </a:spcBef>
            </a:pPr>
            <a:r>
              <a:rPr lang="en-US" sz="1800" dirty="0"/>
              <a:t>We can also set up a WebEx to trouble-shoot the issue</a:t>
            </a:r>
            <a:r>
              <a:rPr lang="en-US" sz="1800" dirty="0" smtClean="0"/>
              <a:t/>
            </a:r>
            <a:br>
              <a:rPr lang="en-US" sz="1800" dirty="0" smtClean="0"/>
            </a:br>
            <a:endParaRPr lang="en-US" sz="1500" dirty="0"/>
          </a:p>
          <a:p>
            <a:pPr>
              <a:spcBef>
                <a:spcPts val="600"/>
              </a:spcBef>
            </a:pPr>
            <a:endParaRPr lang="en-US" dirty="0"/>
          </a:p>
          <a:p>
            <a:pPr marL="457200" lvl="1" indent="0">
              <a:buNone/>
            </a:pPr>
            <a:endParaRPr lang="en-US" sz="1400" dirty="0"/>
          </a:p>
          <a:p>
            <a:pPr>
              <a:spcBef>
                <a:spcPts val="600"/>
              </a:spcBef>
            </a:pPr>
            <a:endParaRPr lang="en-US" sz="1600" dirty="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189650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715413"/>
          </a:xfrm>
        </p:spPr>
        <p:txBody>
          <a:bodyPr/>
          <a:lstStyle/>
          <a:p>
            <a:r>
              <a:rPr lang="en-US" dirty="0"/>
              <a:t>RIOO-RS is live – now what?</a:t>
            </a:r>
          </a:p>
        </p:txBody>
      </p:sp>
      <p:sp>
        <p:nvSpPr>
          <p:cNvPr id="3" name="Content Placeholder 2"/>
          <p:cNvSpPr>
            <a:spLocks noGrp="1"/>
          </p:cNvSpPr>
          <p:nvPr>
            <p:ph idx="1"/>
          </p:nvPr>
        </p:nvSpPr>
        <p:spPr>
          <a:xfrm>
            <a:off x="406400" y="731520"/>
            <a:ext cx="11379200" cy="5303520"/>
          </a:xfrm>
        </p:spPr>
        <p:txBody>
          <a:bodyPr/>
          <a:lstStyle/>
          <a:p>
            <a:pPr>
              <a:spcBef>
                <a:spcPts val="1200"/>
              </a:spcBef>
            </a:pPr>
            <a:r>
              <a:rPr lang="en-US" sz="2000" dirty="0"/>
              <a:t>I see some of my Resources but not all of them, why</a:t>
            </a:r>
            <a:r>
              <a:rPr lang="en-US" sz="2000" dirty="0" smtClean="0"/>
              <a:t>?</a:t>
            </a:r>
          </a:p>
          <a:p>
            <a:pPr lvl="1">
              <a:spcBef>
                <a:spcPts val="1200"/>
              </a:spcBef>
            </a:pPr>
            <a:r>
              <a:rPr lang="en-US" sz="1800" dirty="0" smtClean="0"/>
              <a:t>MPIM is case sensitive; if an email address was entered using different letter case combinations, only some resources may be visible.  Send the email address associated with your account and the DUNs numbers for the resources that need to be seen to: </a:t>
            </a:r>
            <a:r>
              <a:rPr lang="en-US" sz="1800" dirty="0" smtClean="0">
                <a:hlinkClick r:id="rId2"/>
              </a:rPr>
              <a:t>RIOO-Help@ercot.com</a:t>
            </a:r>
            <a:r>
              <a:rPr lang="en-US" sz="1800" dirty="0" smtClean="0"/>
              <a:t> </a:t>
            </a:r>
          </a:p>
          <a:p>
            <a:pPr>
              <a:spcBef>
                <a:spcPts val="1200"/>
              </a:spcBef>
            </a:pPr>
            <a:r>
              <a:rPr lang="en-US" sz="2000" dirty="0"/>
              <a:t>I’m getting a weird </a:t>
            </a:r>
            <a:r>
              <a:rPr lang="en-US" sz="2000" dirty="0" smtClean="0"/>
              <a:t>error?</a:t>
            </a:r>
          </a:p>
          <a:p>
            <a:pPr lvl="1">
              <a:spcBef>
                <a:spcPts val="1200"/>
              </a:spcBef>
            </a:pPr>
            <a:r>
              <a:rPr lang="en-US" sz="1800" dirty="0" smtClean="0"/>
              <a:t>Please send a screen shot</a:t>
            </a:r>
            <a:r>
              <a:rPr lang="en-US" sz="1800" dirty="0"/>
              <a:t/>
            </a:r>
            <a:br>
              <a:rPr lang="en-US" sz="1800" dirty="0"/>
            </a:br>
            <a:endParaRPr lang="en-US" sz="1800" dirty="0"/>
          </a:p>
          <a:p>
            <a:pPr>
              <a:spcBef>
                <a:spcPts val="1200"/>
              </a:spcBef>
            </a:pPr>
            <a:r>
              <a:rPr lang="en-US" sz="2000" dirty="0"/>
              <a:t>Can Dynamic Model files be submitted via RIOO?</a:t>
            </a:r>
          </a:p>
          <a:p>
            <a:pPr lvl="1">
              <a:spcBef>
                <a:spcPts val="600"/>
              </a:spcBef>
            </a:pPr>
            <a:r>
              <a:rPr lang="en-US" sz="1800" dirty="0"/>
              <a:t>Yes, RIOO has a section that accepts attachments</a:t>
            </a:r>
            <a:r>
              <a:rPr lang="en-US" sz="1800" dirty="0" smtClean="0"/>
              <a:t>.</a:t>
            </a:r>
            <a:br>
              <a:rPr lang="en-US" sz="1800" dirty="0" smtClean="0"/>
            </a:br>
            <a:endParaRPr lang="en-US" dirty="0" smtClean="0"/>
          </a:p>
          <a:p>
            <a:pPr marL="342900" lvl="1" indent="-342900">
              <a:spcBef>
                <a:spcPts val="1200"/>
              </a:spcBef>
              <a:buFont typeface="Arial" panose="020B0604020202020204" pitchFamily="34" charset="0"/>
              <a:buChar char="•"/>
            </a:pPr>
            <a:r>
              <a:rPr lang="en-US" dirty="0" smtClean="0"/>
              <a:t>I </a:t>
            </a:r>
            <a:r>
              <a:rPr lang="en-US" dirty="0"/>
              <a:t>have not been able to set up access, what do I do? </a:t>
            </a:r>
          </a:p>
          <a:p>
            <a:pPr lvl="1">
              <a:spcBef>
                <a:spcPts val="600"/>
              </a:spcBef>
            </a:pPr>
            <a:r>
              <a:rPr lang="en-US" sz="1800" dirty="0"/>
              <a:t>Can’t access the system:  Contact the Help Desk</a:t>
            </a:r>
          </a:p>
          <a:p>
            <a:pPr lvl="1">
              <a:spcBef>
                <a:spcPts val="600"/>
              </a:spcBef>
            </a:pPr>
            <a:r>
              <a:rPr lang="en-US" sz="1800" dirty="0"/>
              <a:t>Questions:  </a:t>
            </a:r>
            <a:r>
              <a:rPr lang="en-US" sz="1800" dirty="0">
                <a:hlinkClick r:id="rId3"/>
              </a:rPr>
              <a:t>RIOO-HELP@ercot.com</a:t>
            </a:r>
            <a:endParaRPr lang="en-US" sz="1800" dirty="0"/>
          </a:p>
          <a:p>
            <a:pPr lvl="1">
              <a:spcBef>
                <a:spcPts val="600"/>
              </a:spcBef>
            </a:pPr>
            <a:r>
              <a:rPr lang="en-US" sz="1800" dirty="0"/>
              <a:t>We can also set up a WebEx to trouble-shoot the issue</a:t>
            </a:r>
          </a:p>
          <a:p>
            <a:pPr marL="0" indent="0">
              <a:buNone/>
            </a:pPr>
            <a:r>
              <a:rPr lang="en-US" dirty="0" smtClean="0"/>
              <a:t/>
            </a:r>
            <a:br>
              <a:rPr lang="en-US" dirty="0" smtClean="0"/>
            </a:b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14156462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Reminders</a:t>
            </a:r>
            <a:endParaRPr lang="en-US" dirty="0"/>
          </a:p>
        </p:txBody>
      </p:sp>
      <p:sp>
        <p:nvSpPr>
          <p:cNvPr id="3" name="Content Placeholder 2"/>
          <p:cNvSpPr>
            <a:spLocks noGrp="1"/>
          </p:cNvSpPr>
          <p:nvPr>
            <p:ph idx="1"/>
          </p:nvPr>
        </p:nvSpPr>
        <p:spPr/>
        <p:txBody>
          <a:bodyPr/>
          <a:lstStyle/>
          <a:p>
            <a:r>
              <a:rPr lang="en-US" sz="2400" dirty="0"/>
              <a:t>System updates will continue</a:t>
            </a:r>
          </a:p>
          <a:p>
            <a:pPr lvl="1"/>
            <a:r>
              <a:rPr lang="en-US" dirty="0"/>
              <a:t>Usually Friday 10 am </a:t>
            </a:r>
            <a:r>
              <a:rPr lang="en-US" dirty="0" smtClean="0"/>
              <a:t>deployments</a:t>
            </a:r>
          </a:p>
          <a:p>
            <a:pPr lvl="1"/>
            <a:endParaRPr lang="en-US" dirty="0"/>
          </a:p>
          <a:p>
            <a:r>
              <a:rPr lang="en-US" dirty="0" smtClean="0"/>
              <a:t>Need </a:t>
            </a:r>
            <a:r>
              <a:rPr lang="en-US" dirty="0"/>
              <a:t>TSP  </a:t>
            </a:r>
            <a:r>
              <a:rPr lang="en-US" dirty="0" smtClean="0"/>
              <a:t>input</a:t>
            </a:r>
            <a:endParaRPr lang="en-US" dirty="0"/>
          </a:p>
          <a:p>
            <a:pPr lvl="1"/>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2007532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747628" y="1844824"/>
            <a:ext cx="6400800" cy="2880320"/>
          </a:xfrm>
        </p:spPr>
        <p:txBody>
          <a:bodyPr/>
          <a:lstStyle/>
          <a:p>
            <a:r>
              <a:rPr lang="en-US" sz="4800" b="1" dirty="0">
                <a:solidFill>
                  <a:schemeClr val="tx2"/>
                </a:solidFill>
              </a:rPr>
              <a:t>Discussion </a:t>
            </a:r>
          </a:p>
          <a:p>
            <a:r>
              <a:rPr lang="en-US" sz="4800" b="1" dirty="0">
                <a:solidFill>
                  <a:schemeClr val="tx2"/>
                </a:solidFill>
              </a:rPr>
              <a:t>or</a:t>
            </a:r>
          </a:p>
          <a:p>
            <a:r>
              <a:rPr lang="en-US" sz="4800" b="1" dirty="0">
                <a:solidFill>
                  <a:schemeClr val="tx2"/>
                </a:solidFill>
              </a:rPr>
              <a:t>Questions</a:t>
            </a:r>
          </a:p>
        </p:txBody>
      </p:sp>
    </p:spTree>
    <p:extLst>
      <p:ext uri="{BB962C8B-B14F-4D97-AF65-F5344CB8AC3E}">
        <p14:creationId xmlns:p14="http://schemas.microsoft.com/office/powerpoint/2010/main" val="31950869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10391</TotalTime>
  <Words>440</Words>
  <Application>Microsoft Office PowerPoint</Application>
  <PresentationFormat>Widescreen</PresentationFormat>
  <Paragraphs>96</Paragraphs>
  <Slides>9</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Book Antiqua</vt:lpstr>
      <vt:lpstr>Calibri</vt:lpstr>
      <vt:lpstr>1_Custom Design</vt:lpstr>
      <vt:lpstr>1_Office Theme</vt:lpstr>
      <vt:lpstr>PowerPoint Presentation</vt:lpstr>
      <vt:lpstr>RIOO- RS is live</vt:lpstr>
      <vt:lpstr>RIOO- RS is live – how do I get access?</vt:lpstr>
      <vt:lpstr>How to get access - Checklist</vt:lpstr>
      <vt:lpstr>RIOO- RS is live – now what?</vt:lpstr>
      <vt:lpstr>RIOO-RS is live – now what?</vt:lpstr>
      <vt:lpstr>RIOO-RS is live – now what?</vt:lpstr>
      <vt:lpstr>Reminders</vt:lpstr>
      <vt:lpstr>PowerPoint Presentation</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RIOO-RS Update</dc:title>
  <dc:creator>Oneal, Dana</dc:creator>
  <cp:lastModifiedBy>Flores, Isabel</cp:lastModifiedBy>
  <cp:revision>163</cp:revision>
  <cp:lastPrinted>2019-09-25T20:49:27Z</cp:lastPrinted>
  <dcterms:created xsi:type="dcterms:W3CDTF">2019-07-23T13:16:52Z</dcterms:created>
  <dcterms:modified xsi:type="dcterms:W3CDTF">2021-02-09T22:33:21Z</dcterms:modified>
</cp:coreProperties>
</file>