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1"/>
  </p:notesMasterIdLst>
  <p:handoutMasterIdLst>
    <p:handoutMasterId r:id="rId12"/>
  </p:handoutMasterIdLst>
  <p:sldIdLst>
    <p:sldId id="290" r:id="rId7"/>
    <p:sldId id="287" r:id="rId8"/>
    <p:sldId id="288" r:id="rId9"/>
    <p:sldId id="28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00"/>
    <a:srgbClr val="37D895"/>
    <a:srgbClr val="335F82"/>
    <a:srgbClr val="9BEBCA"/>
    <a:srgbClr val="D19DBB"/>
    <a:srgbClr val="69E1B0"/>
    <a:srgbClr val="00AEC7"/>
    <a:srgbClr val="56E1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howGuides="1">
      <p:cViewPr varScale="1">
        <p:scale>
          <a:sx n="97" d="100"/>
          <a:sy n="97" d="100"/>
        </p:scale>
        <p:origin x="90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1"/>
          <c:order val="1"/>
          <c:tx>
            <c:strRef>
              <c:f>Count_Chart!$D$1</c:f>
              <c:strCache>
                <c:ptCount val="1"/>
                <c:pt idx="0">
                  <c:v>ACCUMULATED MW</c:v>
                </c:pt>
              </c:strCache>
            </c:strRef>
          </c:tx>
          <c:spPr>
            <a:solidFill>
              <a:srgbClr val="00386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Count_Chart!$D$2:$D$46</c:f>
              <c:numCache>
                <c:formatCode>0</c:formatCode>
                <c:ptCount val="45"/>
                <c:pt idx="0">
                  <c:v>79.36</c:v>
                </c:pt>
                <c:pt idx="1">
                  <c:v>84.16</c:v>
                </c:pt>
                <c:pt idx="2">
                  <c:v>84.16</c:v>
                </c:pt>
                <c:pt idx="3">
                  <c:v>99.02</c:v>
                </c:pt>
                <c:pt idx="4">
                  <c:v>107.22</c:v>
                </c:pt>
                <c:pt idx="5">
                  <c:v>110.42</c:v>
                </c:pt>
                <c:pt idx="6">
                  <c:v>110.42</c:v>
                </c:pt>
                <c:pt idx="7">
                  <c:v>121.22</c:v>
                </c:pt>
                <c:pt idx="8">
                  <c:v>121.22</c:v>
                </c:pt>
                <c:pt idx="9">
                  <c:v>150.02000000000001</c:v>
                </c:pt>
                <c:pt idx="10">
                  <c:v>200.58</c:v>
                </c:pt>
                <c:pt idx="11">
                  <c:v>200.58</c:v>
                </c:pt>
                <c:pt idx="12">
                  <c:v>200.58</c:v>
                </c:pt>
                <c:pt idx="13">
                  <c:v>200.58</c:v>
                </c:pt>
                <c:pt idx="14">
                  <c:v>350.66</c:v>
                </c:pt>
                <c:pt idx="15">
                  <c:v>362.93</c:v>
                </c:pt>
                <c:pt idx="16">
                  <c:v>372.31</c:v>
                </c:pt>
                <c:pt idx="17">
                  <c:v>392.07</c:v>
                </c:pt>
                <c:pt idx="18">
                  <c:v>396.07</c:v>
                </c:pt>
                <c:pt idx="19">
                  <c:v>401.07</c:v>
                </c:pt>
                <c:pt idx="20">
                  <c:v>413.34</c:v>
                </c:pt>
                <c:pt idx="21">
                  <c:v>432.60999999999996</c:v>
                </c:pt>
                <c:pt idx="22">
                  <c:v>456.34</c:v>
                </c:pt>
                <c:pt idx="23">
                  <c:v>465.46999999999997</c:v>
                </c:pt>
                <c:pt idx="24">
                  <c:v>467.04999999999995</c:v>
                </c:pt>
                <c:pt idx="25">
                  <c:v>470.30999999999995</c:v>
                </c:pt>
                <c:pt idx="26">
                  <c:v>479.43999999999994</c:v>
                </c:pt>
                <c:pt idx="27">
                  <c:v>490.43999999999994</c:v>
                </c:pt>
                <c:pt idx="28">
                  <c:v>499.09999999999997</c:v>
                </c:pt>
                <c:pt idx="29">
                  <c:v>507.14</c:v>
                </c:pt>
                <c:pt idx="30">
                  <c:v>535</c:v>
                </c:pt>
                <c:pt idx="31">
                  <c:v>568.29999999999995</c:v>
                </c:pt>
                <c:pt idx="32">
                  <c:v>633.58999999999992</c:v>
                </c:pt>
                <c:pt idx="33">
                  <c:v>649.92999999999995</c:v>
                </c:pt>
                <c:pt idx="34">
                  <c:v>686.09999999999991</c:v>
                </c:pt>
                <c:pt idx="35">
                  <c:v>712.49999999999989</c:v>
                </c:pt>
                <c:pt idx="36">
                  <c:v>782.7299999999999</c:v>
                </c:pt>
                <c:pt idx="37">
                  <c:v>788.7299999999999</c:v>
                </c:pt>
                <c:pt idx="38">
                  <c:v>812.82999999999993</c:v>
                </c:pt>
                <c:pt idx="39">
                  <c:v>836.53</c:v>
                </c:pt>
                <c:pt idx="40">
                  <c:v>848.93</c:v>
                </c:pt>
                <c:pt idx="41">
                  <c:v>860.63</c:v>
                </c:pt>
                <c:pt idx="42">
                  <c:v>874.53</c:v>
                </c:pt>
                <c:pt idx="43">
                  <c:v>910.53</c:v>
                </c:pt>
                <c:pt idx="44">
                  <c:v>930.93</c:v>
                </c:pt>
              </c:numCache>
            </c:numRef>
          </c:val>
        </c:ser>
        <c:ser>
          <c:idx val="2"/>
          <c:order val="2"/>
          <c:tx>
            <c:strRef>
              <c:f>Count_Chart!$C$1</c:f>
              <c:strCache>
                <c:ptCount val="1"/>
                <c:pt idx="0">
                  <c:v>Renewable MW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Count_Chart!$C$2:$C$46</c:f>
              <c:numCache>
                <c:formatCode>General</c:formatCode>
                <c:ptCount val="45"/>
                <c:pt idx="0">
                  <c:v>67.66</c:v>
                </c:pt>
                <c:pt idx="1">
                  <c:v>72.459999999999994</c:v>
                </c:pt>
                <c:pt idx="2">
                  <c:v>72.459999999999994</c:v>
                </c:pt>
                <c:pt idx="3">
                  <c:v>87.32</c:v>
                </c:pt>
                <c:pt idx="4">
                  <c:v>87.32</c:v>
                </c:pt>
                <c:pt idx="5">
                  <c:v>90.52</c:v>
                </c:pt>
                <c:pt idx="6">
                  <c:v>90.52</c:v>
                </c:pt>
                <c:pt idx="7">
                  <c:v>93.72</c:v>
                </c:pt>
                <c:pt idx="8">
                  <c:v>93.72</c:v>
                </c:pt>
                <c:pt idx="9">
                  <c:v>122.52</c:v>
                </c:pt>
                <c:pt idx="10">
                  <c:v>133.07999999999998</c:v>
                </c:pt>
                <c:pt idx="11">
                  <c:v>133.07999999999998</c:v>
                </c:pt>
                <c:pt idx="12">
                  <c:v>133.07999999999998</c:v>
                </c:pt>
                <c:pt idx="13">
                  <c:v>133.07999999999998</c:v>
                </c:pt>
                <c:pt idx="14">
                  <c:v>133.07999999999998</c:v>
                </c:pt>
                <c:pt idx="15">
                  <c:v>133.07999999999998</c:v>
                </c:pt>
                <c:pt idx="16">
                  <c:v>133.07999999999998</c:v>
                </c:pt>
                <c:pt idx="17">
                  <c:v>143.07</c:v>
                </c:pt>
                <c:pt idx="18">
                  <c:v>143.07</c:v>
                </c:pt>
                <c:pt idx="19">
                  <c:v>143.07</c:v>
                </c:pt>
                <c:pt idx="20">
                  <c:v>143.07</c:v>
                </c:pt>
                <c:pt idx="21">
                  <c:v>152.57</c:v>
                </c:pt>
                <c:pt idx="22">
                  <c:v>154.57</c:v>
                </c:pt>
                <c:pt idx="23">
                  <c:v>154.57</c:v>
                </c:pt>
                <c:pt idx="24">
                  <c:v>156.15</c:v>
                </c:pt>
                <c:pt idx="25">
                  <c:v>156.15</c:v>
                </c:pt>
                <c:pt idx="26">
                  <c:v>157.72</c:v>
                </c:pt>
                <c:pt idx="27">
                  <c:v>168.72</c:v>
                </c:pt>
                <c:pt idx="28">
                  <c:v>168.72</c:v>
                </c:pt>
                <c:pt idx="29">
                  <c:v>168.72</c:v>
                </c:pt>
                <c:pt idx="30">
                  <c:v>168.72</c:v>
                </c:pt>
                <c:pt idx="31">
                  <c:v>177.51</c:v>
                </c:pt>
                <c:pt idx="32">
                  <c:v>213.06</c:v>
                </c:pt>
                <c:pt idx="33">
                  <c:v>215.64000000000001</c:v>
                </c:pt>
                <c:pt idx="34">
                  <c:v>215.64000000000001</c:v>
                </c:pt>
                <c:pt idx="35">
                  <c:v>225.64000000000001</c:v>
                </c:pt>
                <c:pt idx="36">
                  <c:v>285.64</c:v>
                </c:pt>
                <c:pt idx="37">
                  <c:v>285.64</c:v>
                </c:pt>
                <c:pt idx="38">
                  <c:v>300.64</c:v>
                </c:pt>
                <c:pt idx="39">
                  <c:v>313.14</c:v>
                </c:pt>
                <c:pt idx="40">
                  <c:v>323.14</c:v>
                </c:pt>
                <c:pt idx="41">
                  <c:v>323.14</c:v>
                </c:pt>
                <c:pt idx="42">
                  <c:v>323.14</c:v>
                </c:pt>
                <c:pt idx="43">
                  <c:v>323.14</c:v>
                </c:pt>
                <c:pt idx="44">
                  <c:v>333.14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9562968"/>
        <c:axId val="509568456"/>
      </c:areaChart>
      <c:lineChart>
        <c:grouping val="standard"/>
        <c:varyColors val="0"/>
        <c:ser>
          <c:idx val="0"/>
          <c:order val="0"/>
          <c:tx>
            <c:strRef>
              <c:f>Count_Chart!$B$1</c:f>
              <c:strCache>
                <c:ptCount val="1"/>
                <c:pt idx="0">
                  <c:v>ACCUMULATED COUNT</c:v>
                </c:pt>
              </c:strCache>
            </c:strRef>
          </c:tx>
          <c:spPr>
            <a:ln w="34925" cap="rnd">
              <a:solidFill>
                <a:srgbClr val="FFD1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FFD100"/>
              </a:solidFill>
              <a:ln w="15875">
                <a:noFill/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Count_Chart!$B$2:$B$46</c:f>
              <c:numCache>
                <c:formatCode>General</c:formatCode>
                <c:ptCount val="45"/>
                <c:pt idx="0">
                  <c:v>14</c:v>
                </c:pt>
                <c:pt idx="1">
                  <c:v>15</c:v>
                </c:pt>
                <c:pt idx="2">
                  <c:v>15</c:v>
                </c:pt>
                <c:pt idx="3">
                  <c:v>17</c:v>
                </c:pt>
                <c:pt idx="4">
                  <c:v>18</c:v>
                </c:pt>
                <c:pt idx="5">
                  <c:v>19</c:v>
                </c:pt>
                <c:pt idx="6">
                  <c:v>19</c:v>
                </c:pt>
                <c:pt idx="7">
                  <c:v>21</c:v>
                </c:pt>
                <c:pt idx="8">
                  <c:v>21</c:v>
                </c:pt>
                <c:pt idx="9">
                  <c:v>24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46</c:v>
                </c:pt>
                <c:pt idx="15">
                  <c:v>48</c:v>
                </c:pt>
                <c:pt idx="16">
                  <c:v>49</c:v>
                </c:pt>
                <c:pt idx="17">
                  <c:v>53</c:v>
                </c:pt>
                <c:pt idx="18">
                  <c:v>54</c:v>
                </c:pt>
                <c:pt idx="19">
                  <c:v>55</c:v>
                </c:pt>
                <c:pt idx="20">
                  <c:v>57</c:v>
                </c:pt>
                <c:pt idx="21">
                  <c:v>60</c:v>
                </c:pt>
                <c:pt idx="22">
                  <c:v>64</c:v>
                </c:pt>
                <c:pt idx="23">
                  <c:v>65</c:v>
                </c:pt>
                <c:pt idx="24">
                  <c:v>66</c:v>
                </c:pt>
                <c:pt idx="25">
                  <c:v>68</c:v>
                </c:pt>
                <c:pt idx="26">
                  <c:v>70</c:v>
                </c:pt>
                <c:pt idx="27">
                  <c:v>72</c:v>
                </c:pt>
                <c:pt idx="28">
                  <c:v>79</c:v>
                </c:pt>
                <c:pt idx="29">
                  <c:v>91</c:v>
                </c:pt>
                <c:pt idx="30">
                  <c:v>111</c:v>
                </c:pt>
                <c:pt idx="31">
                  <c:v>122</c:v>
                </c:pt>
                <c:pt idx="32">
                  <c:v>139</c:v>
                </c:pt>
                <c:pt idx="33">
                  <c:v>152</c:v>
                </c:pt>
                <c:pt idx="34">
                  <c:v>178</c:v>
                </c:pt>
                <c:pt idx="35">
                  <c:v>194</c:v>
                </c:pt>
                <c:pt idx="36">
                  <c:v>213</c:v>
                </c:pt>
                <c:pt idx="37">
                  <c:v>218</c:v>
                </c:pt>
                <c:pt idx="38">
                  <c:v>223</c:v>
                </c:pt>
                <c:pt idx="39">
                  <c:v>233</c:v>
                </c:pt>
                <c:pt idx="40">
                  <c:v>236</c:v>
                </c:pt>
                <c:pt idx="41">
                  <c:v>241</c:v>
                </c:pt>
                <c:pt idx="42">
                  <c:v>252</c:v>
                </c:pt>
                <c:pt idx="43">
                  <c:v>283</c:v>
                </c:pt>
                <c:pt idx="44">
                  <c:v>292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9565320"/>
        <c:axId val="509568848"/>
      </c:lineChart>
      <c:catAx>
        <c:axId val="50956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04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9568848"/>
        <c:crosses val="autoZero"/>
        <c:auto val="1"/>
        <c:lblAlgn val="ctr"/>
        <c:lblOffset val="100"/>
        <c:noMultiLvlLbl val="0"/>
      </c:catAx>
      <c:valAx>
        <c:axId val="509568848"/>
        <c:scaling>
          <c:orientation val="minMax"/>
          <c:max val="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&quot; Units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9565320"/>
        <c:crosses val="autoZero"/>
        <c:crossBetween val="between"/>
      </c:valAx>
      <c:valAx>
        <c:axId val="509568456"/>
        <c:scaling>
          <c:orientation val="minMax"/>
          <c:max val="1000"/>
          <c:min val="0"/>
        </c:scaling>
        <c:delete val="0"/>
        <c:axPos val="r"/>
        <c:numFmt formatCode="0&quot; MW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9562968"/>
        <c:crosses val="max"/>
        <c:crossBetween val="between"/>
      </c:valAx>
      <c:catAx>
        <c:axId val="5095629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095684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96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00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324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16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2.xlsx"/><Relationship Id="rId5" Type="http://schemas.openxmlformats.org/officeDocument/2006/relationships/oleObject" Target="../embeddings/oleObject1.bin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95117/PWG_Load_Profile_Proposal_11062020_V1.pptx" TargetMode="External"/><Relationship Id="rId2" Type="http://schemas.openxmlformats.org/officeDocument/2006/relationships/hyperlink" Target="http://www.ercot.com/content/wcm/key_documents_lists/191727/DER_Proposal_Update_October2020_RPG_PLWG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content/wcm/lists/121384/DERs_Reliability_Impacts_FINAL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alendar/2021/2/19/223989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57600" y="2743200"/>
            <a:ext cx="502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Distributed Generation Update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SAWG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2/5/2021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25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650065"/>
              </p:ext>
            </p:extLst>
          </p:nvPr>
        </p:nvGraphicFramePr>
        <p:xfrm>
          <a:off x="461962" y="763524"/>
          <a:ext cx="8220076" cy="5561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574" y="261552"/>
            <a:ext cx="8608026" cy="331589"/>
          </a:xfrm>
        </p:spPr>
        <p:txBody>
          <a:bodyPr/>
          <a:lstStyle/>
          <a:p>
            <a:r>
              <a:rPr lang="en-US" dirty="0"/>
              <a:t>Settlement-Only Distributed Generation in ERCOT  </a:t>
            </a:r>
            <a:r>
              <a:rPr lang="en-US" sz="1400" b="0" dirty="0" smtClean="0"/>
              <a:t>2010-2020</a:t>
            </a: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69129" y="5181600"/>
            <a:ext cx="1257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Renewables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40542" y="3939875"/>
            <a:ext cx="1514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Non-renewables</a:t>
            </a:r>
          </a:p>
        </p:txBody>
      </p:sp>
      <p:sp>
        <p:nvSpPr>
          <p:cNvPr id="10" name="Line Callout 2 (No Border) 9"/>
          <p:cNvSpPr/>
          <p:nvPr/>
        </p:nvSpPr>
        <p:spPr>
          <a:xfrm flipH="1">
            <a:off x="6172200" y="2514600"/>
            <a:ext cx="993433" cy="457200"/>
          </a:xfrm>
          <a:prstGeom prst="callout2">
            <a:avLst>
              <a:gd name="adj1" fmla="val 39338"/>
              <a:gd name="adj2" fmla="val 1079"/>
              <a:gd name="adj3" fmla="val 39338"/>
              <a:gd name="adj4" fmla="val -21373"/>
              <a:gd name="adj5" fmla="val 65130"/>
              <a:gd name="adj6" fmla="val -26692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000" dirty="0" smtClean="0">
                <a:solidFill>
                  <a:srgbClr val="FFFFFF"/>
                </a:solidFill>
              </a:rPr>
              <a:t>Accumulated </a:t>
            </a:r>
            <a:r>
              <a:rPr lang="en-US" sz="1000" dirty="0">
                <a:solidFill>
                  <a:srgbClr val="FFFFFF"/>
                </a:solidFill>
              </a:rPr>
              <a:t>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99320" y="1997757"/>
            <a:ext cx="3505200" cy="707886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SODGs 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&lt;10 MW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If &gt;1 MW and inject to grid, must register with ERCOT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If &lt;1 MW, registration optional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085762"/>
              </p:ext>
            </p:extLst>
          </p:nvPr>
        </p:nvGraphicFramePr>
        <p:xfrm>
          <a:off x="1215837" y="867440"/>
          <a:ext cx="3019425" cy="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6" imgW="4362288" imgH="1438275" progId="Excel.Sheet.12">
                  <p:embed/>
                </p:oleObj>
              </mc:Choice>
              <mc:Fallback>
                <p:oleObj name="Worksheet" r:id="rId6" imgW="4362288" imgH="14382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5837" y="867440"/>
                        <a:ext cx="3019425" cy="99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88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</a:t>
            </a:r>
            <a:r>
              <a:rPr lang="en-US" dirty="0" smtClean="0"/>
              <a:t>Unregistered DG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87400"/>
            <a:ext cx="8534400" cy="5410200"/>
          </a:xfrm>
        </p:spPr>
        <p:txBody>
          <a:bodyPr/>
          <a:lstStyle/>
          <a:p>
            <a:r>
              <a:rPr lang="en-US" sz="2400" dirty="0" smtClean="0"/>
              <a:t>ERCOT has presented at various modeling group meetings on how to capture Unregistered DG</a:t>
            </a:r>
          </a:p>
          <a:p>
            <a:pPr lvl="1"/>
            <a:r>
              <a:rPr lang="en-US" sz="2200" dirty="0" smtClean="0"/>
              <a:t>Aug 2020-Jan 2021 SSWG </a:t>
            </a:r>
            <a:r>
              <a:rPr lang="en-US" sz="2200" dirty="0" err="1" smtClean="0"/>
              <a:t>mtgs</a:t>
            </a:r>
            <a:endParaRPr lang="en-US" sz="2200" dirty="0" smtClean="0"/>
          </a:p>
          <a:p>
            <a:pPr lvl="2"/>
            <a:r>
              <a:rPr lang="en-US" sz="1400" dirty="0" smtClean="0"/>
              <a:t>Presentations typically not posted</a:t>
            </a:r>
          </a:p>
          <a:p>
            <a:pPr lvl="1"/>
            <a:r>
              <a:rPr lang="en-US" sz="2200" dirty="0" smtClean="0"/>
              <a:t>Sept/Oct 2020 PLWG </a:t>
            </a:r>
            <a:r>
              <a:rPr lang="en-US" sz="2200" dirty="0" err="1" smtClean="0"/>
              <a:t>mtgs</a:t>
            </a:r>
            <a:endParaRPr lang="en-US" sz="2200" dirty="0" smtClean="0"/>
          </a:p>
          <a:p>
            <a:pPr lvl="2"/>
            <a:r>
              <a:rPr lang="en-US" sz="1000" dirty="0">
                <a:hlinkClick r:id="rId2"/>
              </a:rPr>
              <a:t>http://</a:t>
            </a:r>
            <a:r>
              <a:rPr lang="en-US" sz="1000" dirty="0" smtClean="0">
                <a:hlinkClick r:id="rId2"/>
              </a:rPr>
              <a:t>www.ercot.com/content/wcm/key_documents_lists/191727/DER_Proposal_Update_October2020_RPG_PLWG.PDF</a:t>
            </a:r>
            <a:endParaRPr lang="en-US" sz="1000" dirty="0" smtClean="0"/>
          </a:p>
          <a:p>
            <a:pPr lvl="1"/>
            <a:r>
              <a:rPr lang="en-US" sz="2000" dirty="0" smtClean="0"/>
              <a:t>Nov 2020 PWG</a:t>
            </a:r>
          </a:p>
          <a:p>
            <a:pPr lvl="2"/>
            <a:r>
              <a:rPr lang="en-US" sz="1100" dirty="0">
                <a:hlinkClick r:id="rId3"/>
              </a:rPr>
              <a:t>http://</a:t>
            </a:r>
            <a:r>
              <a:rPr lang="en-US" sz="1100" dirty="0" smtClean="0">
                <a:hlinkClick r:id="rId3"/>
              </a:rPr>
              <a:t>www.ercot.com/content/wcm/key_documents_lists/195117/PWG_Load_Profile_Proposal_11062020_V1.pptx</a:t>
            </a:r>
            <a:endParaRPr lang="en-US" sz="11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/>
              <a:t>2017 DER Reliability </a:t>
            </a:r>
            <a:r>
              <a:rPr lang="en-US" sz="2400" dirty="0" smtClean="0"/>
              <a:t>Whitepaper outlined the future requirement for Including accumulations of unregistered DG in the ERCOT network model </a:t>
            </a:r>
            <a:r>
              <a:rPr lang="en-US" sz="1400" dirty="0" smtClean="0">
                <a:hlinkClick r:id="rId4"/>
              </a:rPr>
              <a:t>http</a:t>
            </a:r>
            <a:r>
              <a:rPr lang="en-US" sz="1400" dirty="0">
                <a:hlinkClick r:id="rId4"/>
              </a:rPr>
              <a:t>://</a:t>
            </a:r>
            <a:r>
              <a:rPr lang="en-US" sz="1400" dirty="0" smtClean="0">
                <a:hlinkClick r:id="rId4"/>
              </a:rPr>
              <a:t>www.ercot.com/content/wcm/lists/121384/DERs_Reliability_Impacts_FINAL.pdf</a:t>
            </a:r>
            <a:endParaRPr lang="en-US" sz="2200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0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87400"/>
            <a:ext cx="8534400" cy="5410200"/>
          </a:xfrm>
        </p:spPr>
        <p:txBody>
          <a:bodyPr/>
          <a:lstStyle/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4300" y="787400"/>
            <a:ext cx="89154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Unregistered DG values reported from TDSPs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Premise data provided as part of Load Profile Template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Excel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spreadsheet method was originally acceptable for small numbers of Unregistered DG  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Not really viable long-term for larger volumes of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information</a:t>
            </a:r>
            <a:r>
              <a:rPr lang="en-US" dirty="0" smtClean="0">
                <a:solidFill>
                  <a:srgbClr val="5B6770"/>
                </a:solidFill>
              </a:rPr>
              <a:t>(&gt;</a:t>
            </a:r>
            <a:r>
              <a:rPr lang="en-US" dirty="0">
                <a:solidFill>
                  <a:srgbClr val="5B6770"/>
                </a:solidFill>
              </a:rPr>
              <a:t>2,000/month</a:t>
            </a:r>
            <a:r>
              <a:rPr lang="en-US" dirty="0" smtClean="0">
                <a:solidFill>
                  <a:srgbClr val="5B6770"/>
                </a:solidFill>
              </a:rPr>
              <a:t>)</a:t>
            </a:r>
          </a:p>
          <a:p>
            <a:pPr marL="1200150" lvl="2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endParaRPr lang="en-US" sz="1100" dirty="0" smtClean="0">
              <a:solidFill>
                <a:srgbClr val="5B6770"/>
              </a:solidFill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Unregistered DG values reported from NOIEs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Aggregate values provided per NPRR891 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Annual or Quarterly basis depending on amount in NOIE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105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New method(s) for reporting accumulations of UDG will be needed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Series of Workshops will be held </a:t>
            </a: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First workshop limited to TDSPs and NOIEs to better understand options.</a:t>
            </a:r>
          </a:p>
          <a:p>
            <a:pPr marL="1714500" lvl="3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Feb 19</a:t>
            </a:r>
          </a:p>
          <a:p>
            <a:pPr marL="1714500" lvl="3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http://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www.ercot.com/calendar/2021/2/19/223989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257300" lvl="2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Future workshops will be open to the wider audience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357380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B813C5-B896-4665-8CDA-23C23DD45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4189</TotalTime>
  <Words>213</Words>
  <Application>Microsoft Office PowerPoint</Application>
  <PresentationFormat>On-screen Show (4:3)</PresentationFormat>
  <Paragraphs>51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Wingdings</vt:lpstr>
      <vt:lpstr>1_Custom Design</vt:lpstr>
      <vt:lpstr>Office Theme</vt:lpstr>
      <vt:lpstr>2_Custom Design</vt:lpstr>
      <vt:lpstr>Worksheet</vt:lpstr>
      <vt:lpstr>PowerPoint Presentation</vt:lpstr>
      <vt:lpstr>Settlement-Only Distributed Generation in ERCOT  2010-2020</vt:lpstr>
      <vt:lpstr>Discussion on Unregistered DG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129</cp:revision>
  <cp:lastPrinted>2016-01-21T20:53:15Z</cp:lastPrinted>
  <dcterms:created xsi:type="dcterms:W3CDTF">2016-01-21T15:20:31Z</dcterms:created>
  <dcterms:modified xsi:type="dcterms:W3CDTF">2021-02-04T21:32:45Z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