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22"/>
  </p:notesMasterIdLst>
  <p:handoutMasterIdLst>
    <p:handoutMasterId r:id="rId23"/>
  </p:handoutMasterIdLst>
  <p:sldIdLst>
    <p:sldId id="445" r:id="rId7"/>
    <p:sldId id="463" r:id="rId8"/>
    <p:sldId id="491" r:id="rId9"/>
    <p:sldId id="534" r:id="rId10"/>
    <p:sldId id="547" r:id="rId11"/>
    <p:sldId id="548" r:id="rId12"/>
    <p:sldId id="549" r:id="rId13"/>
    <p:sldId id="550" r:id="rId14"/>
    <p:sldId id="546" r:id="rId15"/>
    <p:sldId id="542" r:id="rId16"/>
    <p:sldId id="543" r:id="rId17"/>
    <p:sldId id="540" r:id="rId18"/>
    <p:sldId id="537" r:id="rId19"/>
    <p:sldId id="454" r:id="rId20"/>
    <p:sldId id="46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12" d="100"/>
          <a:sy n="112" d="100"/>
        </p:scale>
        <p:origin x="816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71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</a:t>
            </a:r>
            <a:r>
              <a:rPr lang="en-US" dirty="0" smtClean="0"/>
              <a:t>Working Group</a:t>
            </a:r>
            <a:r>
              <a:rPr lang="en-US" b="1" dirty="0" smtClean="0"/>
              <a:t> </a:t>
            </a:r>
            <a:endParaRPr lang="en-US" b="1" dirty="0"/>
          </a:p>
          <a:p>
            <a:r>
              <a:rPr lang="en-US" dirty="0" smtClean="0"/>
              <a:t>February 10,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to Request a Self-Limiting Facility in RIOO-IS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2209799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Similar to repowers, </a:t>
            </a:r>
            <a:r>
              <a:rPr lang="en-US" sz="1800" dirty="0"/>
              <a:t>a standard naming convention will be used for proposed </a:t>
            </a:r>
            <a:r>
              <a:rPr lang="en-US" sz="1800" dirty="0" smtClean="0"/>
              <a:t>Self-Limiting Facilities: </a:t>
            </a:r>
            <a:r>
              <a:rPr lang="en-US" sz="1800" dirty="0"/>
              <a:t>[Common Name][space][“Solar” or “Storage”][space][“SLF</a:t>
            </a:r>
            <a:r>
              <a:rPr lang="en-US" sz="1800" dirty="0" smtClean="0"/>
              <a:t>” or “DCC”]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For Self-Limiting Facilities and DC Coupled Resources, whose total MW rating is equal to the rating of the non-battery </a:t>
            </a:r>
            <a:r>
              <a:rPr lang="en-US" sz="1800" dirty="0"/>
              <a:t>r</a:t>
            </a:r>
            <a:r>
              <a:rPr lang="en-US" sz="1800" dirty="0" smtClean="0"/>
              <a:t>esource (e.g. PVGR, WGR, etc.):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/>
              <a:t>The non-battery resource’s ratings in RIOO will be its true Maximum MW and Maximum Summer/Winter MW.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/>
              <a:t>The battery’s Maximum MW in RIOO will be its true rating, </a:t>
            </a:r>
            <a:r>
              <a:rPr lang="en-US" sz="1600" dirty="0"/>
              <a:t>while Maximum Summer/Winter </a:t>
            </a:r>
            <a:r>
              <a:rPr lang="en-US" sz="1600" dirty="0" smtClean="0"/>
              <a:t>MW set to 0.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800" dirty="0" smtClean="0"/>
          </a:p>
          <a:p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79" y="3324207"/>
            <a:ext cx="5944115" cy="28714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603" y="3348593"/>
            <a:ext cx="5944115" cy="284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08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to Request a Self-Limiting Facility in RIOO-IS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For Self-Limiting Facilities whose MW rating is higher than the rating of the non-battery resource: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The non-battery resource’s ratings in RIOO will be its true Maximum MW and Maximum Summer/Winter MW.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The battery’s Maximum MW in RIOO will be its true capacity, while Maximum Summer/Winter MW will be non-zero to reflect the MW needed to meet the intended Self-Limit.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AC-Coupled resources will be considered Self-Limiting Facilities for RIOO-IS purposes.</a:t>
            </a:r>
            <a:endParaRPr lang="en-US" sz="1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GIS Report logic that handles re-powers </a:t>
            </a:r>
            <a:r>
              <a:rPr lang="en-US" sz="1800" dirty="0" smtClean="0"/>
              <a:t>(looks for “repower” in project name”) will be modified to look for the “SLF” and “DCC” keywords to capture the MW limit.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1419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AVR Test for DGR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was held for February 2, 2021</a:t>
            </a:r>
            <a:r>
              <a:rPr lang="en-US" dirty="0" smtClean="0"/>
              <a:t>.  Language was agreed upon and accepted.  Document will </a:t>
            </a:r>
            <a:r>
              <a:rPr lang="en-US" dirty="0"/>
              <a:t>be posted to http://www.ercot.com/services/rq/integration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254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PGRR’s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PGRR086 and RRGRR027, submitted by Enel Green Power North America on September 18</a:t>
            </a:r>
            <a:r>
              <a:rPr lang="en-US" sz="2800" dirty="0"/>
              <a:t>, 2020, Clarify Models Required to Proceed with an FIS</a:t>
            </a:r>
            <a:r>
              <a:rPr lang="en-US" sz="2800" dirty="0" smtClean="0"/>
              <a:t>.  </a:t>
            </a:r>
            <a:r>
              <a:rPr lang="en-US" sz="2800" b="1" dirty="0" smtClean="0"/>
              <a:t>TAC recommended approval on January 27, 2021.</a:t>
            </a:r>
            <a:endParaRPr lang="en-US" sz="2800" dirty="0" smtClean="0"/>
          </a:p>
          <a:p>
            <a:r>
              <a:rPr lang="en-US" sz="2800" dirty="0" smtClean="0"/>
              <a:t>RRGRR028, submitted by John </a:t>
            </a:r>
            <a:r>
              <a:rPr lang="en-US" sz="2800" dirty="0" err="1" smtClean="0"/>
              <a:t>Karlik</a:t>
            </a:r>
            <a:r>
              <a:rPr lang="en-US" sz="2800" dirty="0" smtClean="0"/>
              <a:t> on behalf of the SPWG on December 23, 2020, </a:t>
            </a:r>
            <a:r>
              <a:rPr lang="en-US" sz="2800" dirty="0"/>
              <a:t>Transformer Impedance </a:t>
            </a:r>
            <a:r>
              <a:rPr lang="en-US" sz="2800" dirty="0" smtClean="0"/>
              <a:t>Clarifications.  </a:t>
            </a:r>
            <a:r>
              <a:rPr lang="en-US" sz="2800" b="1" dirty="0" smtClean="0"/>
              <a:t>First review by ROS on February 4, 2021.  Awaiting Impact Analysis by ERCOT</a:t>
            </a:r>
            <a:r>
              <a:rPr lang="en-US" sz="28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052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</a:t>
            </a:r>
            <a:r>
              <a:rPr lang="en-US" dirty="0" smtClean="0"/>
              <a:t>department</a:t>
            </a:r>
          </a:p>
          <a:p>
            <a:r>
              <a:rPr lang="en-US" dirty="0" smtClean="0"/>
              <a:t>Mailing List</a:t>
            </a:r>
          </a:p>
          <a:p>
            <a:pPr lvl="1"/>
            <a:r>
              <a:rPr lang="en-US" sz="2400" dirty="0" smtClean="0"/>
              <a:t>RESOURCE_INTEGRATION@LISTS.ERCOT.COM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4397248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TSAT Model </a:t>
            </a:r>
            <a:r>
              <a:rPr lang="en-US" sz="2800" dirty="0" smtClean="0"/>
              <a:t>Required – If PSSE model is UDM, then TSAT model should be UDM.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GINR Time Line (Fastest)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777712"/>
            <a:ext cx="8001000" cy="608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97551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Resource Integration Working Group Created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5567"/>
            <a:ext cx="9820275" cy="569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1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97551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New Resource Interconnection Handbook posted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42265"/>
            <a:ext cx="10134600" cy="57340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19400" y="5791200"/>
            <a:ext cx="8153400" cy="88511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ine Callout 1 6"/>
          <p:cNvSpPr/>
          <p:nvPr/>
        </p:nvSpPr>
        <p:spPr>
          <a:xfrm>
            <a:off x="8763000" y="2590800"/>
            <a:ext cx="2133600" cy="1143000"/>
          </a:xfrm>
          <a:prstGeom prst="borderCallout1">
            <a:avLst>
              <a:gd name="adj1" fmla="val 18750"/>
              <a:gd name="adj2" fmla="val -8333"/>
              <a:gd name="adj3" fmla="val -5095"/>
              <a:gd name="adj4" fmla="val -157285"/>
            </a:avLst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Also note, sign up guide for RIOO-RS posted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97551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AVR documents posted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066800"/>
            <a:ext cx="10256287" cy="510389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8000" y="1524000"/>
            <a:ext cx="9321800" cy="1600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00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1533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Annual Commissioning Work Restriction </a:t>
            </a:r>
            <a:r>
              <a:rPr lang="en-US" dirty="0" smtClean="0"/>
              <a:t>Period Proposal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759016"/>
            <a:ext cx="8610600" cy="605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09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975517"/>
          </a:xfrm>
        </p:spPr>
        <p:txBody>
          <a:bodyPr/>
          <a:lstStyle/>
          <a:p>
            <a:r>
              <a:rPr lang="en-US" dirty="0" smtClean="0"/>
              <a:t>Self-Limiting Facilities and DC-Coupled Resources in the INR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87348" y="1371600"/>
            <a:ext cx="11379200" cy="545314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NPRR1026, PGRR081, NPRR1029 and RRGRR023 related to Self-Limiting Facilities and DC-Coupled Resources approved by BOD on 12/8/2020.  Implementation  to take 7 to 10 months.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RIOO-IS currently does not have capability to explicitly capture Self-Limiting Facilities or DC-Coupled Resources and their MW limits during the interconnection process.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Until approval and implementation of NPRR1026, in which RIOO-IS and other ERCOT systems should be modified to allow Self-Limiting Facilities and DC-Coupled Resources, ERCOT will use an manual process to allow interconnection requests to be submitted.  </a:t>
            </a:r>
            <a:r>
              <a:rPr lang="en-US" sz="2400" b="1" dirty="0" smtClean="0"/>
              <a:t>This is a workaround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Any interconnection request using the manual process will not be able to proceed further than the QSA until the implementation and system modifications  necessary for all systems are complete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29960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58640</TotalTime>
  <Words>741</Words>
  <Application>Microsoft Office PowerPoint</Application>
  <PresentationFormat>Widescreen</PresentationFormat>
  <Paragraphs>96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Resource Integration Working Group Created</vt:lpstr>
      <vt:lpstr>New Resource Interconnection Handbook posted</vt:lpstr>
      <vt:lpstr>AVR documents posted</vt:lpstr>
      <vt:lpstr>Annual Commissioning Work Restriction Period Proposal</vt:lpstr>
      <vt:lpstr>Self-Limiting Facilities and DC-Coupled Resources in the INR Process</vt:lpstr>
      <vt:lpstr>Proposal to Request a Self-Limiting Facility in RIOO-IS</vt:lpstr>
      <vt:lpstr>Proposal to Request a Self-Limiting Facility in RIOO-IS</vt:lpstr>
      <vt:lpstr>AVR Test for DGR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Meeting Comments</cp:lastModifiedBy>
  <cp:revision>602</cp:revision>
  <cp:lastPrinted>2018-07-25T14:31:19Z</cp:lastPrinted>
  <dcterms:created xsi:type="dcterms:W3CDTF">2016-01-21T15:20:31Z</dcterms:created>
  <dcterms:modified xsi:type="dcterms:W3CDTF">2021-02-04T20:03:51Z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