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70" r:id="rId2"/>
    <p:sldId id="402" r:id="rId3"/>
    <p:sldId id="407" r:id="rId4"/>
    <p:sldId id="403" r:id="rId5"/>
    <p:sldId id="408" r:id="rId6"/>
    <p:sldId id="404" r:id="rId7"/>
    <p:sldId id="409" r:id="rId8"/>
    <p:sldId id="400" r:id="rId9"/>
    <p:sldId id="385" r:id="rId10"/>
    <p:sldId id="380" r:id="rId11"/>
    <p:sldId id="38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76" d="100"/>
          <a:sy n="76" d="100"/>
        </p:scale>
        <p:origin x="955" y="2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048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February 2</a:t>
            </a:r>
            <a:r>
              <a:rPr lang="en-US" sz="2800" baseline="30000" dirty="0">
                <a:latin typeface="Calibri" panose="020F0502020204030204" pitchFamily="34" charset="0"/>
              </a:rPr>
              <a:t>nd</a:t>
            </a:r>
            <a:r>
              <a:rPr lang="en-US" sz="2800" dirty="0">
                <a:latin typeface="Calibri" panose="020F0502020204030204" pitchFamily="34" charset="0"/>
              </a:rPr>
              <a:t> , 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8669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February 4th, 2020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WebEx only</a:t>
            </a:r>
          </a:p>
          <a:p>
            <a:pPr algn="ctr"/>
            <a:r>
              <a:rPr lang="en-US" sz="2400" b="1" u="sng" dirty="0">
                <a:latin typeface="Calibri" panose="020F0502020204030204" pitchFamily="34" charset="0"/>
              </a:rPr>
              <a:t>Agenda Items:</a:t>
            </a:r>
          </a:p>
          <a:p>
            <a:pPr marL="457200" indent="-457200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Review of feedback from January training</a:t>
            </a:r>
          </a:p>
          <a:p>
            <a:pPr marL="457200" indent="-457200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Discuss modifications to training materials</a:t>
            </a:r>
          </a:p>
          <a:p>
            <a:pPr marL="457200" indent="-457200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Review LMS on line statistics</a:t>
            </a:r>
          </a:p>
          <a:p>
            <a:pPr marL="457200" indent="-457200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Review relevancy of on line modules – Administrative, Seibel Change, Day to Day</a:t>
            </a:r>
          </a:p>
          <a:p>
            <a:pPr marL="457200" indent="-457200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Begin Discussion of TXSET WebEx class for 2021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74BD799-1B77-4E4F-A547-0EE030C2587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861150"/>
          <a:ext cx="8763000" cy="488433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374506043"/>
                    </a:ext>
                  </a:extLst>
                </a:gridCol>
                <a:gridCol w="8382000">
                  <a:extLst>
                    <a:ext uri="{9D8B030D-6E8A-4147-A177-3AD203B41FA5}">
                      <a16:colId xmlns:a16="http://schemas.microsoft.com/office/drawing/2014/main" val="778078260"/>
                    </a:ext>
                  </a:extLst>
                </a:gridCol>
              </a:tblGrid>
              <a:tr h="625234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2020 Accomplishments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59222"/>
                  </a:ext>
                </a:extLst>
              </a:tr>
              <a:tr h="2247416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Conducted 4 Training Classes – Total of 139 Participants 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Retail 101</a:t>
                      </a: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January 14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- 18 participants (in-person training)</a:t>
                      </a: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April 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- 30 participants</a:t>
                      </a: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August 6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- 60 participants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MarkeTrak / Inadvertent Gain Training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August 12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- 31 participants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917587"/>
                  </a:ext>
                </a:extLst>
              </a:tr>
              <a:tr h="354585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MarkeTrak on-line modules – 165 Total Participants in 2020 </a:t>
                      </a:r>
                      <a:r>
                        <a:rPr lang="en-US" i="1" dirty="0">
                          <a:solidFill>
                            <a:srgbClr val="FF0000"/>
                          </a:solidFill>
                        </a:rPr>
                        <a:t>( 1204</a:t>
                      </a:r>
                      <a:r>
                        <a:rPr lang="en-US" i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i="1" dirty="0">
                          <a:solidFill>
                            <a:srgbClr val="FF0000"/>
                          </a:solidFill>
                        </a:rPr>
                        <a:t>all</a:t>
                      </a:r>
                      <a:r>
                        <a:rPr lang="en-US" i="1" baseline="0" dirty="0">
                          <a:solidFill>
                            <a:srgbClr val="FF0000"/>
                          </a:solidFill>
                        </a:rPr>
                        <a:t> time)</a:t>
                      </a:r>
                    </a:p>
                    <a:p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Retail 101 on-line module – 302 Total Participants in 2020 </a:t>
                      </a:r>
                      <a:r>
                        <a:rPr lang="en-US" i="1" baseline="0" dirty="0">
                          <a:solidFill>
                            <a:srgbClr val="FF0000"/>
                          </a:solidFill>
                        </a:rPr>
                        <a:t>( 1135 all time)</a:t>
                      </a:r>
                      <a:endParaRPr lang="en-US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522937"/>
                  </a:ext>
                </a:extLst>
              </a:tr>
              <a:tr h="354585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Completed development of Mass Transition on-line module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473874"/>
                  </a:ext>
                </a:extLst>
              </a:tr>
              <a:tr h="354585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Updated MarkeTrak / Inadvertent Gain Training deck for WebEx training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865185"/>
                  </a:ext>
                </a:extLst>
              </a:tr>
              <a:tr h="354585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Remained flexible with 2020 Training Plan amidst pandemic, pivoted schedule for on-line class offerings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168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619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2020 – cont.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B33BF9-5F92-49D5-81AD-17297E1E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22179-D043-4C0D-B182-6CCC26547E7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57200" y="1371600"/>
          <a:ext cx="8229600" cy="3000522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3899962902"/>
                    </a:ext>
                  </a:extLst>
                </a:gridCol>
                <a:gridCol w="7696200">
                  <a:extLst>
                    <a:ext uri="{9D8B030D-6E8A-4147-A177-3AD203B41FA5}">
                      <a16:colId xmlns:a16="http://schemas.microsoft.com/office/drawing/2014/main" val="1674498542"/>
                    </a:ext>
                  </a:extLst>
                </a:gridCol>
              </a:tblGrid>
              <a:tr h="619109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2020 Accomplishments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149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Reviewed MarkeTrak on-line modules for accuracy/relevancy and modified as needed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Supported ERCOT market notifications and communications for training efforts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39875"/>
                  </a:ext>
                </a:extLst>
              </a:tr>
              <a:tr h="461173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Reviewed feedback from all training sessions and modified as warranted, i.e. additional engagement/checkpoint questions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858422"/>
                  </a:ext>
                </a:extLst>
              </a:tr>
              <a:tr h="461173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818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6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B33BF9-5F92-49D5-81AD-17297E1E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22179-D043-4C0D-B182-6CCC26547E7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85800" y="914401"/>
          <a:ext cx="8077200" cy="4649377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505463957"/>
                    </a:ext>
                  </a:extLst>
                </a:gridCol>
                <a:gridCol w="7620000">
                  <a:extLst>
                    <a:ext uri="{9D8B030D-6E8A-4147-A177-3AD203B41FA5}">
                      <a16:colId xmlns:a16="http://schemas.microsoft.com/office/drawing/2014/main" val="1674498542"/>
                    </a:ext>
                  </a:extLst>
                </a:gridCol>
              </a:tblGrid>
              <a:tr h="41170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2021 Goals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14914"/>
                  </a:ext>
                </a:extLst>
              </a:tr>
              <a:tr h="3046599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Facilitate the following Instructor-led Courses: 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Retail 101</a:t>
                      </a: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January 19</a:t>
                      </a:r>
                      <a:r>
                        <a:rPr lang="en-US" u="none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 , WebEx only</a:t>
                      </a: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March 30</a:t>
                      </a:r>
                      <a:r>
                        <a:rPr lang="en-US" u="none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 , WebEx only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marL="742950" lvl="1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MarkeTrak/Inadvertent Gain Training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January 26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 WebEx only</a:t>
                      </a: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March 31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 WebEx only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marL="742950" lvl="1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TXSET 101 </a:t>
                      </a:r>
                    </a:p>
                    <a:p>
                      <a:pPr marL="1200150" lvl="2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TBD, WebEx only </a:t>
                      </a:r>
                    </a:p>
                    <a:p>
                      <a:pPr marL="1200150" lvl="2" indent="-285750">
                        <a:buFont typeface="Wingdings" panose="05000000000000000000" pitchFamily="2" charset="2"/>
                        <a:buChar char="§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39875"/>
                  </a:ext>
                </a:extLst>
              </a:tr>
              <a:tr h="808897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Remain flexible and continue to monitor ERCOT and market participant COVID-19 guidelines to determine when in person classed may resume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671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325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2021 – cont.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B33BF9-5F92-49D5-81AD-17297E1E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22179-D043-4C0D-B182-6CCC26547E7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04800" y="806445"/>
          <a:ext cx="8610600" cy="5377091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570059">
                  <a:extLst>
                    <a:ext uri="{9D8B030D-6E8A-4147-A177-3AD203B41FA5}">
                      <a16:colId xmlns:a16="http://schemas.microsoft.com/office/drawing/2014/main" val="263619232"/>
                    </a:ext>
                  </a:extLst>
                </a:gridCol>
                <a:gridCol w="8040541">
                  <a:extLst>
                    <a:ext uri="{9D8B030D-6E8A-4147-A177-3AD203B41FA5}">
                      <a16:colId xmlns:a16="http://schemas.microsoft.com/office/drawing/2014/main" val="1674498542"/>
                    </a:ext>
                  </a:extLst>
                </a:gridCol>
              </a:tblGrid>
              <a:tr h="513801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2021 Goals – cont.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14914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Update TXSET 101 training materials for WebEx training only while maintaining a high level of engagement of participants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724258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Support ERCOT market notifications and communications for training efforts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39875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Modify MarkeTrak on-line training modules to align with market revisions as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40210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Conduct Instructor-led retail market training, WebEx only and in person if permitted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277149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Modify training materials based on feedback as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warranted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858422"/>
                  </a:ext>
                </a:extLst>
              </a:tr>
              <a:tr h="38273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trike="noStrike" dirty="0">
                          <a:solidFill>
                            <a:schemeClr val="tx1"/>
                          </a:solidFill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trike="noStrike" dirty="0">
                          <a:solidFill>
                            <a:schemeClr val="tx1"/>
                          </a:solidFill>
                        </a:rPr>
                        <a:t>Modify training materials to maintain consistency with Retail market changes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818730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trike="noStrike" dirty="0">
                          <a:solidFill>
                            <a:schemeClr val="tx1"/>
                          </a:solidFill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trike="noStrike" dirty="0">
                          <a:solidFill>
                            <a:schemeClr val="tx1"/>
                          </a:solidFill>
                        </a:rPr>
                        <a:t>Collaborate with RMS working groups by providing input when updating market documentation (i.e. user guides, process flows)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185785"/>
                  </a:ext>
                </a:extLst>
              </a:tr>
              <a:tr h="62757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trike="noStrike" dirty="0">
                          <a:solidFill>
                            <a:schemeClr val="tx1"/>
                          </a:solidFill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Support enhancements for ERCOT’s Learning Management System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48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Retail Training Classes Available for Sign-Up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180427"/>
              </p:ext>
            </p:extLst>
          </p:nvPr>
        </p:nvGraphicFramePr>
        <p:xfrm>
          <a:off x="1066800" y="1425714"/>
          <a:ext cx="7010400" cy="218083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4890">
                  <a:extLst>
                    <a:ext uri="{9D8B030D-6E8A-4147-A177-3AD203B41FA5}">
                      <a16:colId xmlns:a16="http://schemas.microsoft.com/office/drawing/2014/main" val="397020503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val="1171185"/>
                    </a:ext>
                  </a:extLst>
                </a:gridCol>
              </a:tblGrid>
              <a:tr h="422728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2021 Retail Training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747192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Retail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896073"/>
                  </a:ext>
                </a:extLst>
              </a:tr>
              <a:tr h="422728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March 30,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194597"/>
                  </a:ext>
                </a:extLst>
              </a:tr>
              <a:tr h="386502">
                <a:tc gridSpan="2"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03948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 err="1"/>
                        <a:t>MarkeTrak</a:t>
                      </a:r>
                      <a:r>
                        <a:rPr lang="en-US" sz="2400" b="1" i="1" u="sng" dirty="0"/>
                        <a:t> &amp; Inadvertent Gain Training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0273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61460F-B0F8-488F-A220-CCB3217077BF}"/>
              </a:ext>
            </a:extLst>
          </p:cNvPr>
          <p:cNvSpPr txBox="1"/>
          <p:nvPr/>
        </p:nvSpPr>
        <p:spPr>
          <a:xfrm>
            <a:off x="228600" y="4724400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C4C5129-569B-4390-8D07-4DE939A8B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756787"/>
              </p:ext>
            </p:extLst>
          </p:nvPr>
        </p:nvGraphicFramePr>
        <p:xfrm>
          <a:off x="1066800" y="3636440"/>
          <a:ext cx="7014411" cy="5751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val="2118937087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val="741786276"/>
                    </a:ext>
                  </a:extLst>
                </a:gridCol>
              </a:tblGrid>
              <a:tr h="5751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Wednesday, March 31,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367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Retail Training Class Participation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770496"/>
              </p:ext>
            </p:extLst>
          </p:nvPr>
        </p:nvGraphicFramePr>
        <p:xfrm>
          <a:off x="1066800" y="1425714"/>
          <a:ext cx="7010400" cy="360580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001486">
                  <a:extLst>
                    <a:ext uri="{9D8B030D-6E8A-4147-A177-3AD203B41FA5}">
                      <a16:colId xmlns:a16="http://schemas.microsoft.com/office/drawing/2014/main" val="397020503"/>
                    </a:ext>
                  </a:extLst>
                </a:gridCol>
                <a:gridCol w="3004457">
                  <a:extLst>
                    <a:ext uri="{9D8B030D-6E8A-4147-A177-3AD203B41FA5}">
                      <a16:colId xmlns:a16="http://schemas.microsoft.com/office/drawing/2014/main" val="1171185"/>
                    </a:ext>
                  </a:extLst>
                </a:gridCol>
                <a:gridCol w="3004457">
                  <a:extLst>
                    <a:ext uri="{9D8B030D-6E8A-4147-A177-3AD203B41FA5}">
                      <a16:colId xmlns:a16="http://schemas.microsoft.com/office/drawing/2014/main" val="627544104"/>
                    </a:ext>
                  </a:extLst>
                </a:gridCol>
              </a:tblGrid>
              <a:tr h="470125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2021 Retail Training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747192"/>
                  </a:ext>
                </a:extLst>
              </a:tr>
              <a:tr h="470125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Retail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i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896073"/>
                  </a:ext>
                </a:extLst>
              </a:tr>
              <a:tr h="720858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January 19, 2021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30 participants + 6 commenters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194597"/>
                  </a:ext>
                </a:extLst>
              </a:tr>
              <a:tr h="397428">
                <a:tc gridSpan="2"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03948"/>
                  </a:ext>
                </a:extLst>
              </a:tr>
              <a:tr h="846225">
                <a:tc gridSpan="2">
                  <a:txBody>
                    <a:bodyPr/>
                    <a:lstStyle/>
                    <a:p>
                      <a:r>
                        <a:rPr lang="en-US" sz="2400" b="1" i="1" u="sng" dirty="0" err="1"/>
                        <a:t>MarkeTrak</a:t>
                      </a:r>
                      <a:r>
                        <a:rPr lang="en-US" sz="2400" b="1" i="1" u="sng" dirty="0"/>
                        <a:t> &amp; Inadvertent Gain Training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i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02733"/>
                  </a:ext>
                </a:extLst>
              </a:tr>
              <a:tr h="470125">
                <a:tc>
                  <a:txBody>
                    <a:bodyPr/>
                    <a:lstStyle/>
                    <a:p>
                      <a:r>
                        <a:rPr lang="en-US" sz="2000" dirty="0"/>
                        <a:t>WebEx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January 26,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29 participants + 6 instructors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96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861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MarkeTrak Series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Mass Transition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8240</TotalTime>
  <Words>823</Words>
  <Application>Microsoft Office PowerPoint</Application>
  <PresentationFormat>On-screen Show (4:3)</PresentationFormat>
  <Paragraphs>148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Accomplishments for 2020</vt:lpstr>
      <vt:lpstr>Accomplishments 2020 – cont.</vt:lpstr>
      <vt:lpstr>Goals for 2021</vt:lpstr>
      <vt:lpstr>Goals for 2021 – cont.</vt:lpstr>
      <vt:lpstr>2021 Retail Training Classes Available for Sign-Up</vt:lpstr>
      <vt:lpstr>2021 Retail Training Class Participation</vt:lpstr>
      <vt:lpstr>On-line Training Modules Available 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452</cp:revision>
  <cp:lastPrinted>2016-02-12T19:29:41Z</cp:lastPrinted>
  <dcterms:created xsi:type="dcterms:W3CDTF">2005-04-21T14:28:35Z</dcterms:created>
  <dcterms:modified xsi:type="dcterms:W3CDTF">2021-01-30T00:09:06Z</dcterms:modified>
</cp:coreProperties>
</file>