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0"/>
  </p:notesMasterIdLst>
  <p:handoutMasterIdLst>
    <p:handoutMasterId r:id="rId11"/>
  </p:handoutMasterIdLst>
  <p:sldIdLst>
    <p:sldId id="260" r:id="rId7"/>
    <p:sldId id="257" r:id="rId8"/>
    <p:sldId id="265" r:id="rId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45" autoAdjust="0"/>
    <p:restoredTop sz="94660"/>
  </p:normalViewPr>
  <p:slideViewPr>
    <p:cSldViewPr showGuides="1">
      <p:cViewPr varScale="1">
        <p:scale>
          <a:sx n="70" d="100"/>
          <a:sy n="70" d="100"/>
        </p:scale>
        <p:origin x="1584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2/1/2021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2/1/2021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3245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ERCOT Public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ERCOT Public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ERCOT Public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1981200"/>
            <a:ext cx="564603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Information Technology Report</a:t>
            </a:r>
            <a:endParaRPr lang="en-US" dirty="0" smtClean="0"/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 smtClean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 smtClean="0">
                <a:solidFill>
                  <a:srgbClr val="000000"/>
                </a:solidFill>
                <a:latin typeface="Arial Black" pitchFamily="34" charset="0"/>
              </a:rPr>
              <a:t>Mick Hanna</a:t>
            </a:r>
            <a:endParaRPr lang="en-US" sz="2000" kern="0" dirty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Supervisor, IT Support Services</a:t>
            </a:r>
          </a:p>
          <a:p>
            <a:endParaRPr lang="en-US" dirty="0" smtClean="0"/>
          </a:p>
          <a:p>
            <a:endParaRPr lang="en-US" dirty="0"/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ERCOT </a:t>
            </a:r>
            <a:r>
              <a:rPr lang="en-US" b="1" dirty="0" smtClean="0">
                <a:solidFill>
                  <a:srgbClr val="000000"/>
                </a:solidFill>
              </a:rPr>
              <a:t>Public</a:t>
            </a:r>
          </a:p>
          <a:p>
            <a:pPr lvl="0" defTabSz="457200"/>
            <a:r>
              <a:rPr lang="en-US" b="1" dirty="0" smtClean="0">
                <a:solidFill>
                  <a:srgbClr val="000000"/>
                </a:solidFill>
              </a:rPr>
              <a:t>February 2021</a:t>
            </a:r>
            <a:endParaRPr lang="en-US" b="1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Incident Report Highlights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410200"/>
          </a:xfrm>
        </p:spPr>
        <p:txBody>
          <a:bodyPr/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r>
              <a:rPr lang="en-US" sz="1600" b="1" kern="0" dirty="0" smtClean="0">
                <a:solidFill>
                  <a:srgbClr val="000000"/>
                </a:solidFill>
              </a:rPr>
              <a:t>Service </a:t>
            </a:r>
            <a:r>
              <a:rPr lang="en-US" sz="1600" b="1" kern="0" dirty="0">
                <a:solidFill>
                  <a:srgbClr val="000000"/>
                </a:solidFill>
              </a:rPr>
              <a:t>Availability </a:t>
            </a:r>
            <a:r>
              <a:rPr lang="en-US" sz="1600" b="1" kern="0" dirty="0" smtClean="0">
                <a:solidFill>
                  <a:srgbClr val="000000"/>
                </a:solidFill>
              </a:rPr>
              <a:t>– </a:t>
            </a:r>
            <a:r>
              <a:rPr lang="en-US" sz="1600" b="1" kern="0" dirty="0" smtClean="0">
                <a:solidFill>
                  <a:srgbClr val="000000"/>
                </a:solidFill>
              </a:rPr>
              <a:t>January 2021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Retail Market IT systems met all SLA </a:t>
            </a:r>
            <a:r>
              <a:rPr lang="en-US" sz="1600" kern="0" dirty="0" smtClean="0">
                <a:solidFill>
                  <a:srgbClr val="000000"/>
                </a:solidFill>
              </a:rPr>
              <a:t>targets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Market Data Transparency IT systems met all SLA targets</a:t>
            </a:r>
          </a:p>
          <a:p>
            <a:pPr marL="0" lvl="0" indent="0" eaLnBrk="0" fontAlgn="base" hangingPunct="0">
              <a:spcAft>
                <a:spcPct val="0"/>
              </a:spcAft>
              <a:buNone/>
            </a:pPr>
            <a:endParaRPr lang="en-US" sz="1600" b="1" kern="0" dirty="0" smtClean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 smtClean="0">
                <a:solidFill>
                  <a:srgbClr val="000000"/>
                </a:solidFill>
              </a:rPr>
              <a:t>Retail Incidents &amp; Maintenance – </a:t>
            </a:r>
            <a:r>
              <a:rPr lang="en-US" sz="1600" b="1" kern="0" dirty="0" smtClean="0">
                <a:solidFill>
                  <a:srgbClr val="000000"/>
                </a:solidFill>
              </a:rPr>
              <a:t>January 2021</a:t>
            </a:r>
            <a:endParaRPr lang="en-US" sz="1600" b="1" kern="0" dirty="0" smtClean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1</a:t>
            </a:r>
            <a:r>
              <a:rPr lang="en-US" sz="1600" dirty="0" smtClean="0"/>
              <a:t>/24/2021 </a:t>
            </a:r>
            <a:r>
              <a:rPr lang="en-US" sz="1600" dirty="0" smtClean="0"/>
              <a:t>Planned </a:t>
            </a:r>
            <a:r>
              <a:rPr lang="en-US" sz="1600" dirty="0"/>
              <a:t>m</a:t>
            </a:r>
            <a:r>
              <a:rPr lang="en-US" sz="1600" dirty="0" smtClean="0"/>
              <a:t>aintenance completed at </a:t>
            </a:r>
            <a:r>
              <a:rPr lang="en-US" sz="1600" dirty="0" smtClean="0"/>
              <a:t>14:42 CPT</a:t>
            </a:r>
            <a:endParaRPr lang="en-US" sz="1600" b="1" kern="0" dirty="0" smtClean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endParaRPr lang="en-US" sz="1600" b="1" kern="0" dirty="0" smtClean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 smtClean="0">
                <a:solidFill>
                  <a:srgbClr val="000000"/>
                </a:solidFill>
              </a:rPr>
              <a:t>Non-Retail Incidents &amp; Maintenance – </a:t>
            </a:r>
            <a:r>
              <a:rPr lang="en-US" sz="1600" b="1" kern="0" dirty="0" smtClean="0">
                <a:solidFill>
                  <a:srgbClr val="000000"/>
                </a:solidFill>
              </a:rPr>
              <a:t>January 2021</a:t>
            </a:r>
            <a:endParaRPr lang="en-US" sz="1600" dirty="0" smtClean="0"/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1/19/2021 – 1/22/2021 Planned maintenance completed throughout the week.</a:t>
            </a:r>
            <a:endParaRPr lang="en-US" sz="16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MarkeTrak Performance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1902763"/>
              </p:ext>
            </p:extLst>
          </p:nvPr>
        </p:nvGraphicFramePr>
        <p:xfrm>
          <a:off x="302690" y="838200"/>
          <a:ext cx="8688910" cy="2098616"/>
        </p:xfrm>
        <a:graphic>
          <a:graphicData uri="http://schemas.openxmlformats.org/drawingml/2006/table">
            <a:tbl>
              <a:tblPr/>
              <a:tblGrid>
                <a:gridCol w="1411623"/>
                <a:gridCol w="2005990"/>
                <a:gridCol w="2005990"/>
                <a:gridCol w="2184301"/>
                <a:gridCol w="1081006"/>
              </a:tblGrid>
              <a:tr h="262327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MarkeTrak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23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Feb</a:t>
                      </a:r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</a:t>
                      </a:r>
                      <a:r>
                        <a:rPr lang="en-US" sz="1400" b="1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</a:t>
                      </a:r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2021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Availability (%)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Response Time (seconds)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SLO (seconds)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Monthly 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 Month 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327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QueryDetail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99.98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QueryList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7.70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7.18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Update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GUI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99.91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3.19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3.97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99.97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1" y="3124200"/>
            <a:ext cx="8915400" cy="2961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899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c34af464-7aa1-4edd-9be4-83dffc1cb926"/>
    <ds:schemaRef ds:uri="http://schemas.microsoft.com/office/infopath/2007/PartnerControl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2D59BFD-3285-42FC-81D0-65AF7FBCF5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6412</TotalTime>
  <Words>121</Words>
  <Application>Microsoft Office PowerPoint</Application>
  <PresentationFormat>On-screen Show (4:3)</PresentationFormat>
  <Paragraphs>54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Arial</vt:lpstr>
      <vt:lpstr>Arial Black</vt:lpstr>
      <vt:lpstr>Calibri</vt:lpstr>
      <vt:lpstr>Wingdings</vt:lpstr>
      <vt:lpstr>1_Custom Design</vt:lpstr>
      <vt:lpstr>Office Theme</vt:lpstr>
      <vt:lpstr>Custom Design</vt:lpstr>
      <vt:lpstr>PowerPoint Presentation</vt:lpstr>
      <vt:lpstr>Incident Report Highlights</vt:lpstr>
      <vt:lpstr>MarkeTrak Performance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Hanna, Mick</cp:lastModifiedBy>
  <cp:revision>202</cp:revision>
  <cp:lastPrinted>2019-05-06T20:09:17Z</cp:lastPrinted>
  <dcterms:created xsi:type="dcterms:W3CDTF">2016-01-21T15:20:31Z</dcterms:created>
  <dcterms:modified xsi:type="dcterms:W3CDTF">2021-02-02T00:22:33Z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</Properties>
</file>