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41"/>
  </p:notesMasterIdLst>
  <p:handoutMasterIdLst>
    <p:handoutMasterId r:id="rId42"/>
  </p:handoutMasterIdLst>
  <p:sldIdLst>
    <p:sldId id="260" r:id="rId6"/>
    <p:sldId id="297" r:id="rId7"/>
    <p:sldId id="350" r:id="rId8"/>
    <p:sldId id="425" r:id="rId9"/>
    <p:sldId id="336" r:id="rId10"/>
    <p:sldId id="416" r:id="rId11"/>
    <p:sldId id="413" r:id="rId12"/>
    <p:sldId id="414" r:id="rId13"/>
    <p:sldId id="405" r:id="rId14"/>
    <p:sldId id="407" r:id="rId15"/>
    <p:sldId id="418" r:id="rId16"/>
    <p:sldId id="408" r:id="rId17"/>
    <p:sldId id="419" r:id="rId18"/>
    <p:sldId id="421" r:id="rId19"/>
    <p:sldId id="303" r:id="rId20"/>
    <p:sldId id="428" r:id="rId21"/>
    <p:sldId id="431" r:id="rId22"/>
    <p:sldId id="429" r:id="rId23"/>
    <p:sldId id="430" r:id="rId24"/>
    <p:sldId id="432" r:id="rId25"/>
    <p:sldId id="433" r:id="rId26"/>
    <p:sldId id="422" r:id="rId27"/>
    <p:sldId id="386" r:id="rId28"/>
    <p:sldId id="423" r:id="rId29"/>
    <p:sldId id="424" r:id="rId30"/>
    <p:sldId id="385" r:id="rId31"/>
    <p:sldId id="402" r:id="rId32"/>
    <p:sldId id="391" r:id="rId33"/>
    <p:sldId id="426" r:id="rId34"/>
    <p:sldId id="427" r:id="rId35"/>
    <p:sldId id="365" r:id="rId36"/>
    <p:sldId id="369" r:id="rId37"/>
    <p:sldId id="403" r:id="rId38"/>
    <p:sldId id="415" r:id="rId39"/>
    <p:sldId id="296" r:id="rId40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5" autoAdjust="0"/>
    <p:restoredTop sz="94660"/>
  </p:normalViewPr>
  <p:slideViewPr>
    <p:cSldViewPr showGuides="1">
      <p:cViewPr>
        <p:scale>
          <a:sx n="140" d="100"/>
          <a:sy n="140" d="100"/>
        </p:scale>
        <p:origin x="-258" y="-7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2020 Analysis of REP and NOIE Demand Response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Retail Market Subcommittee – February 2,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System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19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System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3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02825"/>
            <a:ext cx="7315200" cy="511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1519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/>
              <a:t>Price Response and Retail DR Participation Trends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66" y="1037462"/>
            <a:ext cx="8600867" cy="4783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781676" y="3324225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934200" y="4191000"/>
            <a:ext cx="1588" cy="2444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53275" y="1981200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105650" y="2486025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343775" y="2743200"/>
            <a:ext cx="9524" cy="2571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215188" y="3000375"/>
            <a:ext cx="23812" cy="2381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7391400" y="3981450"/>
            <a:ext cx="1588" cy="2444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981825" y="3771900"/>
            <a:ext cx="1588" cy="2444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781800" y="3962401"/>
            <a:ext cx="74612" cy="228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47800" y="5864423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Red Arrows: HE17 Price &gt; $1,000      Black Arrows: HE17 Price </a:t>
            </a:r>
            <a:r>
              <a:rPr lang="en-US" sz="1400" dirty="0"/>
              <a:t>&gt; </a:t>
            </a:r>
            <a:r>
              <a:rPr lang="en-US" sz="1400" dirty="0" smtClean="0"/>
              <a:t>$500 </a:t>
            </a:r>
            <a:endParaRPr lang="en-US" sz="1400" dirty="0"/>
          </a:p>
        </p:txBody>
      </p:sp>
      <p:sp>
        <p:nvSpPr>
          <p:cNvPr id="18" name="TextBox 3"/>
          <p:cNvSpPr txBox="1"/>
          <p:nvPr/>
        </p:nvSpPr>
        <p:spPr>
          <a:xfrm>
            <a:off x="1143000" y="1579705"/>
            <a:ext cx="6762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2014</a:t>
            </a:r>
          </a:p>
        </p:txBody>
      </p:sp>
      <p:sp>
        <p:nvSpPr>
          <p:cNvPr id="24" name="TextBox 4"/>
          <p:cNvSpPr txBox="1"/>
          <p:nvPr/>
        </p:nvSpPr>
        <p:spPr>
          <a:xfrm>
            <a:off x="2124074" y="1589230"/>
            <a:ext cx="619125" cy="304800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2015</a:t>
            </a:r>
          </a:p>
        </p:txBody>
      </p:sp>
      <p:sp>
        <p:nvSpPr>
          <p:cNvPr id="26" name="TextBox 5"/>
          <p:cNvSpPr txBox="1"/>
          <p:nvPr/>
        </p:nvSpPr>
        <p:spPr>
          <a:xfrm>
            <a:off x="3228975" y="1589230"/>
            <a:ext cx="6762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2016</a:t>
            </a:r>
          </a:p>
        </p:txBody>
      </p:sp>
      <p:sp>
        <p:nvSpPr>
          <p:cNvPr id="27" name="TextBox 6"/>
          <p:cNvSpPr txBox="1"/>
          <p:nvPr/>
        </p:nvSpPr>
        <p:spPr>
          <a:xfrm>
            <a:off x="4438650" y="1589230"/>
            <a:ext cx="590550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2017</a:t>
            </a:r>
          </a:p>
        </p:txBody>
      </p:sp>
      <p:sp>
        <p:nvSpPr>
          <p:cNvPr id="28" name="TextBox 7"/>
          <p:cNvSpPr txBox="1"/>
          <p:nvPr/>
        </p:nvSpPr>
        <p:spPr>
          <a:xfrm>
            <a:off x="7667625" y="1579705"/>
            <a:ext cx="7143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2020</a:t>
            </a:r>
          </a:p>
        </p:txBody>
      </p:sp>
      <p:sp>
        <p:nvSpPr>
          <p:cNvPr id="29" name="TextBox 8"/>
          <p:cNvSpPr txBox="1"/>
          <p:nvPr/>
        </p:nvSpPr>
        <p:spPr>
          <a:xfrm>
            <a:off x="6648450" y="1570180"/>
            <a:ext cx="676275" cy="314325"/>
          </a:xfrm>
          <a:prstGeom prst="rect">
            <a:avLst/>
          </a:prstGeom>
          <a:solidFill>
            <a:schemeClr val="lt1"/>
          </a:solidFill>
          <a:ln w="31750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0168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524000"/>
            <a:ext cx="3886200" cy="31135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1524000"/>
            <a:ext cx="3657600" cy="311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 Demand Response Participation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74" y="1268999"/>
            <a:ext cx="7031851" cy="432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Demand Response Participation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56" y="1247399"/>
            <a:ext cx="6517088" cy="436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Summer 2020 Analysis Update</a:t>
            </a: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Total System-level Demand Response</a:t>
            </a:r>
          </a:p>
          <a:p>
            <a:pPr lvl="2">
              <a:defRPr/>
            </a:pPr>
            <a:r>
              <a:rPr lang="en-US" altLang="en-US" sz="1800" dirty="0" smtClean="0"/>
              <a:t>Re-constituted ERCOT Load</a:t>
            </a:r>
          </a:p>
          <a:p>
            <a:pPr lvl="2">
              <a:defRPr/>
            </a:pPr>
            <a:r>
              <a:rPr lang="en-US" altLang="en-US" sz="1800" dirty="0" smtClean="0"/>
              <a:t>Responding NOIE and ESIID counts</a:t>
            </a: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/>
              <a:t>Price Response and Retail </a:t>
            </a:r>
            <a:r>
              <a:rPr lang="en-US" altLang="en-US" sz="2200" dirty="0" smtClean="0"/>
              <a:t>DR Participation Trends</a:t>
            </a:r>
          </a:p>
          <a:p>
            <a:pPr lvl="1">
              <a:defRPr/>
            </a:pPr>
            <a:r>
              <a:rPr lang="en-US" altLang="en-US" sz="2200" dirty="0" smtClean="0"/>
              <a:t>DR/PR Category details</a:t>
            </a:r>
            <a:endParaRPr lang="en-US" altLang="en-US" sz="2200" dirty="0"/>
          </a:p>
          <a:p>
            <a:pPr lvl="2">
              <a:defRPr/>
            </a:pPr>
            <a:r>
              <a:rPr lang="en-US" altLang="en-US" sz="1800" dirty="0" smtClean="0"/>
              <a:t>4CP Response</a:t>
            </a:r>
          </a:p>
          <a:p>
            <a:pPr lvl="2">
              <a:defRPr/>
            </a:pPr>
            <a:r>
              <a:rPr lang="en-US" altLang="en-US" sz="1800" dirty="0" smtClean="0"/>
              <a:t>Real Time Pricing (IRT)</a:t>
            </a:r>
          </a:p>
          <a:p>
            <a:pPr lvl="2">
              <a:defRPr/>
            </a:pPr>
            <a:r>
              <a:rPr lang="en-US" altLang="en-US" sz="1800" dirty="0" smtClean="0"/>
              <a:t>Day-Ahead </a:t>
            </a:r>
            <a:r>
              <a:rPr lang="en-US" altLang="en-US" sz="1800" dirty="0"/>
              <a:t>Pricing </a:t>
            </a:r>
            <a:r>
              <a:rPr lang="en-US" altLang="en-US" sz="1800" dirty="0" smtClean="0"/>
              <a:t>(IDA)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800" dirty="0" smtClean="0"/>
              <a:t>NOIE Price Response</a:t>
            </a:r>
          </a:p>
          <a:p>
            <a:pPr lvl="2">
              <a:defRPr/>
            </a:pPr>
            <a:r>
              <a:rPr lang="en-US" altLang="en-US" sz="1800" dirty="0"/>
              <a:t>Peak Rebate (PR</a:t>
            </a:r>
            <a:r>
              <a:rPr lang="en-US" altLang="en-US" sz="1800" dirty="0" smtClean="0"/>
              <a:t>)</a:t>
            </a:r>
          </a:p>
          <a:p>
            <a:pPr lvl="2">
              <a:defRPr/>
            </a:pPr>
            <a:r>
              <a:rPr lang="en-US" altLang="en-US" sz="1800" dirty="0" smtClean="0"/>
              <a:t>Other Direct Load Control (OLC)</a:t>
            </a:r>
          </a:p>
          <a:p>
            <a:pPr lvl="2">
              <a:defRPr/>
            </a:pPr>
            <a:r>
              <a:rPr lang="en-US" altLang="en-US" sz="1800" dirty="0" smtClean="0"/>
              <a:t>Time of Use (TOU)</a:t>
            </a:r>
            <a:endParaRPr lang="en-US" altLang="en-US" dirty="0"/>
          </a:p>
          <a:p>
            <a:pPr lvl="2">
              <a:defRPr/>
            </a:pPr>
            <a:r>
              <a:rPr lang="en-US" altLang="en-US" sz="1800" dirty="0" smtClean="0"/>
              <a:t>Free Days/Hours (FDH)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057400"/>
            <a:ext cx="4809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 smtClean="0"/>
              <a:t>DR/PR Category Details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81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4CP/</a:t>
            </a:r>
            <a:r>
              <a:rPr lang="en-US" altLang="en-US" dirty="0" err="1" smtClean="0"/>
              <a:t>NearCP</a:t>
            </a:r>
            <a:r>
              <a:rPr lang="en-US" altLang="en-US" dirty="0" smtClean="0"/>
              <a:t> Events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838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4CP Days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0662" y="685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NearCP</a:t>
            </a:r>
            <a:r>
              <a:rPr lang="en-US" dirty="0" smtClean="0"/>
              <a:t> Days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198" y="1189180"/>
          <a:ext cx="3683776" cy="2329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944"/>
                <a:gridCol w="920944"/>
                <a:gridCol w="920944"/>
                <a:gridCol w="920944"/>
              </a:tblGrid>
              <a:tr h="7728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ESIIDs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NOIEs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HE 17 Reduce MW</a:t>
                      </a:r>
                      <a:endParaRPr lang="en-US" sz="1400" dirty="0"/>
                    </a:p>
                  </a:txBody>
                  <a:tcPr anchor="ctr"/>
                </a:tc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8-Jun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3,711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1,880</a:t>
                      </a:r>
                      <a:endParaRPr lang="en-US" sz="1400" dirty="0"/>
                    </a:p>
                  </a:txBody>
                  <a:tcPr anchor="ctr"/>
                </a:tc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2,765</a:t>
                      </a:r>
                      <a:endParaRPr lang="en-US" sz="1400" dirty="0"/>
                    </a:p>
                  </a:txBody>
                  <a:tcPr anchor="ctr"/>
                </a:tc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3,691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2,416</a:t>
                      </a:r>
                      <a:endParaRPr lang="en-US" sz="1400" dirty="0"/>
                    </a:p>
                  </a:txBody>
                  <a:tcPr anchor="ctr"/>
                </a:tc>
              </a:tr>
              <a:tr h="4945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1-Sep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5,200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2,803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029198" y="1066800"/>
          <a:ext cx="365760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/>
                <a:gridCol w="914401"/>
                <a:gridCol w="914401"/>
                <a:gridCol w="914401"/>
              </a:tblGrid>
              <a:tr h="6308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ESIIDs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NOIEs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HE 17 Reduce MW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5-Jun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3,771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9-Jun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4,812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1,961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3,691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1,148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3,940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1,472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2,542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722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2,934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1,135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3,455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1,324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14-Jul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2,863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1,399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1,495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3,462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1,479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3,783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1,642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3,754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1,980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3,690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2,358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3,804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2,590</a:t>
                      </a:r>
                      <a:endParaRPr lang="en-US" sz="1400" dirty="0"/>
                    </a:p>
                  </a:txBody>
                  <a:tcPr anchor="ctr"/>
                </a:tc>
              </a:tr>
              <a:tr h="2715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28-Aug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3,432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2,275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57197" y="4419600"/>
          <a:ext cx="3683777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3"/>
                <a:gridCol w="1389048"/>
                <a:gridCol w="1227926"/>
              </a:tblGrid>
              <a:tr h="32939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Residential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Non-Residential</a:t>
                      </a:r>
                      <a:endParaRPr lang="en-US" sz="1400" dirty="0"/>
                    </a:p>
                  </a:txBody>
                  <a:tcPr anchor="ctr"/>
                </a:tc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4CP Incentive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</a:t>
                      </a:r>
                      <a:endParaRPr lang="en-US" sz="1400" dirty="0"/>
                    </a:p>
                  </a:txBody>
                  <a:tcPr anchor="ctr"/>
                </a:tc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4CP Advise/</a:t>
                      </a:r>
                    </a:p>
                    <a:p>
                      <a:pPr algn="ctr"/>
                      <a:r>
                        <a:rPr lang="en-US" sz="1400" dirty="0" smtClean="0"/>
                        <a:t>Control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79,154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1,356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46200" y="3886200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NOIE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Real-Time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1" y="990600"/>
            <a:ext cx="8153399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Indexed Real-Time - 20,424 </a:t>
            </a:r>
            <a:r>
              <a:rPr lang="en-US" b="1" dirty="0"/>
              <a:t>Residential </a:t>
            </a:r>
            <a:r>
              <a:rPr lang="en-US" b="1" dirty="0" smtClean="0"/>
              <a:t>ESIIDs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</a:p>
          <a:p>
            <a:endParaRPr lang="en-US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 2019 they were reported as:</a:t>
            </a:r>
            <a:endParaRPr lang="en-US" b="1" dirty="0"/>
          </a:p>
          <a:p>
            <a:pPr lvl="2"/>
            <a:r>
              <a:rPr lang="en-US" b="1" dirty="0" smtClean="0"/>
              <a:t>BI – 129</a:t>
            </a:r>
          </a:p>
          <a:p>
            <a:pPr lvl="2"/>
            <a:r>
              <a:rPr lang="en-US" b="1" dirty="0"/>
              <a:t>RTP – 6,879</a:t>
            </a:r>
          </a:p>
          <a:p>
            <a:pPr lvl="2"/>
            <a:r>
              <a:rPr lang="en-US" b="1" dirty="0" smtClean="0"/>
              <a:t>Peak </a:t>
            </a:r>
            <a:r>
              <a:rPr lang="en-US" b="1" dirty="0"/>
              <a:t>Rebate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smtClean="0"/>
              <a:t>2,032</a:t>
            </a:r>
          </a:p>
          <a:p>
            <a:pPr lvl="2"/>
            <a:r>
              <a:rPr lang="en-US" b="1" dirty="0" smtClean="0"/>
              <a:t>TOU - 228</a:t>
            </a:r>
          </a:p>
          <a:p>
            <a:pPr lvl="2"/>
            <a:r>
              <a:rPr lang="en-US" b="1" dirty="0" smtClean="0"/>
              <a:t>Not reported – 11,156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Indexed Real-Time - </a:t>
            </a:r>
            <a:r>
              <a:rPr lang="en-US" b="1" dirty="0" smtClean="0"/>
              <a:t>82,991 Non-Residential </a:t>
            </a:r>
            <a:r>
              <a:rPr lang="en-US" b="1" dirty="0"/>
              <a:t>ESIIDs for </a:t>
            </a:r>
            <a:r>
              <a:rPr lang="en-US" b="1" dirty="0" smtClean="0"/>
              <a:t>2020</a:t>
            </a:r>
          </a:p>
          <a:p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 2019 they were reported as:</a:t>
            </a:r>
          </a:p>
          <a:p>
            <a:pPr lvl="2"/>
            <a:r>
              <a:rPr lang="en-US" b="1" dirty="0" smtClean="0"/>
              <a:t>BI – 44,469</a:t>
            </a:r>
          </a:p>
          <a:p>
            <a:pPr lvl="2"/>
            <a:r>
              <a:rPr lang="en-US" b="1" dirty="0" smtClean="0"/>
              <a:t>RTP– 13,507</a:t>
            </a:r>
          </a:p>
          <a:p>
            <a:pPr lvl="2"/>
            <a:r>
              <a:rPr lang="en-US" b="1" dirty="0" smtClean="0"/>
              <a:t>Peak Rebate – 85</a:t>
            </a:r>
          </a:p>
          <a:p>
            <a:pPr lvl="2"/>
            <a:r>
              <a:rPr lang="en-US" b="1" dirty="0" smtClean="0"/>
              <a:t>Not reported – 24,930</a:t>
            </a:r>
          </a:p>
          <a:p>
            <a:pPr lvl="2"/>
            <a:endParaRPr lang="en-US" b="1" dirty="0"/>
          </a:p>
          <a:p>
            <a:pPr lvl="1"/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38387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Real-Time High Price Events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13013"/>
              </p:ext>
            </p:extLst>
          </p:nvPr>
        </p:nvGraphicFramePr>
        <p:xfrm>
          <a:off x="914400" y="914404"/>
          <a:ext cx="7315200" cy="510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10979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</a:t>
                      </a:r>
                      <a:r>
                        <a:rPr lang="en-US" baseline="0" dirty="0" smtClean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$504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5,377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$764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5,488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$429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5,831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$386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5,416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$705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42,374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$616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35,720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45,653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$909</a:t>
                      </a:r>
                    </a:p>
                  </a:txBody>
                  <a:tcPr anchor="ctr"/>
                </a:tc>
              </a:tr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6,266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Day- Ahead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1" y="990600"/>
            <a:ext cx="8153399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Indexed Day-Ahead - 22 </a:t>
            </a:r>
            <a:r>
              <a:rPr lang="en-US" b="1" dirty="0"/>
              <a:t>Residential </a:t>
            </a:r>
            <a:r>
              <a:rPr lang="en-US" b="1" dirty="0" smtClean="0"/>
              <a:t>ESIIDs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</a:p>
          <a:p>
            <a:endParaRPr lang="en-US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 2019 they were reported as:</a:t>
            </a:r>
            <a:endParaRPr lang="en-US" b="1" dirty="0"/>
          </a:p>
          <a:p>
            <a:pPr lvl="2"/>
            <a:r>
              <a:rPr lang="en-US" b="1" dirty="0" smtClean="0"/>
              <a:t>RTP </a:t>
            </a:r>
            <a:r>
              <a:rPr lang="en-US" b="1" dirty="0"/>
              <a:t>– </a:t>
            </a:r>
            <a:r>
              <a:rPr lang="en-US" b="1" dirty="0" smtClean="0"/>
              <a:t>1</a:t>
            </a:r>
            <a:endParaRPr lang="en-US" b="1" dirty="0"/>
          </a:p>
          <a:p>
            <a:pPr lvl="2"/>
            <a:r>
              <a:rPr lang="en-US" b="1" dirty="0" smtClean="0"/>
              <a:t>TOU - 1</a:t>
            </a:r>
          </a:p>
          <a:p>
            <a:pPr lvl="2"/>
            <a:r>
              <a:rPr lang="en-US" b="1" dirty="0" smtClean="0"/>
              <a:t>Not reported – 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Indexed Day-Ahead</a:t>
            </a:r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smtClean="0"/>
              <a:t>915 Non-Residential </a:t>
            </a:r>
            <a:r>
              <a:rPr lang="en-US" b="1" dirty="0"/>
              <a:t>ESIIDs for </a:t>
            </a:r>
            <a:r>
              <a:rPr lang="en-US" b="1" dirty="0" smtClean="0"/>
              <a:t>2020</a:t>
            </a:r>
          </a:p>
          <a:p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 2019 they were reported as:</a:t>
            </a:r>
          </a:p>
          <a:p>
            <a:pPr lvl="2"/>
            <a:r>
              <a:rPr lang="en-US" b="1" dirty="0" smtClean="0"/>
              <a:t>BI – 102</a:t>
            </a:r>
          </a:p>
          <a:p>
            <a:pPr lvl="2"/>
            <a:r>
              <a:rPr lang="en-US" b="1" dirty="0" smtClean="0"/>
              <a:t>RTP– 46</a:t>
            </a:r>
          </a:p>
          <a:p>
            <a:pPr lvl="2"/>
            <a:r>
              <a:rPr lang="en-US" b="1" dirty="0" smtClean="0"/>
              <a:t>Peak Rebate – 1</a:t>
            </a:r>
          </a:p>
          <a:p>
            <a:pPr lvl="2"/>
            <a:r>
              <a:rPr lang="en-US" b="1" dirty="0" smtClean="0"/>
              <a:t>Not reported – 766</a:t>
            </a:r>
          </a:p>
          <a:p>
            <a:pPr lvl="2"/>
            <a:endParaRPr lang="en-US" b="1" dirty="0"/>
          </a:p>
          <a:p>
            <a:pPr lvl="1"/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26374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Indexed Day-Ahead High Price Events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83950"/>
              </p:ext>
            </p:extLst>
          </p:nvPr>
        </p:nvGraphicFramePr>
        <p:xfrm>
          <a:off x="1562100" y="1295400"/>
          <a:ext cx="60960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</a:t>
                      </a:r>
                      <a:r>
                        <a:rPr lang="en-US" baseline="0" dirty="0" smtClean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DA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8-Jun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$261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$560</a:t>
                      </a:r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DA and RT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$1,233</a:t>
                      </a:r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RT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$912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6,266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9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05800" cy="518318"/>
          </a:xfrm>
        </p:spPr>
        <p:txBody>
          <a:bodyPr/>
          <a:lstStyle/>
          <a:p>
            <a:r>
              <a:rPr lang="en-US" altLang="en-US" dirty="0" smtClean="0"/>
              <a:t>Indexed Pricing Combined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685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3124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5715000"/>
            <a:ext cx="4800600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2014 – 2019 BI + RTP            2020 IRT + IDA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131" y="1050000"/>
            <a:ext cx="6089738" cy="199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131" y="3477600"/>
            <a:ext cx="6089738" cy="200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Price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NOIEs did report participation in IRT and also used other categories to respond to price.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92882"/>
              </p:ext>
            </p:extLst>
          </p:nvPr>
        </p:nvGraphicFramePr>
        <p:xfrm>
          <a:off x="914400" y="1219201"/>
          <a:ext cx="73152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929"/>
                <a:gridCol w="1785871"/>
                <a:gridCol w="2438400"/>
              </a:tblGrid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Residential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Non-Residential</a:t>
                      </a:r>
                      <a:endParaRPr lang="en-US" dirty="0"/>
                    </a:p>
                  </a:txBody>
                  <a:tcPr anchor="ctr"/>
                </a:tc>
              </a:tr>
              <a:tr h="8591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Conservation Voltage Reduction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575,926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45,939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Indexed Real-Time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Direct Load Control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206,533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3,585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303,385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Peak Rebate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1,283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Time-of-Use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1,872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1,077</a:t>
                      </a:r>
                      <a:endParaRPr lang="en-US" dirty="0"/>
                    </a:p>
                  </a:txBody>
                  <a:tcPr anchor="ctr"/>
                </a:tc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(unique)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973,656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47,349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780873"/>
              </p:ext>
            </p:extLst>
          </p:nvPr>
        </p:nvGraphicFramePr>
        <p:xfrm>
          <a:off x="1371600" y="838200"/>
          <a:ext cx="64008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/>
                <a:gridCol w="1280160"/>
                <a:gridCol w="1280160"/>
                <a:gridCol w="1280160"/>
                <a:gridCol w="1280160"/>
              </a:tblGrid>
              <a:tr h="8933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</a:t>
                      </a:r>
                      <a:r>
                        <a:rPr lang="en-US" baseline="0" dirty="0" smtClean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27-Jul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31-Jul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$455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$627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$764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$504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$429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$386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$705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$615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$301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$844</a:t>
                      </a:r>
                    </a:p>
                  </a:txBody>
                  <a:tcPr anchor="ctr"/>
                </a:tc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Load Control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93" y="1371600"/>
            <a:ext cx="7080413" cy="199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93" y="4098000"/>
            <a:ext cx="7080413" cy="19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2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2020 Analysis Update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1800" dirty="0" err="1" smtClean="0"/>
              <a:t>Covid</a:t>
            </a:r>
            <a:r>
              <a:rPr lang="en-US" altLang="en-US" sz="1800" dirty="0" smtClean="0"/>
              <a:t> impacts on baseline development.</a:t>
            </a:r>
          </a:p>
          <a:p>
            <a:pPr lvl="2">
              <a:defRPr/>
            </a:pPr>
            <a:r>
              <a:rPr lang="en-US" altLang="en-US" sz="1800" dirty="0" smtClean="0"/>
              <a:t>Limited use of Regression Baseline to Residential and NOIE loads</a:t>
            </a:r>
          </a:p>
          <a:p>
            <a:pPr lvl="2">
              <a:defRPr/>
            </a:pPr>
            <a:r>
              <a:rPr lang="en-US" altLang="en-US" sz="1800" dirty="0" smtClean="0"/>
              <a:t>Competitive Non-Residential ESIIDs used Mid-8-of-10, Nearest 20, and Meter-before-meter-after baselines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2">
              <a:defRPr/>
            </a:pPr>
            <a:endParaRPr lang="en-US" altLang="en-US" sz="1800" dirty="0"/>
          </a:p>
          <a:p>
            <a:pPr lvl="1">
              <a:defRPr/>
            </a:pPr>
            <a:r>
              <a:rPr lang="en-US" altLang="en-US" sz="1800" dirty="0" smtClean="0"/>
              <a:t>Hurricane Hannah</a:t>
            </a:r>
          </a:p>
          <a:p>
            <a:pPr lvl="2">
              <a:defRPr/>
            </a:pPr>
            <a:r>
              <a:rPr lang="en-US" altLang="en-US" sz="1800" dirty="0" smtClean="0"/>
              <a:t>Substation level analysis indicated impacts in South Weather Zone</a:t>
            </a:r>
          </a:p>
          <a:p>
            <a:pPr lvl="2">
              <a:defRPr/>
            </a:pPr>
            <a:r>
              <a:rPr lang="en-US" altLang="en-US" sz="1800" dirty="0" smtClean="0"/>
              <a:t>Identified specific ESIIDs with load impacts</a:t>
            </a:r>
          </a:p>
          <a:p>
            <a:pPr lvl="2">
              <a:defRPr/>
            </a:pPr>
            <a:r>
              <a:rPr lang="en-US" altLang="en-US" sz="1800" dirty="0" smtClean="0"/>
              <a:t>Excluded interval data for these ESIIDs/days from analysis</a:t>
            </a:r>
          </a:p>
          <a:p>
            <a:pPr lvl="3">
              <a:defRPr/>
            </a:pPr>
            <a:r>
              <a:rPr lang="en-US" altLang="en-US" sz="1800" dirty="0" smtClean="0"/>
              <a:t>Baselines</a:t>
            </a:r>
          </a:p>
          <a:p>
            <a:pPr lvl="3">
              <a:defRPr/>
            </a:pPr>
            <a:r>
              <a:rPr lang="en-US" altLang="en-US" sz="1800" dirty="0" smtClean="0"/>
              <a:t>Actuals</a:t>
            </a:r>
          </a:p>
          <a:p>
            <a:pPr marL="457200" lvl="1" indent="0">
              <a:buNone/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114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Many other summer events … most had relatively small aggregate reductions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1295400"/>
          <a:ext cx="60960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17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6,375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$616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2,817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31-Aug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3,148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$1,053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3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62" y="1434396"/>
            <a:ext cx="7504438" cy="2123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62" y="4021800"/>
            <a:ext cx="7504437" cy="207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Events - 2020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63264"/>
              </p:ext>
            </p:extLst>
          </p:nvPr>
        </p:nvGraphicFramePr>
        <p:xfrm>
          <a:off x="1524000" y="1397000"/>
          <a:ext cx="6096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17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Reduce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Price $/MWh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5-Jun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5,658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1-Sep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TOU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048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787" y="1066800"/>
            <a:ext cx="7012426" cy="199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787" y="3412200"/>
            <a:ext cx="7012426" cy="19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56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Free Days/Hours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1" y="990600"/>
            <a:ext cx="8153399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Free Days/Hours 467,671 Residential </a:t>
            </a:r>
            <a:r>
              <a:rPr lang="en-US" b="1" dirty="0" smtClean="0"/>
              <a:t>ESIIDs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 2019 they were reported as:</a:t>
            </a:r>
            <a:endParaRPr lang="en-US" b="1" dirty="0"/>
          </a:p>
          <a:p>
            <a:pPr lvl="2"/>
            <a:r>
              <a:rPr lang="en-US" b="1" dirty="0" smtClean="0"/>
              <a:t>TOU - 256,598</a:t>
            </a:r>
          </a:p>
          <a:p>
            <a:pPr lvl="2"/>
            <a:r>
              <a:rPr lang="en-US" b="1" dirty="0" smtClean="0"/>
              <a:t>TOU/</a:t>
            </a:r>
            <a:r>
              <a:rPr lang="en-US" b="1" dirty="0"/>
              <a:t>Peak Rebate</a:t>
            </a:r>
            <a:r>
              <a:rPr lang="en-US" b="1" dirty="0" smtClean="0"/>
              <a:t> </a:t>
            </a:r>
            <a:r>
              <a:rPr lang="en-US" b="1" dirty="0"/>
              <a:t>– 4,917</a:t>
            </a:r>
          </a:p>
          <a:p>
            <a:pPr lvl="2"/>
            <a:r>
              <a:rPr lang="en-US" b="1" dirty="0" smtClean="0"/>
              <a:t>OLC – 58</a:t>
            </a:r>
          </a:p>
          <a:p>
            <a:pPr lvl="2"/>
            <a:r>
              <a:rPr lang="en-US" b="1" dirty="0" smtClean="0"/>
              <a:t>OLC/TOU - 325</a:t>
            </a:r>
          </a:p>
          <a:p>
            <a:pPr lvl="2"/>
            <a:r>
              <a:rPr lang="en-US" b="1" dirty="0" smtClean="0"/>
              <a:t>Peak Rebate – 12,876</a:t>
            </a:r>
          </a:p>
          <a:p>
            <a:pPr lvl="2"/>
            <a:r>
              <a:rPr lang="en-US" b="1" dirty="0"/>
              <a:t>RTP – 341</a:t>
            </a:r>
          </a:p>
          <a:p>
            <a:pPr lvl="2"/>
            <a:r>
              <a:rPr lang="en-US" b="1" dirty="0" smtClean="0"/>
              <a:t>Not reported – 192,556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Free Days/Hours </a:t>
            </a:r>
            <a:r>
              <a:rPr lang="en-US" b="1" dirty="0" smtClean="0"/>
              <a:t>984 Non-Residential </a:t>
            </a:r>
            <a:r>
              <a:rPr lang="en-US" b="1" dirty="0"/>
              <a:t>ESIIDs for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 2019 they were reported as:</a:t>
            </a:r>
          </a:p>
          <a:p>
            <a:pPr lvl="2"/>
            <a:r>
              <a:rPr lang="en-US" b="1" dirty="0"/>
              <a:t>TOU </a:t>
            </a:r>
            <a:r>
              <a:rPr lang="en-US" b="1" dirty="0" smtClean="0"/>
              <a:t>– 626</a:t>
            </a:r>
          </a:p>
          <a:p>
            <a:pPr lvl="2"/>
            <a:r>
              <a:rPr lang="en-US" b="1" dirty="0"/>
              <a:t>TOU/Peak Rebate</a:t>
            </a:r>
            <a:r>
              <a:rPr lang="en-US" b="1" dirty="0" smtClean="0"/>
              <a:t>– 4</a:t>
            </a:r>
          </a:p>
          <a:p>
            <a:pPr lvl="2"/>
            <a:r>
              <a:rPr lang="en-US" b="1" dirty="0" smtClean="0"/>
              <a:t>Peak Rebate – 4</a:t>
            </a:r>
          </a:p>
          <a:p>
            <a:pPr lvl="2"/>
            <a:r>
              <a:rPr lang="en-US" b="1" dirty="0" smtClean="0"/>
              <a:t>Not reported - 350</a:t>
            </a:r>
            <a:endParaRPr lang="en-US" b="1" dirty="0"/>
          </a:p>
          <a:p>
            <a:pPr lvl="1"/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3950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Total System-Level Demand Response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72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Reductions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 17:00 MW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34803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Total System DR: Amount of reduction with no double counting: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1. For an ESIID participating in more than one category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2. For a NOIE classified as responding to both price and 4CP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8229600" cy="411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ESIIDs/NOIEs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 17:00 ESIIDs/NOIEs with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509736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Total System DR: Amount of reduction with no double counting: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1. For an ESIID participating in more than one category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2. For a NOIE classified as responding to both price and 4CP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51" y="1219200"/>
            <a:ext cx="7796349" cy="42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927" y="838199"/>
            <a:ext cx="6717873" cy="525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</a:t>
            </a:r>
            <a:r>
              <a:rPr lang="en-US" dirty="0" smtClean="0"/>
              <a:t>NOIEs </a:t>
            </a:r>
            <a:r>
              <a:rPr lang="en-US" dirty="0"/>
              <a:t>and </a:t>
            </a:r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610" y="1447800"/>
            <a:ext cx="7876790" cy="36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Actual ERCOT Total Load</a:t>
            </a:r>
          </a:p>
          <a:p>
            <a:pPr algn="ctr"/>
            <a:r>
              <a:rPr lang="en-US" sz="3200" b="1" dirty="0" smtClean="0"/>
              <a:t>+</a:t>
            </a:r>
          </a:p>
          <a:p>
            <a:pPr algn="ctr"/>
            <a:r>
              <a:rPr lang="en-US" sz="3200" b="1" dirty="0" smtClean="0"/>
              <a:t>Total System DR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Summer 2020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398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28810</TotalTime>
  <Words>1031</Words>
  <Application>Microsoft Office PowerPoint</Application>
  <PresentationFormat>On-screen Show (4:3)</PresentationFormat>
  <Paragraphs>502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Summer 2020 Analysis Update</vt:lpstr>
      <vt:lpstr>PowerPoint Presentation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PowerPoint Presentation</vt:lpstr>
      <vt:lpstr>Total System Demand Response</vt:lpstr>
      <vt:lpstr>Total System Demand Response</vt:lpstr>
      <vt:lpstr>Total System Demand Response</vt:lpstr>
      <vt:lpstr>Total System Demand Response</vt:lpstr>
      <vt:lpstr>Total System Demand Response</vt:lpstr>
      <vt:lpstr>PowerPoint Presentation</vt:lpstr>
      <vt:lpstr>4CP Response Trend</vt:lpstr>
      <vt:lpstr>4CP Response Trend</vt:lpstr>
      <vt:lpstr>REP Demand Response Participation Trends</vt:lpstr>
      <vt:lpstr>NOIE Demand Response Participation Trends</vt:lpstr>
      <vt:lpstr>PowerPoint Presentation</vt:lpstr>
      <vt:lpstr>4CP/NearCP Events 2020</vt:lpstr>
      <vt:lpstr>Indexed Real-Time ESIID Participation</vt:lpstr>
      <vt:lpstr>Indexed Real-Time High Price Events 2020</vt:lpstr>
      <vt:lpstr>Indexed Day- Ahead ESIID Participation</vt:lpstr>
      <vt:lpstr>Indexed Day-Ahead High Price Events 2020</vt:lpstr>
      <vt:lpstr>Indexed Pricing Combined ESIID Participation</vt:lpstr>
      <vt:lpstr>NOIE Price Response</vt:lpstr>
      <vt:lpstr>NOIE High Price Events</vt:lpstr>
      <vt:lpstr>Direct Load Control ESIID Participation</vt:lpstr>
      <vt:lpstr>Direct Load Control Events</vt:lpstr>
      <vt:lpstr>Peak Rebate ESIID Participation</vt:lpstr>
      <vt:lpstr>Peak Rebate Events - 2020</vt:lpstr>
      <vt:lpstr>TOU ESIID Participation</vt:lpstr>
      <vt:lpstr>Free Days/Hours ESIID Participation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403</cp:revision>
  <cp:lastPrinted>2020-02-20T00:38:16Z</cp:lastPrinted>
  <dcterms:created xsi:type="dcterms:W3CDTF">2016-01-21T15:20:31Z</dcterms:created>
  <dcterms:modified xsi:type="dcterms:W3CDTF">2021-02-02T16:37:50Z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