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51" r:id="rId5"/>
    <p:sldMasterId id="2147483661" r:id="rId6"/>
  </p:sldMasterIdLst>
  <p:notesMasterIdLst>
    <p:notesMasterId r:id="rId14"/>
  </p:notesMasterIdLst>
  <p:handoutMasterIdLst>
    <p:handoutMasterId r:id="rId15"/>
  </p:handoutMasterIdLst>
  <p:sldIdLst>
    <p:sldId id="260" r:id="rId7"/>
    <p:sldId id="1882" r:id="rId8"/>
    <p:sldId id="1905" r:id="rId9"/>
    <p:sldId id="1910" r:id="rId10"/>
    <p:sldId id="1887" r:id="rId11"/>
    <p:sldId id="1898" r:id="rId12"/>
    <p:sldId id="1904"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1B0D5C0-54E9-49BA-AED1-1382DC1B47A4}">
          <p14:sldIdLst>
            <p14:sldId id="260"/>
            <p14:sldId id="1882"/>
            <p14:sldId id="1905"/>
            <p14:sldId id="1910"/>
            <p14:sldId id="1887"/>
            <p14:sldId id="1898"/>
            <p14:sldId id="1904"/>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1C1"/>
    <a:srgbClr val="FF8200"/>
    <a:srgbClr val="FFD100"/>
    <a:srgbClr val="EDE82B"/>
    <a:srgbClr val="F3F0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4" autoAdjust="0"/>
    <p:restoredTop sz="94790" autoAdjust="0"/>
  </p:normalViewPr>
  <p:slideViewPr>
    <p:cSldViewPr showGuides="1">
      <p:cViewPr varScale="1">
        <p:scale>
          <a:sx n="80" d="100"/>
          <a:sy n="80" d="100"/>
        </p:scale>
        <p:origin x="90" y="882"/>
      </p:cViewPr>
      <p:guideLst>
        <p:guide orient="horz" pos="2160"/>
        <p:guide pos="2880"/>
      </p:guideLst>
    </p:cSldViewPr>
  </p:slideViewPr>
  <p:outlineViewPr>
    <p:cViewPr>
      <p:scale>
        <a:sx n="33" d="100"/>
        <a:sy n="33" d="100"/>
      </p:scale>
      <p:origin x="0" y="-4404"/>
    </p:cViewPr>
  </p:outlineViewPr>
  <p:notesTextViewPr>
    <p:cViewPr>
      <p:scale>
        <a:sx n="3" d="2"/>
        <a:sy n="3" d="2"/>
      </p:scale>
      <p:origin x="0" y="0"/>
    </p:cViewPr>
  </p:notesTextViewPr>
  <p:sorterViewPr>
    <p:cViewPr varScale="1">
      <p:scale>
        <a:sx n="1" d="1"/>
        <a:sy n="1" d="1"/>
      </p:scale>
      <p:origin x="0" y="-3540"/>
    </p:cViewPr>
  </p:sorterViewPr>
  <p:notesViewPr>
    <p:cSldViewPr showGuides="1">
      <p:cViewPr varScale="1">
        <p:scale>
          <a:sx n="81" d="100"/>
          <a:sy n="81" d="100"/>
        </p:scale>
        <p:origin x="20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2/3/2021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2/3/2021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848048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046569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644654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938367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20293149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445624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3014302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solidFill>
                  <a:prstClr val="black">
                    <a:tint val="75000"/>
                  </a:prstClr>
                </a:solidFill>
              </a:rPr>
              <a:t>Footer text goes here.</a:t>
            </a:r>
            <a:endParaRPr lang="en-US">
              <a:solidFill>
                <a:prstClr val="black">
                  <a:tint val="75000"/>
                </a:prstClr>
              </a:solidFill>
            </a:endParaRPr>
          </a:p>
        </p:txBody>
      </p:sp>
      <p:sp>
        <p:nvSpPr>
          <p:cNvPr id="7"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452733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smtClean="0">
                <a:solidFill>
                  <a:prstClr val="black">
                    <a:tint val="75000"/>
                  </a:prstClr>
                </a:solidFill>
              </a:rPr>
              <a:t>Footer text goes here.</a:t>
            </a:r>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4090849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9"/>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1" y="3"/>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1"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0"/>
            <a:ext cx="707325" cy="253916"/>
          </a:xfrm>
          <a:prstGeom prst="rect">
            <a:avLst/>
          </a:prstGeom>
          <a:noFill/>
        </p:spPr>
        <p:txBody>
          <a:bodyPr wrap="square" rtlCol="0">
            <a:spAutoFit/>
          </a:bodyPr>
          <a:lstStyle/>
          <a:p>
            <a:r>
              <a:rPr lang="en-US" sz="1000" b="1" dirty="0" smtClean="0">
                <a:solidFill>
                  <a:srgbClr val="5B6770"/>
                </a:solidFill>
              </a:rPr>
              <a:t>PUBLIC</a:t>
            </a:r>
            <a:endParaRPr lang="en-US" sz="1000" b="1" dirty="0">
              <a:solidFill>
                <a:srgbClr val="5B6770"/>
              </a:solidFill>
            </a:endParaRPr>
          </a:p>
        </p:txBody>
      </p:sp>
    </p:spTree>
    <p:extLst>
      <p:ext uri="{BB962C8B-B14F-4D97-AF65-F5344CB8AC3E}">
        <p14:creationId xmlns:p14="http://schemas.microsoft.com/office/powerpoint/2010/main" val="1088288671"/>
      </p:ext>
    </p:extLst>
  </p:cSld>
  <p:clrMap bg1="lt1" tx1="dk1" bg2="lt2" tx2="dk2" accent1="accent1" accent2="accent2" accent3="accent3" accent4="accent4" accent5="accent5" accent6="accent6" hlink="hlink" folHlink="folHlink"/>
  <p:sldLayoutIdLst>
    <p:sldLayoutId id="2147483662" r:id="rId1"/>
    <p:sldLayoutId id="2147483663"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mailto:dan.Mantena@ercot.com"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3810000" y="2590800"/>
            <a:ext cx="5029200" cy="1692771"/>
          </a:xfrm>
          <a:prstGeom prst="rect">
            <a:avLst/>
          </a:prstGeom>
          <a:noFill/>
        </p:spPr>
        <p:txBody>
          <a:bodyPr wrap="square" rtlCol="0">
            <a:spAutoFit/>
          </a:bodyPr>
          <a:lstStyle/>
          <a:p>
            <a:r>
              <a:rPr lang="en-US" sz="3200" b="1" dirty="0" smtClean="0">
                <a:solidFill>
                  <a:schemeClr val="tx2"/>
                </a:solidFill>
              </a:rPr>
              <a:t>GINR Analysis</a:t>
            </a:r>
          </a:p>
          <a:p>
            <a:endParaRPr lang="en-US" sz="3200" b="1" dirty="0">
              <a:solidFill>
                <a:schemeClr val="tx2"/>
              </a:solidFill>
            </a:endParaRPr>
          </a:p>
          <a:p>
            <a:r>
              <a:rPr lang="en-US" sz="2000" dirty="0" smtClean="0">
                <a:solidFill>
                  <a:schemeClr val="tx2"/>
                </a:solidFill>
              </a:rPr>
              <a:t>February 2021 SAWG Meeting</a:t>
            </a:r>
          </a:p>
          <a:p>
            <a:r>
              <a:rPr lang="en-US" sz="2000" dirty="0" smtClean="0">
                <a:solidFill>
                  <a:schemeClr val="tx2"/>
                </a:solidFill>
              </a:rPr>
              <a:t>Dan Mantena – Resource Adequacy</a:t>
            </a:r>
            <a:endParaRPr lang="en-US" sz="2000"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3200" dirty="0" smtClean="0"/>
              <a:t>Three topics for discussion</a:t>
            </a:r>
            <a:endParaRPr lang="en-US" sz="3200" dirty="0"/>
          </a:p>
        </p:txBody>
      </p:sp>
      <p:sp>
        <p:nvSpPr>
          <p:cNvPr id="3" name="Content Placeholder 2"/>
          <p:cNvSpPr>
            <a:spLocks noGrp="1"/>
          </p:cNvSpPr>
          <p:nvPr>
            <p:ph idx="1"/>
          </p:nvPr>
        </p:nvSpPr>
        <p:spPr>
          <a:xfrm>
            <a:off x="304800" y="838200"/>
            <a:ext cx="8534400" cy="4929433"/>
          </a:xfrm>
        </p:spPr>
        <p:txBody>
          <a:bodyPr/>
          <a:lstStyle/>
          <a:p>
            <a:r>
              <a:rPr lang="en-US" dirty="0"/>
              <a:t>Reviewing summer 2020 planned project forecasts in CDR/SARA reports</a:t>
            </a:r>
            <a:endParaRPr lang="en-US" sz="2400" dirty="0"/>
          </a:p>
          <a:p>
            <a:pPr marL="0" indent="0">
              <a:buNone/>
            </a:pPr>
            <a:endParaRPr lang="en-US" dirty="0" smtClean="0"/>
          </a:p>
          <a:p>
            <a:r>
              <a:rPr lang="en-US" dirty="0" smtClean="0"/>
              <a:t>Analyzing the COD </a:t>
            </a:r>
            <a:r>
              <a:rPr lang="en-US" dirty="0"/>
              <a:t>delays to planned projects listed in the summer 2020 SARA report (impact on summer 2020, issues with trying to forecast delays</a:t>
            </a:r>
            <a:r>
              <a:rPr lang="en-US" dirty="0" smtClean="0"/>
              <a:t>)</a:t>
            </a:r>
          </a:p>
          <a:p>
            <a:pPr marL="0" indent="0">
              <a:buNone/>
            </a:pPr>
            <a:endParaRPr lang="en-US" dirty="0" smtClean="0"/>
          </a:p>
          <a:p>
            <a:r>
              <a:rPr lang="en-US" dirty="0"/>
              <a:t>Notable </a:t>
            </a:r>
            <a:r>
              <a:rPr lang="en-US" dirty="0" smtClean="0"/>
              <a:t>ERCOT queue </a:t>
            </a:r>
            <a:r>
              <a:rPr lang="en-US" dirty="0"/>
              <a:t>trends during </a:t>
            </a:r>
            <a:r>
              <a:rPr lang="en-US" dirty="0" smtClean="0"/>
              <a:t>2020</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2</a:t>
            </a:fld>
            <a:endParaRPr lang="en-US">
              <a:solidFill>
                <a:prstClr val="black">
                  <a:tint val="75000"/>
                </a:prstClr>
              </a:solidFill>
            </a:endParaRPr>
          </a:p>
        </p:txBody>
      </p:sp>
    </p:spTree>
    <p:extLst>
      <p:ext uri="{BB962C8B-B14F-4D97-AF65-F5344CB8AC3E}">
        <p14:creationId xmlns:p14="http://schemas.microsoft.com/office/powerpoint/2010/main" val="7652213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3200" dirty="0"/>
              <a:t>K</a:t>
            </a:r>
            <a:r>
              <a:rPr lang="en-US" sz="3200" dirty="0" smtClean="0"/>
              <a:t>ey takeaways</a:t>
            </a:r>
            <a:endParaRPr lang="en-US" sz="3200" dirty="0"/>
          </a:p>
        </p:txBody>
      </p:sp>
      <p:sp>
        <p:nvSpPr>
          <p:cNvPr id="3" name="Content Placeholder 2"/>
          <p:cNvSpPr>
            <a:spLocks noGrp="1"/>
          </p:cNvSpPr>
          <p:nvPr>
            <p:ph idx="1"/>
          </p:nvPr>
        </p:nvSpPr>
        <p:spPr>
          <a:xfrm>
            <a:off x="304800" y="762000"/>
            <a:ext cx="8763000" cy="5334000"/>
          </a:xfrm>
        </p:spPr>
        <p:txBody>
          <a:bodyPr/>
          <a:lstStyle/>
          <a:p>
            <a:endParaRPr lang="en-US" sz="1600" dirty="0" smtClean="0"/>
          </a:p>
          <a:p>
            <a:r>
              <a:rPr lang="en-US" sz="1800" dirty="0" smtClean="0"/>
              <a:t>Reviewing summer 2020 planned project forecasts in CDR/SARA reports</a:t>
            </a:r>
          </a:p>
          <a:p>
            <a:pPr lvl="1"/>
            <a:r>
              <a:rPr lang="en-US" sz="1400" dirty="0" smtClean="0"/>
              <a:t>background: </a:t>
            </a:r>
            <a:r>
              <a:rPr lang="en-US" sz="1400" dirty="0" smtClean="0"/>
              <a:t>planned project forecasts in CDR and SARA reports are </a:t>
            </a:r>
            <a:r>
              <a:rPr lang="en-US" sz="1400" dirty="0" smtClean="0"/>
              <a:t>based on developer information at the time of report creation (summer 2020 SARA was created in late April 2020)</a:t>
            </a:r>
          </a:p>
          <a:p>
            <a:pPr marL="457200" lvl="1" indent="0">
              <a:buNone/>
            </a:pPr>
            <a:endParaRPr lang="en-US" sz="1400" dirty="0" smtClean="0"/>
          </a:p>
          <a:p>
            <a:pPr lvl="1"/>
            <a:r>
              <a:rPr lang="en-US" sz="1400" dirty="0" smtClean="0"/>
              <a:t>Retrospective analysis of the forecast indicated discrepancies between the projected COD (provided by developers) and commercial operations approval for several projects.</a:t>
            </a:r>
          </a:p>
          <a:p>
            <a:pPr marL="457200" lvl="1" indent="0">
              <a:buNone/>
            </a:pPr>
            <a:endParaRPr lang="en-US" sz="1400" dirty="0" smtClean="0"/>
          </a:p>
          <a:p>
            <a:pPr lvl="1"/>
            <a:r>
              <a:rPr lang="en-US" sz="1400" dirty="0" smtClean="0"/>
              <a:t>Regarding project delays and project cancelations for the summer 2020 season, the former occurred more frequently in short forecast time horizons (Final Summer 2020 SARA) and the latter more often in long forecast time horizons (May 2015 CDR).</a:t>
            </a:r>
          </a:p>
          <a:p>
            <a:pPr lvl="1"/>
            <a:endParaRPr lang="en-US" sz="1600" dirty="0" smtClean="0"/>
          </a:p>
          <a:p>
            <a:r>
              <a:rPr lang="en-US" sz="1800" dirty="0" smtClean="0"/>
              <a:t>COD delays to planned projects listed in the summer 2020 SARA report </a:t>
            </a:r>
          </a:p>
          <a:p>
            <a:pPr lvl="1"/>
            <a:r>
              <a:rPr lang="en-US" sz="1400" dirty="0"/>
              <a:t>37% of planned project capacity did not reach commercial operations before or during summer 2020 </a:t>
            </a:r>
          </a:p>
          <a:p>
            <a:pPr marL="457200" lvl="1" indent="0">
              <a:buNone/>
            </a:pPr>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3</a:t>
            </a:fld>
            <a:endParaRPr lang="en-US">
              <a:solidFill>
                <a:prstClr val="black">
                  <a:tint val="75000"/>
                </a:prstClr>
              </a:solidFill>
            </a:endParaRPr>
          </a:p>
        </p:txBody>
      </p:sp>
      <p:pic>
        <p:nvPicPr>
          <p:cNvPr id="6" name="Picture 5"/>
          <p:cNvPicPr>
            <a:picLocks noChangeAspect="1"/>
          </p:cNvPicPr>
          <p:nvPr/>
        </p:nvPicPr>
        <p:blipFill>
          <a:blip r:embed="rId3"/>
          <a:stretch>
            <a:fillRect/>
          </a:stretch>
        </p:blipFill>
        <p:spPr>
          <a:xfrm>
            <a:off x="2133600" y="4593519"/>
            <a:ext cx="6477000" cy="1735051"/>
          </a:xfrm>
          <a:prstGeom prst="rect">
            <a:avLst/>
          </a:prstGeom>
        </p:spPr>
      </p:pic>
    </p:spTree>
    <p:extLst>
      <p:ext uri="{BB962C8B-B14F-4D97-AF65-F5344CB8AC3E}">
        <p14:creationId xmlns:p14="http://schemas.microsoft.com/office/powerpoint/2010/main" val="3527850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3200" dirty="0"/>
              <a:t>K</a:t>
            </a:r>
            <a:r>
              <a:rPr lang="en-US" sz="3200" dirty="0" smtClean="0"/>
              <a:t>ey takeaways (continued)</a:t>
            </a:r>
            <a:endParaRPr lang="en-US" sz="3200" dirty="0"/>
          </a:p>
        </p:txBody>
      </p:sp>
      <p:sp>
        <p:nvSpPr>
          <p:cNvPr id="3" name="Content Placeholder 2"/>
          <p:cNvSpPr>
            <a:spLocks noGrp="1"/>
          </p:cNvSpPr>
          <p:nvPr>
            <p:ph idx="1"/>
          </p:nvPr>
        </p:nvSpPr>
        <p:spPr>
          <a:xfrm>
            <a:off x="304800" y="762000"/>
            <a:ext cx="8534400" cy="5334000"/>
          </a:xfrm>
        </p:spPr>
        <p:txBody>
          <a:bodyPr/>
          <a:lstStyle/>
          <a:p>
            <a:pPr marL="457200" lvl="1" indent="0">
              <a:buNone/>
            </a:pPr>
            <a:endParaRPr lang="en-US" sz="1600" dirty="0"/>
          </a:p>
          <a:p>
            <a:r>
              <a:rPr lang="en-US" sz="2400" dirty="0" smtClean="0"/>
              <a:t>Notable queue trends during 2020</a:t>
            </a:r>
          </a:p>
          <a:p>
            <a:pPr lvl="1"/>
            <a:r>
              <a:rPr lang="en-US" sz="2000" dirty="0" smtClean="0"/>
              <a:t>Solar project CODs trends and highlighting the recent Investment Tax Credit (ITC) extension</a:t>
            </a:r>
          </a:p>
          <a:p>
            <a:pPr marL="457200" lvl="1" indent="0">
              <a:buNone/>
            </a:pPr>
            <a:endParaRPr lang="en-US" sz="2000" dirty="0" smtClean="0"/>
          </a:p>
          <a:p>
            <a:pPr lvl="1"/>
            <a:r>
              <a:rPr lang="en-US" sz="2000" dirty="0" smtClean="0"/>
              <a:t>Cancelation trends in the queue since August 2018</a:t>
            </a:r>
          </a:p>
          <a:p>
            <a:pPr marL="457200" lvl="1" indent="0">
              <a:buNone/>
            </a:pPr>
            <a:endParaRPr lang="en-US" sz="2000" dirty="0" smtClean="0"/>
          </a:p>
          <a:p>
            <a:pPr lvl="1"/>
            <a:r>
              <a:rPr lang="en-US" sz="2000" dirty="0" smtClean="0"/>
              <a:t>Siting of new solar projects away from the West CDR zone</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Tree>
    <p:extLst>
      <p:ext uri="{BB962C8B-B14F-4D97-AF65-F5344CB8AC3E}">
        <p14:creationId xmlns:p14="http://schemas.microsoft.com/office/powerpoint/2010/main" val="3294458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899318"/>
          </a:xfrm>
        </p:spPr>
        <p:txBody>
          <a:bodyPr/>
          <a:lstStyle/>
          <a:p>
            <a:r>
              <a:rPr lang="en-US" sz="2600" dirty="0" smtClean="0"/>
              <a:t>Analysis found in the GINR Analysis PDF (Feb 2021 SAWG) file on the meeting page</a:t>
            </a:r>
            <a:r>
              <a:rPr lang="en-US" sz="4400" dirty="0" smtClean="0"/>
              <a:t/>
            </a:r>
            <a:br>
              <a:rPr lang="en-US" sz="4400" dirty="0" smtClean="0"/>
            </a:br>
            <a:endParaRPr lang="en-US" sz="1800" dirty="0"/>
          </a:p>
        </p:txBody>
      </p:sp>
      <p:sp>
        <p:nvSpPr>
          <p:cNvPr id="3" name="Slide Number Placeholder 2"/>
          <p:cNvSpPr>
            <a:spLocks noGrp="1"/>
          </p:cNvSpPr>
          <p:nvPr>
            <p:ph type="sldNum" sz="quarter" idx="4"/>
          </p:nvPr>
        </p:nvSpPr>
        <p:spPr/>
        <p:txBody>
          <a:bodyPr/>
          <a:lstStyle/>
          <a:p>
            <a:r>
              <a:rPr lang="en-US" dirty="0" smtClean="0">
                <a:solidFill>
                  <a:prstClr val="black">
                    <a:tint val="75000"/>
                  </a:prstClr>
                </a:solidFill>
              </a:rPr>
              <a:t>5</a:t>
            </a:r>
            <a:endParaRPr lang="en-US" dirty="0">
              <a:solidFill>
                <a:prstClr val="black">
                  <a:tint val="75000"/>
                </a:prstClr>
              </a:solidFill>
            </a:endParaRPr>
          </a:p>
        </p:txBody>
      </p:sp>
      <p:pic>
        <p:nvPicPr>
          <p:cNvPr id="4" name="Picture 3"/>
          <p:cNvPicPr>
            <a:picLocks noChangeAspect="1"/>
          </p:cNvPicPr>
          <p:nvPr/>
        </p:nvPicPr>
        <p:blipFill>
          <a:blip r:embed="rId3"/>
          <a:stretch>
            <a:fillRect/>
          </a:stretch>
        </p:blipFill>
        <p:spPr>
          <a:xfrm>
            <a:off x="1143000" y="1219200"/>
            <a:ext cx="6934200" cy="4867275"/>
          </a:xfrm>
          <a:prstGeom prst="rect">
            <a:avLst/>
          </a:prstGeom>
        </p:spPr>
      </p:pic>
    </p:spTree>
    <p:extLst>
      <p:ext uri="{BB962C8B-B14F-4D97-AF65-F5344CB8AC3E}">
        <p14:creationId xmlns:p14="http://schemas.microsoft.com/office/powerpoint/2010/main" val="28769924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432718"/>
          </a:xfrm>
        </p:spPr>
        <p:txBody>
          <a:bodyPr/>
          <a:lstStyle/>
          <a:p>
            <a:r>
              <a:rPr lang="en-US" sz="2600" dirty="0" smtClean="0"/>
              <a:t>The GINR </a:t>
            </a:r>
            <a:r>
              <a:rPr lang="en-US" sz="2600" dirty="0"/>
              <a:t>Analysis Data </a:t>
            </a:r>
            <a:r>
              <a:rPr lang="en-US" sz="2600" dirty="0" smtClean="0"/>
              <a:t>(Feb </a:t>
            </a:r>
            <a:r>
              <a:rPr lang="en-US" sz="2600" dirty="0"/>
              <a:t>2021 SAWG) </a:t>
            </a:r>
            <a:r>
              <a:rPr lang="en-US" sz="2600" dirty="0" smtClean="0"/>
              <a:t>Excel file on the SAWG meeting </a:t>
            </a:r>
            <a:r>
              <a:rPr lang="en-US" sz="2600" dirty="0"/>
              <a:t>page contains </a:t>
            </a:r>
            <a:r>
              <a:rPr lang="en-US" sz="2600" dirty="0" smtClean="0"/>
              <a:t>the </a:t>
            </a:r>
            <a:r>
              <a:rPr lang="en-US" sz="2600" dirty="0"/>
              <a:t>data used in </a:t>
            </a:r>
            <a:r>
              <a:rPr lang="en-US" sz="2600" dirty="0" smtClean="0"/>
              <a:t>the analysis (at </a:t>
            </a:r>
            <a:r>
              <a:rPr lang="en-US" sz="2600" dirty="0"/>
              <a:t>a project level of detail</a:t>
            </a:r>
            <a:r>
              <a:rPr lang="en-US" sz="2600" dirty="0" smtClean="0"/>
              <a:t>).</a:t>
            </a:r>
            <a:endParaRPr lang="en-US" sz="26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pic>
        <p:nvPicPr>
          <p:cNvPr id="6" name="Picture 5"/>
          <p:cNvPicPr>
            <a:picLocks noChangeAspect="1"/>
          </p:cNvPicPr>
          <p:nvPr/>
        </p:nvPicPr>
        <p:blipFill>
          <a:blip r:embed="rId3"/>
          <a:stretch>
            <a:fillRect/>
          </a:stretch>
        </p:blipFill>
        <p:spPr>
          <a:xfrm>
            <a:off x="2362200" y="1676400"/>
            <a:ext cx="5214937" cy="4723724"/>
          </a:xfrm>
          <a:prstGeom prst="rect">
            <a:avLst/>
          </a:prstGeom>
        </p:spPr>
      </p:pic>
    </p:spTree>
    <p:extLst>
      <p:ext uri="{BB962C8B-B14F-4D97-AF65-F5344CB8AC3E}">
        <p14:creationId xmlns:p14="http://schemas.microsoft.com/office/powerpoint/2010/main" val="3470725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dirty="0" smtClean="0"/>
              <a:t>Potential next steps</a:t>
            </a:r>
            <a:endParaRPr lang="en-US" dirty="0">
              <a:solidFill>
                <a:srgbClr val="C00000"/>
              </a:solidFill>
            </a:endParaRPr>
          </a:p>
        </p:txBody>
      </p:sp>
      <p:sp>
        <p:nvSpPr>
          <p:cNvPr id="7" name="Content Placeholder 6"/>
          <p:cNvSpPr>
            <a:spLocks noGrp="1"/>
          </p:cNvSpPr>
          <p:nvPr>
            <p:ph idx="1"/>
          </p:nvPr>
        </p:nvSpPr>
        <p:spPr>
          <a:xfrm>
            <a:off x="279632" y="762000"/>
            <a:ext cx="8635767" cy="5410200"/>
          </a:xfrm>
        </p:spPr>
        <p:txBody>
          <a:bodyPr/>
          <a:lstStyle/>
          <a:p>
            <a:r>
              <a:rPr lang="en-US" sz="2400" dirty="0" smtClean="0"/>
              <a:t>Include the latest COD </a:t>
            </a:r>
            <a:r>
              <a:rPr lang="en-US" sz="2400" dirty="0"/>
              <a:t>delays </a:t>
            </a:r>
            <a:r>
              <a:rPr lang="en-US" sz="2400" dirty="0" smtClean="0"/>
              <a:t>data in the Resource Adequacy reports? (GIS or Resource Capacity Trends) </a:t>
            </a:r>
          </a:p>
          <a:p>
            <a:pPr marL="0" indent="0">
              <a:buNone/>
            </a:pPr>
            <a:endParaRPr lang="en-US" sz="2400" dirty="0" smtClean="0"/>
          </a:p>
          <a:p>
            <a:r>
              <a:rPr lang="en-US" sz="2400" dirty="0"/>
              <a:t>Develop summary statistics to highlight the success rate of planned projects reaching commercial operations.</a:t>
            </a:r>
          </a:p>
          <a:p>
            <a:pPr marL="0" indent="0">
              <a:buNone/>
            </a:pPr>
            <a:endParaRPr lang="en-US" sz="2400" dirty="0"/>
          </a:p>
          <a:p>
            <a:r>
              <a:rPr lang="en-US" sz="2400" dirty="0"/>
              <a:t>Change the problem scope?</a:t>
            </a:r>
          </a:p>
          <a:p>
            <a:pPr lvl="1"/>
            <a:r>
              <a:rPr lang="en-US" sz="2000" dirty="0"/>
              <a:t>Explore </a:t>
            </a:r>
            <a:r>
              <a:rPr lang="en-US" sz="2000" dirty="0" smtClean="0"/>
              <a:t>the factors that </a:t>
            </a:r>
            <a:r>
              <a:rPr lang="en-US" sz="2000" dirty="0" smtClean="0"/>
              <a:t>promote project </a:t>
            </a:r>
            <a:r>
              <a:rPr lang="en-US" sz="2000" dirty="0" smtClean="0"/>
              <a:t>development with </a:t>
            </a:r>
            <a:r>
              <a:rPr lang="en-US" sz="2000" dirty="0" smtClean="0"/>
              <a:t>minimal COD </a:t>
            </a:r>
            <a:r>
              <a:rPr lang="en-US" sz="2000" dirty="0" smtClean="0"/>
              <a:t>delays.</a:t>
            </a:r>
          </a:p>
          <a:p>
            <a:pPr marL="457200" lvl="1" indent="0">
              <a:buNone/>
            </a:pPr>
            <a:endParaRPr lang="en-US" sz="2400" dirty="0" smtClean="0"/>
          </a:p>
          <a:p>
            <a:pPr marL="342900" lvl="1" indent="-342900">
              <a:buFont typeface="Arial" panose="020B0604020202020204" pitchFamily="34" charset="0"/>
              <a:buChar char="•"/>
            </a:pPr>
            <a:r>
              <a:rPr lang="en-US" sz="2400" dirty="0" smtClean="0"/>
              <a:t>If </a:t>
            </a:r>
            <a:r>
              <a:rPr lang="en-US" sz="2400" dirty="0"/>
              <a:t>you have any questions on this analysis or requests for </a:t>
            </a:r>
            <a:r>
              <a:rPr lang="en-US" sz="2400" dirty="0" smtClean="0"/>
              <a:t>additional research, </a:t>
            </a:r>
            <a:r>
              <a:rPr lang="en-US" sz="2400" dirty="0"/>
              <a:t>here is my contact info: </a:t>
            </a:r>
          </a:p>
          <a:p>
            <a:pPr lvl="1"/>
            <a:r>
              <a:rPr lang="en-US" sz="2000" dirty="0"/>
              <a:t>Dan Mantena, </a:t>
            </a:r>
            <a:r>
              <a:rPr lang="en-US" sz="2000" dirty="0" smtClean="0">
                <a:hlinkClick r:id="rId3"/>
              </a:rPr>
              <a:t>dan.mantena@ercot.com</a:t>
            </a:r>
            <a:endParaRPr lang="en-US" sz="2000" dirty="0"/>
          </a:p>
        </p:txBody>
      </p:sp>
      <p:sp>
        <p:nvSpPr>
          <p:cNvPr id="3" name="Slide Number Placeholder 2"/>
          <p:cNvSpPr>
            <a:spLocks noGrp="1"/>
          </p:cNvSpPr>
          <p:nvPr>
            <p:ph type="sldNum" sz="quarter" idx="4"/>
          </p:nvPr>
        </p:nvSpPr>
        <p:spPr/>
        <p:txBody>
          <a:bodyPr/>
          <a:lstStyle/>
          <a:p>
            <a:r>
              <a:rPr lang="en-US" dirty="0">
                <a:solidFill>
                  <a:prstClr val="black">
                    <a:tint val="75000"/>
                  </a:prstClr>
                </a:solidFill>
              </a:rPr>
              <a:t>6</a:t>
            </a:r>
          </a:p>
        </p:txBody>
      </p:sp>
    </p:spTree>
    <p:extLst>
      <p:ext uri="{BB962C8B-B14F-4D97-AF65-F5344CB8AC3E}">
        <p14:creationId xmlns:p14="http://schemas.microsoft.com/office/powerpoint/2010/main" val="96860363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15416</TotalTime>
  <Words>378</Words>
  <Application>Microsoft Office PowerPoint</Application>
  <PresentationFormat>On-screen Show (4:3)</PresentationFormat>
  <Paragraphs>54</Paragraphs>
  <Slides>7</Slides>
  <Notes>7</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7</vt:i4>
      </vt:variant>
    </vt:vector>
  </HeadingPairs>
  <TitlesOfParts>
    <vt:vector size="12" baseType="lpstr">
      <vt:lpstr>Arial</vt:lpstr>
      <vt:lpstr>Calibri</vt:lpstr>
      <vt:lpstr>1_Custom Design</vt:lpstr>
      <vt:lpstr>Custom Design</vt:lpstr>
      <vt:lpstr>1_Office Theme</vt:lpstr>
      <vt:lpstr>PowerPoint Presentation</vt:lpstr>
      <vt:lpstr>Three topics for discussion</vt:lpstr>
      <vt:lpstr>Key takeaways</vt:lpstr>
      <vt:lpstr>Key takeaways (continued)</vt:lpstr>
      <vt:lpstr>Analysis found in the GINR Analysis PDF (Feb 2021 SAWG) file on the meeting page </vt:lpstr>
      <vt:lpstr>The GINR Analysis Data (Feb 2021 SAWG) Excel file on the SAWG meeting page contains the data used in the analysis (at a project level of detail).</vt:lpstr>
      <vt:lpstr>Potential next steps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Mantena, Dan</dc:creator>
  <cp:lastModifiedBy>Mantena, Dan</cp:lastModifiedBy>
  <cp:revision>1117</cp:revision>
  <cp:lastPrinted>2019-06-19T13:25:00Z</cp:lastPrinted>
  <dcterms:created xsi:type="dcterms:W3CDTF">2016-01-21T15:20:31Z</dcterms:created>
  <dcterms:modified xsi:type="dcterms:W3CDTF">2021-02-03T12:57:32Z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