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8"/>
  </p:notesMasterIdLst>
  <p:sldIdLst>
    <p:sldId id="256" r:id="rId2"/>
    <p:sldId id="274" r:id="rId3"/>
    <p:sldId id="275" r:id="rId4"/>
    <p:sldId id="276" r:id="rId5"/>
    <p:sldId id="277" r:id="rId6"/>
    <p:sldId id="27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5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1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D1227-DC6E-0A4F-8FAD-7D6BD84C38EC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58DD1-652E-5246-A55D-149085299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54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1713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60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2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7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6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6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2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0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66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97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6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1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2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4D3AE16-2159-4F26-A7D3-0D10B303977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12A88F9-5F70-472B-AA8B-6FC0E2CE4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8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Wholesale Market Working Group Report to WMS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David Detelich</a:t>
            </a:r>
          </a:p>
          <a:p>
            <a:r>
              <a:rPr lang="en-US" dirty="0"/>
              <a:t>Murali Sithuraj</a:t>
            </a:r>
          </a:p>
          <a:p>
            <a:r>
              <a:rPr lang="en-US" dirty="0"/>
              <a:t>February 3, 2021</a:t>
            </a:r>
          </a:p>
          <a:p>
            <a:r>
              <a:rPr lang="en-US" dirty="0"/>
              <a:t>From January 25 WMWG Meeting</a:t>
            </a:r>
          </a:p>
        </p:txBody>
      </p:sp>
    </p:spTree>
    <p:extLst>
      <p:ext uri="{BB962C8B-B14F-4D97-AF65-F5344CB8AC3E}">
        <p14:creationId xmlns:p14="http://schemas.microsoft.com/office/powerpoint/2010/main" val="300313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NPRR1056 Market Impact Generic Transmission Constraint (GTC) Notification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82133" y="2481942"/>
            <a:ext cx="7704667" cy="388909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WMWG discussed ERCOT comments on this NPRR </a:t>
            </a:r>
          </a:p>
          <a:p>
            <a:pPr lvl="1"/>
            <a:r>
              <a:rPr lang="en-US" dirty="0"/>
              <a:t>This information is ERCOT Critical Energy Infrastructure Information (ECEII) that poses a high level of security risk and is subject to limited access</a:t>
            </a:r>
          </a:p>
          <a:p>
            <a:pPr lvl="1"/>
            <a:r>
              <a:rPr lang="en-US" dirty="0"/>
              <a:t>NPRR902 should become effective in April</a:t>
            </a:r>
          </a:p>
          <a:p>
            <a:pPr lvl="1"/>
            <a:r>
              <a:rPr lang="en-US" dirty="0"/>
              <a:t>ERCOT is willing to have more discussions on whether there is a way to make this information available through a secure means</a:t>
            </a:r>
          </a:p>
          <a:p>
            <a:r>
              <a:rPr lang="en-US" dirty="0"/>
              <a:t>Also discussed the technical requirements for identifying the GTC’s that have the level of impact requested by the NPRR</a:t>
            </a:r>
          </a:p>
          <a:p>
            <a:r>
              <a:rPr lang="en-US" dirty="0"/>
              <a:t>Discussion on a special working group like PDCWG to discuss the GTC.</a:t>
            </a:r>
          </a:p>
          <a:p>
            <a:pPr lvl="1"/>
            <a:r>
              <a:rPr lang="en-US" dirty="0"/>
              <a:t>Some participants concerned that the disclosure method chosen could provide an information advantage and will set the precedent</a:t>
            </a:r>
          </a:p>
          <a:p>
            <a:r>
              <a:rPr lang="en-US" dirty="0"/>
              <a:t>Author to submit comments based on the discussions at PLWG, OWG and WMWG</a:t>
            </a:r>
          </a:p>
        </p:txBody>
      </p:sp>
    </p:spTree>
    <p:extLst>
      <p:ext uri="{BB962C8B-B14F-4D97-AF65-F5344CB8AC3E}">
        <p14:creationId xmlns:p14="http://schemas.microsoft.com/office/powerpoint/2010/main" val="3664071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NPRR1058 Resource Offer Modernization for Real-Time Co-Optimization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82133" y="2256462"/>
            <a:ext cx="7704667" cy="411457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WMWG discussed the IMM comments on this NPRR and concerns of participants</a:t>
            </a:r>
          </a:p>
          <a:p>
            <a:pPr lvl="1"/>
            <a:r>
              <a:rPr lang="en-US" dirty="0"/>
              <a:t>Business case should include examples of the reasons this will be used</a:t>
            </a:r>
          </a:p>
          <a:p>
            <a:pPr lvl="1"/>
            <a:r>
              <a:rPr lang="en-US" dirty="0"/>
              <a:t>The reason should be available for the disclosure reports.  Freeform reasons may reveal too much information.  Possibly have a drop down with standard reasons.</a:t>
            </a:r>
          </a:p>
          <a:p>
            <a:pPr lvl="1"/>
            <a:r>
              <a:rPr lang="en-US" dirty="0"/>
              <a:t>Should the acceptable reasons be listed in the protocols?</a:t>
            </a:r>
          </a:p>
          <a:p>
            <a:pPr lvl="1"/>
            <a:r>
              <a:rPr lang="en-US" dirty="0"/>
              <a:t>Some disagreement on the deletion of the multipliers and mitigation</a:t>
            </a:r>
          </a:p>
          <a:p>
            <a:pPr lvl="0"/>
            <a:r>
              <a:rPr lang="en-US" dirty="0"/>
              <a:t>ERCOT to issue comments concerning the mechanics and other sections of the protocols that will need revisions</a:t>
            </a:r>
          </a:p>
          <a:p>
            <a:pPr lvl="0"/>
            <a:r>
              <a:rPr lang="en-US" dirty="0"/>
              <a:t>Authors to submit comments for further discussion</a:t>
            </a:r>
          </a:p>
        </p:txBody>
      </p:sp>
    </p:spTree>
    <p:extLst>
      <p:ext uri="{BB962C8B-B14F-4D97-AF65-F5344CB8AC3E}">
        <p14:creationId xmlns:p14="http://schemas.microsoft.com/office/powerpoint/2010/main" val="628503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D5103-B4E9-4739-95D6-739E1C45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Participation in SCED and AS – Behind-The-Meter (BTM)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9B909-C3A4-4FE9-A789-E2F8620CD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Presentation on the current state of rules for BTM resources</a:t>
            </a:r>
          </a:p>
          <a:p>
            <a:pPr lvl="1"/>
            <a:r>
              <a:rPr lang="en-US" dirty="0"/>
              <a:t>Load resources (CLR) and generation resources behind a single POI cannot participate simultaneously in the market</a:t>
            </a:r>
          </a:p>
          <a:p>
            <a:pPr lvl="1"/>
            <a:r>
              <a:rPr lang="en-US" dirty="0"/>
              <a:t>Netting load and generation at a POI with customer load impacts the ERCOT real-time load summation and load forecasting</a:t>
            </a:r>
          </a:p>
          <a:p>
            <a:pPr lvl="1"/>
            <a:r>
              <a:rPr lang="en-US" dirty="0"/>
              <a:t>Generation is settled </a:t>
            </a:r>
            <a:r>
              <a:rPr lang="en-US" dirty="0" err="1"/>
              <a:t>nodally</a:t>
            </a:r>
            <a:r>
              <a:rPr lang="en-US" dirty="0"/>
              <a:t> and load is settled zonally.</a:t>
            </a:r>
          </a:p>
          <a:p>
            <a:pPr lvl="1"/>
            <a:r>
              <a:rPr lang="en-US" dirty="0"/>
              <a:t>Many other impacts that would have to be assessed to determine the scale of project needed to allow this participation</a:t>
            </a:r>
          </a:p>
          <a:p>
            <a:r>
              <a:rPr lang="en-US" dirty="0"/>
              <a:t>Presentation on a proposal to allow the participation of various generation and load resources by netting of the participating load and generation to determine the net change as there is a growing demand for this capability</a:t>
            </a:r>
          </a:p>
          <a:p>
            <a:r>
              <a:rPr lang="en-US" dirty="0"/>
              <a:t>ERCOT to socialize Shams proposal with broader internal groups and provide feedback at future WMWG meetings. </a:t>
            </a:r>
          </a:p>
        </p:txBody>
      </p:sp>
    </p:spTree>
    <p:extLst>
      <p:ext uri="{BB962C8B-B14F-4D97-AF65-F5344CB8AC3E}">
        <p14:creationId xmlns:p14="http://schemas.microsoft.com/office/powerpoint/2010/main" val="2259918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79B7A-B11F-4C6D-9D35-434849937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Day-Ahead Market (DAM) Performance Issue (DAM Delays)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F9F6D-270C-4787-832E-3097504F3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ERCOT presented analysis on the inputs to the DAM and the leading causes of the delays</a:t>
            </a:r>
          </a:p>
          <a:p>
            <a:r>
              <a:rPr lang="en-US" dirty="0"/>
              <a:t>Total PTP Intervals, Total number of Constraints and Total Energy Only Offer (EOO) intervals appears to be the three most significant variables affecting the Total DAM Run time.</a:t>
            </a:r>
          </a:p>
          <a:p>
            <a:pPr lvl="1"/>
            <a:r>
              <a:rPr lang="en-US" dirty="0"/>
              <a:t>Of these three variables, Total PTP Intervals is the most influential variable affecting Total DAM Run time.</a:t>
            </a:r>
          </a:p>
          <a:p>
            <a:pPr lvl="1"/>
            <a:r>
              <a:rPr lang="en-US" dirty="0"/>
              <a:t>The average yearly volume of PTP intervals had doubled over the last five years</a:t>
            </a:r>
          </a:p>
          <a:p>
            <a:pPr lvl="1"/>
            <a:r>
              <a:rPr lang="en-US" dirty="0"/>
              <a:t>The Total number of constraints has a strong relationship to the PTP intervals</a:t>
            </a:r>
          </a:p>
          <a:p>
            <a:r>
              <a:rPr lang="en-US" dirty="0"/>
              <a:t>The number of QSE’s and counterparties has been increasing as well</a:t>
            </a:r>
          </a:p>
          <a:p>
            <a:pPr lvl="1"/>
            <a:r>
              <a:rPr lang="en-US" dirty="0"/>
              <a:t>Are the counterparties affiliated to get around the bid limits?</a:t>
            </a:r>
          </a:p>
          <a:p>
            <a:r>
              <a:rPr lang="en-US" dirty="0"/>
              <a:t>Market Participants are concerned that discouraging PTP bids would lead to increase in alternate submission behavior (Energy-Only Offer and Energy Bid submissions in lieu of PTP)</a:t>
            </a:r>
          </a:p>
          <a:p>
            <a:r>
              <a:rPr lang="en-US" dirty="0"/>
              <a:t>ERCOT will provide additional analysis at the next WMWG meeting </a:t>
            </a:r>
          </a:p>
        </p:txBody>
      </p:sp>
    </p:spTree>
    <p:extLst>
      <p:ext uri="{BB962C8B-B14F-4D97-AF65-F5344CB8AC3E}">
        <p14:creationId xmlns:p14="http://schemas.microsoft.com/office/powerpoint/2010/main" val="119314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WMWG February 18</a:t>
            </a:r>
          </a:p>
          <a:p>
            <a:r>
              <a:rPr lang="en-US" dirty="0"/>
              <a:t>March meeting date changed to 3/22/21</a:t>
            </a:r>
          </a:p>
          <a:p>
            <a:r>
              <a:rPr lang="en-US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957799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3933</TotalTime>
  <Words>576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Wood Type</vt:lpstr>
      <vt:lpstr>Wholesale Market Working Group Report to WMS</vt:lpstr>
      <vt:lpstr>NPRR1056 Market Impact Generic Transmission Constraint (GTC) Notification</vt:lpstr>
      <vt:lpstr>NPRR1058 Resource Offer Modernization for Real-Time Co-Optimization</vt:lpstr>
      <vt:lpstr>Participation in SCED and AS – Behind-The-Meter (BTM) resources</vt:lpstr>
      <vt:lpstr>Day-Ahead Market (DAM) Performance Issue (DAM Delays)</vt:lpstr>
      <vt:lpstr>Next meeting</vt:lpstr>
    </vt:vector>
  </TitlesOfParts>
  <Company>CPS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Action Items Review</dc:title>
  <dc:creator>Detelich, David J.</dc:creator>
  <cp:lastModifiedBy>Detelich, David J.</cp:lastModifiedBy>
  <cp:revision>236</cp:revision>
  <dcterms:created xsi:type="dcterms:W3CDTF">2019-02-22T15:15:24Z</dcterms:created>
  <dcterms:modified xsi:type="dcterms:W3CDTF">2021-02-02T01:27:14Z</dcterms:modified>
</cp:coreProperties>
</file>