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370" r:id="rId2"/>
    <p:sldId id="402" r:id="rId3"/>
    <p:sldId id="407" r:id="rId4"/>
    <p:sldId id="403" r:id="rId5"/>
    <p:sldId id="408" r:id="rId6"/>
    <p:sldId id="404" r:id="rId7"/>
    <p:sldId id="409" r:id="rId8"/>
    <p:sldId id="400" r:id="rId9"/>
    <p:sldId id="385" r:id="rId10"/>
    <p:sldId id="380" r:id="rId11"/>
    <p:sldId id="38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94660"/>
  </p:normalViewPr>
  <p:slideViewPr>
    <p:cSldViewPr>
      <p:cViewPr varScale="1">
        <p:scale>
          <a:sx n="76" d="100"/>
          <a:sy n="76" d="100"/>
        </p:scale>
        <p:origin x="955" y="22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E67AEE-8CC1-4A0B-A9B6-7A0EA26C251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048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814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February 2</a:t>
            </a:r>
            <a:r>
              <a:rPr lang="en-US" sz="2800" baseline="30000" dirty="0">
                <a:latin typeface="Calibri" panose="020F0502020204030204" pitchFamily="34" charset="0"/>
              </a:rPr>
              <a:t>nd</a:t>
            </a:r>
            <a:r>
              <a:rPr lang="en-US" sz="2800" dirty="0">
                <a:latin typeface="Calibri" panose="020F0502020204030204" pitchFamily="34" charset="0"/>
              </a:rPr>
              <a:t> , 2021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0999" y="5410200"/>
            <a:ext cx="8305801" cy="476250"/>
          </a:xfrm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Debbie McKeever, Oncor               Tomas Fernandez, NRG            Sheri Wiegand, TXU Energy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866900"/>
            <a:ext cx="6248400" cy="31242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3600" b="1" dirty="0">
                <a:latin typeface="Calibri" panose="020F0502020204030204" pitchFamily="34" charset="0"/>
              </a:rPr>
              <a:t>February 4th, 2020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 dirty="0">
                <a:latin typeface="Calibri" panose="020F0502020204030204" pitchFamily="34" charset="0"/>
              </a:rPr>
              <a:t>9:30 AM</a:t>
            </a:r>
          </a:p>
          <a:p>
            <a:pPr algn="ctr"/>
            <a:r>
              <a:rPr lang="en-US" sz="3600" dirty="0">
                <a:latin typeface="Calibri" panose="020F0502020204030204" pitchFamily="34" charset="0"/>
              </a:rPr>
              <a:t>WebEx only</a:t>
            </a:r>
          </a:p>
          <a:p>
            <a:pPr algn="ctr"/>
            <a:r>
              <a:rPr lang="en-US" sz="2400" b="1" u="sng" dirty="0">
                <a:latin typeface="Calibri" panose="020F0502020204030204" pitchFamily="34" charset="0"/>
              </a:rPr>
              <a:t>Agenda Items:</a:t>
            </a:r>
          </a:p>
          <a:p>
            <a:pPr marL="457200" indent="-457200"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Review of feedback from January training</a:t>
            </a:r>
          </a:p>
          <a:p>
            <a:pPr marL="457200" indent="-457200"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Discuss modifications to training materials</a:t>
            </a:r>
          </a:p>
          <a:p>
            <a:pPr marL="457200" indent="-457200"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Review LMS on line statistics</a:t>
            </a:r>
          </a:p>
          <a:p>
            <a:pPr marL="457200" indent="-457200"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Review relevancy of on line modules – Administrative, Seibel Change, Day to Day</a:t>
            </a:r>
          </a:p>
          <a:p>
            <a:pPr marL="457200" indent="-457200"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Begin Discussion of TXSET WebEx class for 2021</a:t>
            </a:r>
          </a:p>
          <a:p>
            <a:pPr algn="ctr"/>
            <a:endParaRPr lang="en-US" sz="3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Upcoming</a:t>
            </a:r>
            <a:br>
              <a:rPr lang="en-US" sz="3600" b="1" dirty="0">
                <a:latin typeface="Calibri" panose="020F0502020204030204" pitchFamily="34" charset="0"/>
              </a:rPr>
            </a:br>
            <a:r>
              <a:rPr lang="en-US" sz="3600" b="1" dirty="0">
                <a:latin typeface="Calibri" panose="020F0502020204030204" pitchFamily="34" charset="0"/>
              </a:rPr>
              <a:t> RMTTF Meeting</a:t>
            </a: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for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Retail Market Training Task Force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Update to RMS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74BD799-1B77-4E4F-A547-0EE030C25878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152400" y="861150"/>
          <a:ext cx="8763000" cy="4884330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374506043"/>
                    </a:ext>
                  </a:extLst>
                </a:gridCol>
                <a:gridCol w="8382000">
                  <a:extLst>
                    <a:ext uri="{9D8B030D-6E8A-4147-A177-3AD203B41FA5}">
                      <a16:colId xmlns:a16="http://schemas.microsoft.com/office/drawing/2014/main" val="778078260"/>
                    </a:ext>
                  </a:extLst>
                </a:gridCol>
              </a:tblGrid>
              <a:tr h="625234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2020 Accomplishments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559222"/>
                  </a:ext>
                </a:extLst>
              </a:tr>
              <a:tr h="2247416">
                <a:tc>
                  <a:txBody>
                    <a:bodyPr/>
                    <a:lstStyle/>
                    <a:p>
                      <a:pPr marL="0" lvl="0" indent="0" algn="l">
                        <a:buFontTx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Conducted 4 Training Classes – Total of 139 Participants 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Retail 101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January 14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- 18 participants (in-person training)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April 2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nd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- 30 participants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August 6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- 60 participants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MarkeTrak / Inadvertent Gain Training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August 12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- 31 participants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9917587"/>
                  </a:ext>
                </a:extLst>
              </a:tr>
              <a:tr h="354585">
                <a:tc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MarkeTrak on-line modules – 165 Total Participants in 2020 </a:t>
                      </a:r>
                      <a:r>
                        <a:rPr lang="en-US" i="1" dirty="0">
                          <a:solidFill>
                            <a:srgbClr val="FF0000"/>
                          </a:solidFill>
                        </a:rPr>
                        <a:t>( 1204</a:t>
                      </a:r>
                      <a:r>
                        <a:rPr lang="en-US" i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i="1" dirty="0">
                          <a:solidFill>
                            <a:srgbClr val="FF0000"/>
                          </a:solidFill>
                        </a:rPr>
                        <a:t>all</a:t>
                      </a:r>
                      <a:r>
                        <a:rPr lang="en-US" i="1" baseline="0" dirty="0">
                          <a:solidFill>
                            <a:srgbClr val="FF0000"/>
                          </a:solidFill>
                        </a:rPr>
                        <a:t> time)</a:t>
                      </a:r>
                    </a:p>
                    <a:p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Retail 101 on-line module – 302 Total Participants in 2020 </a:t>
                      </a:r>
                      <a:r>
                        <a:rPr lang="en-US" i="1" baseline="0" dirty="0">
                          <a:solidFill>
                            <a:srgbClr val="FF0000"/>
                          </a:solidFill>
                        </a:rPr>
                        <a:t>( 1135 all time)</a:t>
                      </a:r>
                      <a:endParaRPr lang="en-US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522937"/>
                  </a:ext>
                </a:extLst>
              </a:tr>
              <a:tr h="354585">
                <a:tc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Completed development of Mass Transition on-line module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473874"/>
                  </a:ext>
                </a:extLst>
              </a:tr>
              <a:tr h="354585">
                <a:tc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Updated MarkeTrak / Inadvertent Gain Training deck for WebEx training only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865185"/>
                  </a:ext>
                </a:extLst>
              </a:tr>
              <a:tr h="354585">
                <a:tc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0" dirty="0">
                          <a:solidFill>
                            <a:schemeClr val="tx1"/>
                          </a:solidFill>
                        </a:rPr>
                        <a:t>Remained flexible with 2020 Training Plan amidst pandemic, pivoted schedule for on-line class offerings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68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619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Accomplishments 2020 – cont.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B33BF9-5F92-49D5-81AD-17297E1E7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22179-D043-4C0D-B182-6CCC26547E7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57200" y="1371600"/>
          <a:ext cx="8229600" cy="3000522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3899962902"/>
                    </a:ext>
                  </a:extLst>
                </a:gridCol>
                <a:gridCol w="7696200">
                  <a:extLst>
                    <a:ext uri="{9D8B030D-6E8A-4147-A177-3AD203B41FA5}">
                      <a16:colId xmlns:a16="http://schemas.microsoft.com/office/drawing/2014/main" val="1674498542"/>
                    </a:ext>
                  </a:extLst>
                </a:gridCol>
              </a:tblGrid>
              <a:tr h="619109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2020 Accomplishments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9149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Reviewed MarkeTrak on-line modules for accuracy/relevancy and modified as needed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Supported ERCOT market notifications and communications for training efforts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439875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Reviewed feedback from all training sessions and modified as warranted, i.e. additional engagement/checkpoint questions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858422"/>
                  </a:ext>
                </a:extLst>
              </a:tr>
              <a:tr h="46117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818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260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B33BF9-5F92-49D5-81AD-17297E1E7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22179-D043-4C0D-B182-6CCC26547E7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85800" y="914401"/>
          <a:ext cx="8077200" cy="4649377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505463957"/>
                    </a:ext>
                  </a:extLst>
                </a:gridCol>
                <a:gridCol w="7620000">
                  <a:extLst>
                    <a:ext uri="{9D8B030D-6E8A-4147-A177-3AD203B41FA5}">
                      <a16:colId xmlns:a16="http://schemas.microsoft.com/office/drawing/2014/main" val="1674498542"/>
                    </a:ext>
                  </a:extLst>
                </a:gridCol>
              </a:tblGrid>
              <a:tr h="411703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2021 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914914"/>
                  </a:ext>
                </a:extLst>
              </a:tr>
              <a:tr h="3046599"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Facilitate the following Instructor-led Courses: 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Ø"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Retail 101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u="none" dirty="0">
                          <a:solidFill>
                            <a:schemeClr val="tx1"/>
                          </a:solidFill>
                        </a:rPr>
                        <a:t>January 19</a:t>
                      </a:r>
                      <a:r>
                        <a:rPr lang="en-US" u="none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u="none" dirty="0">
                          <a:solidFill>
                            <a:schemeClr val="tx1"/>
                          </a:solidFill>
                        </a:rPr>
                        <a:t> , WebEx only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u="none" dirty="0">
                          <a:solidFill>
                            <a:schemeClr val="tx1"/>
                          </a:solidFill>
                        </a:rPr>
                        <a:t>March 30</a:t>
                      </a:r>
                      <a:r>
                        <a:rPr lang="en-US" u="none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u="none" dirty="0">
                          <a:solidFill>
                            <a:schemeClr val="tx1"/>
                          </a:solidFill>
                        </a:rPr>
                        <a:t> , WebEx only</a:t>
                      </a:r>
                    </a:p>
                    <a:p>
                      <a:pPr marL="914400" lvl="2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742950" lvl="1" indent="-285750" algn="l">
                        <a:buFont typeface="Wingdings" panose="05000000000000000000" pitchFamily="2" charset="2"/>
                        <a:buChar char="Ø"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MarkeTrak/Inadvertent Gain Training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January 26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, WebEx only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March 31</a:t>
                      </a:r>
                      <a:r>
                        <a:rPr lang="en-US" baseline="30000" dirty="0">
                          <a:solidFill>
                            <a:schemeClr val="tx1"/>
                          </a:solidFill>
                        </a:rPr>
                        <a:t>st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, WebEx only</a:t>
                      </a:r>
                    </a:p>
                    <a:p>
                      <a:pPr marL="914400" lvl="2" indent="0">
                        <a:buFont typeface="Wingdings" panose="05000000000000000000" pitchFamily="2" charset="2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742950" lvl="1" indent="-285750" algn="l">
                        <a:buFont typeface="Wingdings" panose="05000000000000000000" pitchFamily="2" charset="2"/>
                        <a:buChar char="Ø"/>
                      </a:pPr>
                      <a:r>
                        <a:rPr lang="en-US" u="sng" dirty="0">
                          <a:solidFill>
                            <a:schemeClr val="tx1"/>
                          </a:solidFill>
                        </a:rPr>
                        <a:t>TXSET 101 </a:t>
                      </a:r>
                    </a:p>
                    <a:p>
                      <a:pPr marL="1200150" lvl="2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en-US" u="none" dirty="0">
                          <a:solidFill>
                            <a:schemeClr val="tx1"/>
                          </a:solidFill>
                        </a:rPr>
                        <a:t>TBD, WebEx only 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§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439875"/>
                  </a:ext>
                </a:extLst>
              </a:tr>
              <a:tr h="808897"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Remain flexible and continue to monitor ERCOT and market participant COVID-19 guidelines to determine when in person classed may resume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06718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9325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97E2B-115F-4246-943D-512241F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2021 – cont.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B33BF9-5F92-49D5-81AD-17297E1E7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22179-D043-4C0D-B182-6CCC26547E7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21EB94-CCD5-4C20-958E-72F0B2FCDBC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04800" y="806445"/>
          <a:ext cx="8610600" cy="5377091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570059">
                  <a:extLst>
                    <a:ext uri="{9D8B030D-6E8A-4147-A177-3AD203B41FA5}">
                      <a16:colId xmlns:a16="http://schemas.microsoft.com/office/drawing/2014/main" val="263619232"/>
                    </a:ext>
                  </a:extLst>
                </a:gridCol>
                <a:gridCol w="8040541">
                  <a:extLst>
                    <a:ext uri="{9D8B030D-6E8A-4147-A177-3AD203B41FA5}">
                      <a16:colId xmlns:a16="http://schemas.microsoft.com/office/drawing/2014/main" val="1674498542"/>
                    </a:ext>
                  </a:extLst>
                </a:gridCol>
              </a:tblGrid>
              <a:tr h="513801"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2021 Goals – cont.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914914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Update TXSET 101 training materials for WebEx training only while maintaining a high level of engagement of participants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5724258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Support ERCOT market notifications and communications for training efforts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439875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Modify MarkeTrak on-line training modules to align with market revisions as needed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40210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Conduct Instructor-led retail market training, WebEx only and in person if permitted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8277149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Modify training materials based on feedback as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warranted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858422"/>
                  </a:ext>
                </a:extLst>
              </a:tr>
              <a:tr h="38273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trike="noStrike" dirty="0">
                          <a:solidFill>
                            <a:schemeClr val="tx1"/>
                          </a:solidFill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trike="noStrike" dirty="0">
                          <a:solidFill>
                            <a:schemeClr val="tx1"/>
                          </a:solidFill>
                        </a:rPr>
                        <a:t>Modify training materials to maintain consistency with Retail market changes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818730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trike="noStrike" dirty="0">
                          <a:solidFill>
                            <a:schemeClr val="tx1"/>
                          </a:solidFill>
                        </a:rPr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trike="noStrike" dirty="0">
                          <a:solidFill>
                            <a:schemeClr val="tx1"/>
                          </a:solidFill>
                        </a:rPr>
                        <a:t>Collaborate with RMS working groups by providing input when updating market documentation (i.e. user guides, process flows)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185785"/>
                  </a:ext>
                </a:extLst>
              </a:tr>
              <a:tr h="62757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trike="noStrike" dirty="0">
                          <a:solidFill>
                            <a:schemeClr val="tx1"/>
                          </a:solidFill>
                        </a:rPr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Support enhancements for ERCOT’s Learning Management System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trike="noStrik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1484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108E0-F376-4CC9-A51F-AE578A0B9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Retail Training Classes Available for Sign-Up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712751-15F8-4AA5-999B-34629B35D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249018-8AED-4130-A010-DBA9D9A187B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CDCA581-3BAD-4EE6-A237-C96427E11D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180427"/>
              </p:ext>
            </p:extLst>
          </p:nvPr>
        </p:nvGraphicFramePr>
        <p:xfrm>
          <a:off x="1066800" y="1425714"/>
          <a:ext cx="7010400" cy="218083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814890">
                  <a:extLst>
                    <a:ext uri="{9D8B030D-6E8A-4147-A177-3AD203B41FA5}">
                      <a16:colId xmlns:a16="http://schemas.microsoft.com/office/drawing/2014/main" val="397020503"/>
                    </a:ext>
                  </a:extLst>
                </a:gridCol>
                <a:gridCol w="4195510">
                  <a:extLst>
                    <a:ext uri="{9D8B030D-6E8A-4147-A177-3AD203B41FA5}">
                      <a16:colId xmlns:a16="http://schemas.microsoft.com/office/drawing/2014/main" val="1171185"/>
                    </a:ext>
                  </a:extLst>
                </a:gridCol>
              </a:tblGrid>
              <a:tr h="422728">
                <a:tc gridSpan="2"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2021 Retail Training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747192"/>
                  </a:ext>
                </a:extLst>
              </a:tr>
              <a:tr h="422728">
                <a:tc gridSpan="2">
                  <a:txBody>
                    <a:bodyPr/>
                    <a:lstStyle/>
                    <a:p>
                      <a:r>
                        <a:rPr lang="en-US" sz="2400" b="1" i="1" u="sng" dirty="0"/>
                        <a:t>Retail 101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2896073"/>
                  </a:ext>
                </a:extLst>
              </a:tr>
              <a:tr h="422728">
                <a:tc>
                  <a:txBody>
                    <a:bodyPr/>
                    <a:lstStyle/>
                    <a:p>
                      <a:r>
                        <a:rPr lang="en-US" sz="2000" dirty="0"/>
                        <a:t>WebEx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Tuesday, March 30,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194597"/>
                  </a:ext>
                </a:extLst>
              </a:tr>
              <a:tr h="386502">
                <a:tc gridSpan="2"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903948"/>
                  </a:ext>
                </a:extLst>
              </a:tr>
              <a:tr h="422728">
                <a:tc gridSpan="2">
                  <a:txBody>
                    <a:bodyPr/>
                    <a:lstStyle/>
                    <a:p>
                      <a:r>
                        <a:rPr lang="en-US" sz="2400" b="1" i="1" u="sng" dirty="0" err="1"/>
                        <a:t>MarkeTrak</a:t>
                      </a:r>
                      <a:r>
                        <a:rPr lang="en-US" sz="2400" b="1" i="1" u="sng" dirty="0"/>
                        <a:t> &amp; Inadvertent Gain Training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90273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161460F-B0F8-488F-A220-CCB3217077BF}"/>
              </a:ext>
            </a:extLst>
          </p:cNvPr>
          <p:cNvSpPr txBox="1"/>
          <p:nvPr/>
        </p:nvSpPr>
        <p:spPr>
          <a:xfrm>
            <a:off x="228600" y="4724400"/>
            <a:ext cx="8686800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</a:rPr>
              <a:t>RMTTF will continue to monitor ERCOT and market participant COVID-19 guidelines to determine when in person classes may resume.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C4C5129-569B-4390-8D07-4DE939A8B1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756787"/>
              </p:ext>
            </p:extLst>
          </p:nvPr>
        </p:nvGraphicFramePr>
        <p:xfrm>
          <a:off x="1066800" y="3636440"/>
          <a:ext cx="7014411" cy="57512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818901">
                  <a:extLst>
                    <a:ext uri="{9D8B030D-6E8A-4147-A177-3AD203B41FA5}">
                      <a16:colId xmlns:a16="http://schemas.microsoft.com/office/drawing/2014/main" val="2118937087"/>
                    </a:ext>
                  </a:extLst>
                </a:gridCol>
                <a:gridCol w="4195510">
                  <a:extLst>
                    <a:ext uri="{9D8B030D-6E8A-4147-A177-3AD203B41FA5}">
                      <a16:colId xmlns:a16="http://schemas.microsoft.com/office/drawing/2014/main" val="741786276"/>
                    </a:ext>
                  </a:extLst>
                </a:gridCol>
              </a:tblGrid>
              <a:tr h="57512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b="0" i="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WebEx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b="0" i="0" u="non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Wednesday, March 31,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367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6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108E0-F376-4CC9-A51F-AE578A0B9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Retail Training Class Participation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712751-15F8-4AA5-999B-34629B35D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249018-8AED-4130-A010-DBA9D9A187B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CDCA581-3BAD-4EE6-A237-C96427E11D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770496"/>
              </p:ext>
            </p:extLst>
          </p:nvPr>
        </p:nvGraphicFramePr>
        <p:xfrm>
          <a:off x="1066800" y="1425714"/>
          <a:ext cx="7010400" cy="3605801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001486">
                  <a:extLst>
                    <a:ext uri="{9D8B030D-6E8A-4147-A177-3AD203B41FA5}">
                      <a16:colId xmlns:a16="http://schemas.microsoft.com/office/drawing/2014/main" val="397020503"/>
                    </a:ext>
                  </a:extLst>
                </a:gridCol>
                <a:gridCol w="3004457">
                  <a:extLst>
                    <a:ext uri="{9D8B030D-6E8A-4147-A177-3AD203B41FA5}">
                      <a16:colId xmlns:a16="http://schemas.microsoft.com/office/drawing/2014/main" val="1171185"/>
                    </a:ext>
                  </a:extLst>
                </a:gridCol>
                <a:gridCol w="3004457">
                  <a:extLst>
                    <a:ext uri="{9D8B030D-6E8A-4147-A177-3AD203B41FA5}">
                      <a16:colId xmlns:a16="http://schemas.microsoft.com/office/drawing/2014/main" val="627544104"/>
                    </a:ext>
                  </a:extLst>
                </a:gridCol>
              </a:tblGrid>
              <a:tr h="470125">
                <a:tc gridSpan="2"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2021 Retail Training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747192"/>
                  </a:ext>
                </a:extLst>
              </a:tr>
              <a:tr h="470125">
                <a:tc gridSpan="2">
                  <a:txBody>
                    <a:bodyPr/>
                    <a:lstStyle/>
                    <a:p>
                      <a:r>
                        <a:rPr lang="en-US" sz="2400" b="1" i="1" u="sng" dirty="0"/>
                        <a:t>Retail 101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i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2896073"/>
                  </a:ext>
                </a:extLst>
              </a:tr>
              <a:tr h="720858">
                <a:tc>
                  <a:txBody>
                    <a:bodyPr/>
                    <a:lstStyle/>
                    <a:p>
                      <a:r>
                        <a:rPr lang="en-US" sz="2000" dirty="0"/>
                        <a:t>WebEx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Tuesday, January 19, 2021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30 participants + 6 commenters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194597"/>
                  </a:ext>
                </a:extLst>
              </a:tr>
              <a:tr h="397428">
                <a:tc gridSpan="2"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903948"/>
                  </a:ext>
                </a:extLst>
              </a:tr>
              <a:tr h="846225">
                <a:tc gridSpan="2">
                  <a:txBody>
                    <a:bodyPr/>
                    <a:lstStyle/>
                    <a:p>
                      <a:r>
                        <a:rPr lang="en-US" sz="2400" b="1" i="1" u="sng" dirty="0" err="1"/>
                        <a:t>MarkeTrak</a:t>
                      </a:r>
                      <a:r>
                        <a:rPr lang="en-US" sz="2400" b="1" i="1" u="sng" dirty="0"/>
                        <a:t> &amp; Inadvertent Gain Training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i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902733"/>
                  </a:ext>
                </a:extLst>
              </a:tr>
              <a:tr h="470125">
                <a:tc>
                  <a:txBody>
                    <a:bodyPr/>
                    <a:lstStyle/>
                    <a:p>
                      <a:r>
                        <a:rPr lang="en-US" sz="2000" dirty="0"/>
                        <a:t>WebEx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Tuesday, January 26,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i="0" u="none" dirty="0"/>
                        <a:t>29 participants + 6 instructors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96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6861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200" b="1" dirty="0">
                <a:latin typeface="Arial Black" panose="020B0A04020102020204" pitchFamily="34" charset="0"/>
              </a:rPr>
              <a:t>On-line Training Modules Available 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marL="457200" lvl="1" indent="0">
              <a:buClr>
                <a:srgbClr val="FF0000"/>
              </a:buClr>
              <a:buNone/>
            </a:pPr>
            <a:r>
              <a:rPr lang="en-US" sz="2400" b="1" dirty="0">
                <a:latin typeface="Calibri" panose="020F0502020204030204" pitchFamily="34" charset="0"/>
              </a:rPr>
              <a:t>MarkeTrak Series 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Marketrak Overview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Switch Hold Removal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Cancel With/Without  Approvals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Inadvertent Gains/Losses &amp; Rescissions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Usage and Billing</a:t>
            </a:r>
            <a:endParaRPr lang="en-US" sz="16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Other D2D Subtypes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Bulk Insert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MarkeTrak Admin Functionality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Emails and Notifications</a:t>
            </a:r>
          </a:p>
          <a:p>
            <a:pPr lvl="2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Calibri" panose="020F0502020204030204" pitchFamily="34" charset="0"/>
              </a:rPr>
              <a:t>Reporting – Background &amp; GUI 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400" b="1" dirty="0">
                <a:latin typeface="Calibri" panose="020F0502020204030204" pitchFamily="34" charset="0"/>
              </a:rPr>
              <a:t>Retail 101</a:t>
            </a:r>
          </a:p>
          <a:p>
            <a:pPr marL="457200" lvl="1" indent="0">
              <a:buClr>
                <a:srgbClr val="FF0000"/>
              </a:buClr>
              <a:buNone/>
            </a:pPr>
            <a:r>
              <a:rPr lang="en-US" sz="2400" b="1" dirty="0">
                <a:latin typeface="Calibri" panose="020F0502020204030204" pitchFamily="34" charset="0"/>
              </a:rPr>
              <a:t>Mass Transition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1143000" y="6438691"/>
            <a:ext cx="2133600" cy="476250"/>
          </a:xfrm>
        </p:spPr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3352232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8240</TotalTime>
  <Words>823</Words>
  <Application>Microsoft Office PowerPoint</Application>
  <PresentationFormat>On-screen Show (4:3)</PresentationFormat>
  <Paragraphs>148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Wingdings</vt:lpstr>
      <vt:lpstr>Custom Design</vt:lpstr>
      <vt:lpstr>ERCOT  Retail Market Training  Task Force</vt:lpstr>
      <vt:lpstr>Accomplishments for 2020</vt:lpstr>
      <vt:lpstr>Accomplishments 2020 – cont.</vt:lpstr>
      <vt:lpstr>Goals for 2021</vt:lpstr>
      <vt:lpstr>Goals for 2021 – cont.</vt:lpstr>
      <vt:lpstr>2021 Retail Training Classes Available for Sign-Up</vt:lpstr>
      <vt:lpstr>2021 Retail Training Class Participation</vt:lpstr>
      <vt:lpstr>On-line Training Modules Available </vt:lpstr>
      <vt:lpstr>Retail Market Training - Registration</vt:lpstr>
      <vt:lpstr>Upcoming  RMTTF Meeting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Wiegand, Sheri</cp:lastModifiedBy>
  <cp:revision>452</cp:revision>
  <cp:lastPrinted>2016-02-12T19:29:41Z</cp:lastPrinted>
  <dcterms:created xsi:type="dcterms:W3CDTF">2005-04-21T14:28:35Z</dcterms:created>
  <dcterms:modified xsi:type="dcterms:W3CDTF">2021-01-30T00:09:06Z</dcterms:modified>
</cp:coreProperties>
</file>