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93" r:id="rId4"/>
    <p:sldId id="305" r:id="rId5"/>
    <p:sldId id="303" r:id="rId6"/>
    <p:sldId id="311" r:id="rId7"/>
    <p:sldId id="309" r:id="rId8"/>
    <p:sldId id="310" r:id="rId9"/>
    <p:sldId id="306" r:id="rId10"/>
    <p:sldId id="312" r:id="rId11"/>
    <p:sldId id="30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arnes, Bill" initials="BB" lastIdx="1" clrIdx="0">
    <p:extLst>
      <p:ext uri="{19B8F6BF-5375-455C-9EA6-DF929625EA0E}">
        <p15:presenceInfo xmlns:p15="http://schemas.microsoft.com/office/powerpoint/2012/main" userId="S::Bill.Barnes@nrg.com::abf1f437-3153-4041-a80b-501522cdd37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99" autoAdjust="0"/>
    <p:restoredTop sz="97021" autoAdjust="0"/>
  </p:normalViewPr>
  <p:slideViewPr>
    <p:cSldViewPr>
      <p:cViewPr varScale="1">
        <p:scale>
          <a:sx n="62" d="100"/>
          <a:sy n="62" d="100"/>
        </p:scale>
        <p:origin x="142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5551AF-8CD8-497C-8229-57D58853C0B0}" type="datetimeFigureOut">
              <a:rPr lang="en-US" smtClean="0"/>
              <a:t>1/29/2021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F923BE-09A6-4E62-B431-38AFC7D8D7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468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2962B-8953-476D-9E2A-850698B2E256}" type="datetime1">
              <a:rPr lang="en-US" smtClean="0"/>
              <a:t>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D266F-74CA-4AE2-8527-C8E6ACD37FD0}" type="datetime1">
              <a:rPr lang="en-US" smtClean="0"/>
              <a:t>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E059-F9D8-49BF-895D-2A6AAB33C8C2}" type="datetime1">
              <a:rPr lang="en-US" smtClean="0"/>
              <a:t>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4D6B8-0739-41D1-8BCF-1D86B5945B7B}" type="datetime1">
              <a:rPr lang="en-US" smtClean="0"/>
              <a:t>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3FB8D-3742-491E-87CE-54E1DB8CE097}" type="datetime1">
              <a:rPr lang="en-US" smtClean="0"/>
              <a:t>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475F-F24F-4404-A159-B2E0868CB43E}" type="datetime1">
              <a:rPr lang="en-US" smtClean="0"/>
              <a:t>1/29/2021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B5F40-1724-45AC-9E8F-3995753F3C41}" type="datetime1">
              <a:rPr lang="en-US" smtClean="0"/>
              <a:t>1/29/2021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22F0C-1B97-4759-8D52-88ECF6F80EA6}" type="datetime1">
              <a:rPr lang="en-US" smtClean="0"/>
              <a:t>1/29/2021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531ED-07C5-4639-9994-6E2680624364}" type="datetime1">
              <a:rPr lang="en-US" smtClean="0"/>
              <a:t>1/29/2021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82AF-1224-4BBE-8389-7110B741EE02}" type="datetime1">
              <a:rPr lang="en-US" smtClean="0"/>
              <a:t>1/29/2021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63AAD-494F-4935-9B32-6C017EC59661}" type="datetime1">
              <a:rPr lang="en-US" smtClean="0"/>
              <a:t>1/29/2021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6EC76-C7BB-4B64-AB2C-4CA666B08B18}" type="datetime1">
              <a:rPr lang="en-US" smtClean="0"/>
              <a:t>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676400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+mn-lt"/>
              </a:rPr>
              <a:t>Market Credit Working Group update to the Wholesale Market Subcommittee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5404" y="5181600"/>
            <a:ext cx="6400800" cy="685800"/>
          </a:xfrm>
        </p:spPr>
        <p:txBody>
          <a:bodyPr>
            <a:normAutofit/>
          </a:bodyPr>
          <a:lstStyle/>
          <a:p>
            <a:r>
              <a:rPr lang="en-US" sz="2400" dirty="0"/>
              <a:t>03 February 2021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042604" y="3962400"/>
            <a:ext cx="548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 </a:t>
            </a:r>
            <a:r>
              <a:rPr lang="en-US" b="1" dirty="0"/>
              <a:t>Brenden Sager, Austin Energy, Chair</a:t>
            </a:r>
          </a:p>
          <a:p>
            <a:pPr algn="ctr"/>
            <a:r>
              <a:rPr lang="en-US" b="1" dirty="0"/>
              <a:t>Seth Cochran, Direct Energy, Vice Chair</a:t>
            </a:r>
          </a:p>
        </p:txBody>
      </p:sp>
    </p:spTree>
    <p:extLst>
      <p:ext uri="{BB962C8B-B14F-4D97-AF65-F5344CB8AC3E}">
        <p14:creationId xmlns:p14="http://schemas.microsoft.com/office/powerpoint/2010/main" val="33294299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5F7AB-566C-4EB3-8E34-68AB1C1B1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C5CA79-506D-4AE8-9265-10BB75778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7B4745-8B98-4F60-82B4-F2D6D2ABF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008730DF-0224-40A9-8017-C4588E6D47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33400"/>
            <a:ext cx="8501217" cy="525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594479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8229600" cy="838200"/>
          </a:xfrm>
        </p:spPr>
        <p:txBody>
          <a:bodyPr/>
          <a:lstStyle/>
          <a:p>
            <a:r>
              <a:rPr lang="en-US" dirty="0"/>
              <a:t>MCWG </a:t>
            </a:r>
            <a:r>
              <a:rPr lang="en-US" dirty="0">
                <a:latin typeface="+mn-lt"/>
              </a:rPr>
              <a:t>update</a:t>
            </a:r>
            <a:r>
              <a:rPr lang="en-US" dirty="0"/>
              <a:t> to WMS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763000" cy="5410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u="sng" dirty="0"/>
              <a:t>New Business</a:t>
            </a:r>
          </a:p>
          <a:p>
            <a:pPr marL="0" indent="0">
              <a:buNone/>
            </a:pPr>
            <a:endParaRPr lang="en-US" sz="2400" u="sng" dirty="0"/>
          </a:p>
          <a:p>
            <a:r>
              <a:rPr lang="en-US" dirty="0"/>
              <a:t>Changes amount of CP’s Available Credit Limit locked for CRR Auctions during duration of auction to cap at pre-auction screening amount</a:t>
            </a:r>
          </a:p>
          <a:p>
            <a:r>
              <a:rPr lang="en-US" dirty="0"/>
              <a:t>Market Notice on May 12</a:t>
            </a:r>
          </a:p>
          <a:p>
            <a:r>
              <a:rPr lang="en-US" dirty="0"/>
              <a:t>Go Live on June 11 for CRR (will reflect in CMM (credit reports) on June 12</a:t>
            </a:r>
          </a:p>
          <a:p>
            <a:r>
              <a:rPr lang="en-US" i="1" dirty="0"/>
              <a:t>Lock credit during the pre-screen auction amount (lowest of the CRR lock limit)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186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838200"/>
          </a:xfrm>
        </p:spPr>
        <p:txBody>
          <a:bodyPr/>
          <a:lstStyle/>
          <a:p>
            <a:r>
              <a:rPr lang="en-US" dirty="0"/>
              <a:t>MCWG </a:t>
            </a:r>
            <a:r>
              <a:rPr lang="en-US" dirty="0">
                <a:latin typeface="+mn-lt"/>
              </a:rPr>
              <a:t>update</a:t>
            </a:r>
            <a:r>
              <a:rPr lang="en-US" dirty="0"/>
              <a:t> to WMS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10600" cy="4800600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sz="2400" b="1" dirty="0"/>
              <a:t>General Update</a:t>
            </a:r>
          </a:p>
          <a:p>
            <a:pPr marL="457200" lvl="1" indent="0">
              <a:spcBef>
                <a:spcPts val="0"/>
              </a:spcBef>
              <a:buNone/>
              <a:defRPr/>
            </a:pPr>
            <a:endParaRPr lang="en-US" sz="2000" dirty="0"/>
          </a:p>
          <a:p>
            <a:pPr lvl="1">
              <a:spcBef>
                <a:spcPts val="0"/>
              </a:spcBef>
              <a:defRPr/>
            </a:pPr>
            <a:r>
              <a:rPr lang="en-US" sz="1800" dirty="0"/>
              <a:t>20 Jan 2021 Joint MCWG/CWG WEBEX Meeting</a:t>
            </a:r>
            <a:endParaRPr lang="en-US" sz="1800" dirty="0"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defRPr/>
            </a:pPr>
            <a:r>
              <a:rPr lang="en-US" sz="1800" dirty="0">
                <a:cs typeface="Arial" panose="020B0604020202020204" pitchFamily="34" charset="0"/>
              </a:rPr>
              <a:t>8 NPRRs reviewed for their credit impacts </a:t>
            </a:r>
            <a:r>
              <a:rPr lang="en-US" sz="1800" b="1" dirty="0">
                <a:solidFill>
                  <a:srgbClr val="92D050"/>
                </a:solidFill>
                <a:cs typeface="Arial" panose="020B0604020202020204" pitchFamily="34" charset="0"/>
              </a:rPr>
              <a:t>No Credit impacts</a:t>
            </a:r>
          </a:p>
          <a:p>
            <a:pPr lvl="1">
              <a:spcBef>
                <a:spcPts val="0"/>
              </a:spcBef>
              <a:defRPr/>
            </a:pPr>
            <a:endParaRPr lang="en-US" sz="1800" b="1" dirty="0">
              <a:solidFill>
                <a:srgbClr val="92D050"/>
              </a:solidFill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2600" b="1" u="sng" dirty="0"/>
              <a:t>Review NPRRs for Credit Implications (vote)</a:t>
            </a:r>
          </a:p>
          <a:p>
            <a:pPr lvl="1">
              <a:spcBef>
                <a:spcPts val="0"/>
              </a:spcBef>
              <a:defRPr/>
            </a:pPr>
            <a:endParaRPr lang="en-US" sz="1800" dirty="0">
              <a:cs typeface="Arial" panose="020B0604020202020204" pitchFamily="34" charset="0"/>
            </a:endParaRPr>
          </a:p>
          <a:p>
            <a:r>
              <a:rPr lang="en-US" sz="2100" dirty="0"/>
              <a:t>1024 - Determination of Significance with Respect to Price Corrections</a:t>
            </a:r>
          </a:p>
          <a:p>
            <a:r>
              <a:rPr lang="en-US" sz="2100" dirty="0"/>
              <a:t>1040 - Compliance Metrics for Ancillary Service Supply Responsibility</a:t>
            </a:r>
          </a:p>
          <a:p>
            <a:r>
              <a:rPr lang="en-US" sz="2100" dirty="0"/>
              <a:t>1044 - Enhancement of SSR Mitigation Requirement</a:t>
            </a:r>
          </a:p>
          <a:p>
            <a:r>
              <a:rPr lang="en-US" sz="2100" dirty="0"/>
              <a:t>1045 - Transmission Operator Definition and Designation</a:t>
            </a:r>
          </a:p>
          <a:p>
            <a:r>
              <a:rPr lang="en-US" sz="2100" dirty="0"/>
              <a:t>1053 - BESTF-9 Exemption from Ancillary Service Supply Compliance Requirements for Energy Storage Resources Affected by EEA Level 3 Charging Suspensions</a:t>
            </a:r>
          </a:p>
          <a:p>
            <a:r>
              <a:rPr lang="en-US" sz="2100" dirty="0"/>
              <a:t>1054 - Removal of </a:t>
            </a:r>
            <a:r>
              <a:rPr lang="en-US" sz="2100" dirty="0" err="1"/>
              <a:t>Oklaunion</a:t>
            </a:r>
            <a:r>
              <a:rPr lang="en-US" sz="2100" dirty="0"/>
              <a:t> Exemption Language</a:t>
            </a:r>
          </a:p>
          <a:p>
            <a:r>
              <a:rPr lang="en-US" sz="2100" dirty="0"/>
              <a:t>1057 - Modification to Real-Time Hub Price Formulas for Fully De-Energized Hubs</a:t>
            </a:r>
          </a:p>
          <a:p>
            <a:r>
              <a:rPr lang="en-US" sz="2100" dirty="0"/>
              <a:t>1059 - Ability for MOUs and ECs to Send Non-BUSIDRRQ Interval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081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838200"/>
          </a:xfrm>
        </p:spPr>
        <p:txBody>
          <a:bodyPr/>
          <a:lstStyle/>
          <a:p>
            <a:r>
              <a:rPr lang="en-US" dirty="0"/>
              <a:t>MCWG </a:t>
            </a:r>
            <a:r>
              <a:rPr lang="en-US" dirty="0">
                <a:latin typeface="+mn-lt"/>
              </a:rPr>
              <a:t>update</a:t>
            </a:r>
            <a:r>
              <a:rPr lang="en-US" dirty="0"/>
              <a:t> to WMS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599"/>
            <a:ext cx="8763000" cy="5349875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u="sng" dirty="0"/>
              <a:t>Review 2021 CWG/MCWG Leadership</a:t>
            </a:r>
          </a:p>
          <a:p>
            <a:endParaRPr lang="en-US" dirty="0"/>
          </a:p>
          <a:p>
            <a:r>
              <a:rPr lang="en-US" dirty="0"/>
              <a:t>MCWG Chair Brenden Sager and VC Seth Cochran</a:t>
            </a:r>
          </a:p>
          <a:p>
            <a:r>
              <a:rPr lang="en-US" dirty="0"/>
              <a:t>CWG Chair Loretto Martin and VC James Spalding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u="sng" dirty="0"/>
              <a:t>Discuss 2021 Goals (</a:t>
            </a:r>
            <a:r>
              <a:rPr lang="en-US" b="1" u="sng" dirty="0">
                <a:solidFill>
                  <a:srgbClr val="00B050"/>
                </a:solidFill>
              </a:rPr>
              <a:t>approved</a:t>
            </a:r>
            <a:r>
              <a:rPr lang="en-US" b="1" u="sng" dirty="0"/>
              <a:t>)</a:t>
            </a:r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en-US" dirty="0"/>
              <a:t>Review the ongoing impact on market participant credit exposure and collateral requirements resulting from the incorporation of a forward price curve-based methodology</a:t>
            </a:r>
          </a:p>
          <a:p>
            <a:pPr lvl="0"/>
            <a:r>
              <a:rPr lang="en-US" dirty="0"/>
              <a:t>Clarify the market’s risk tolerance/appetite level and provide regular updates on credit exposure to the ERCOT Board</a:t>
            </a:r>
          </a:p>
          <a:p>
            <a:pPr lvl="0"/>
            <a:r>
              <a:rPr lang="en-US" dirty="0"/>
              <a:t>Evaluate and quantify potential market risk under current credit rules and examine a framework for reviewing rules in flight</a:t>
            </a:r>
          </a:p>
          <a:p>
            <a:pPr lvl="0"/>
            <a:r>
              <a:rPr lang="en-US" dirty="0"/>
              <a:t>Effectively communicate credit risk to the market </a:t>
            </a:r>
          </a:p>
          <a:p>
            <a:pPr lvl="0"/>
            <a:r>
              <a:rPr lang="en-US" dirty="0"/>
              <a:t>Examine current Protocol language to determine how effective current calculations capture actual credit risk </a:t>
            </a:r>
          </a:p>
          <a:p>
            <a:r>
              <a:rPr lang="en-US" dirty="0"/>
              <a:t>Another goal added to the list. Review the proposed credit assessment methodology and provide guidance to ERCOT to ensure accuracy in assessing risk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91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838200"/>
          </a:xfrm>
        </p:spPr>
        <p:txBody>
          <a:bodyPr/>
          <a:lstStyle/>
          <a:p>
            <a:r>
              <a:rPr lang="en-US" dirty="0"/>
              <a:t>MCWG </a:t>
            </a:r>
            <a:r>
              <a:rPr lang="en-US" dirty="0">
                <a:latin typeface="+mn-lt"/>
              </a:rPr>
              <a:t>update</a:t>
            </a:r>
            <a:r>
              <a:rPr lang="en-US" dirty="0"/>
              <a:t> to WMS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763000" cy="5410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u="sng" dirty="0"/>
              <a:t>Review and Discussion of Credit Work Group Charter (</a:t>
            </a:r>
            <a:r>
              <a:rPr lang="en-US" sz="2400" b="1" u="sng" dirty="0">
                <a:solidFill>
                  <a:srgbClr val="00B050"/>
                </a:solidFill>
              </a:rPr>
              <a:t>approved</a:t>
            </a:r>
            <a:r>
              <a:rPr lang="en-US" sz="2400" b="1" u="sng" dirty="0"/>
              <a:t>)</a:t>
            </a:r>
          </a:p>
          <a:p>
            <a:r>
              <a:rPr lang="en-US" sz="2400" dirty="0"/>
              <a:t>Approved with minor revisions (including ERCOT contacts)</a:t>
            </a:r>
          </a:p>
          <a:p>
            <a:r>
              <a:rPr lang="en-US" sz="2400" dirty="0"/>
              <a:t>Document covers</a:t>
            </a:r>
          </a:p>
          <a:p>
            <a:pPr lvl="1"/>
            <a:r>
              <a:rPr lang="en-US" sz="2400" dirty="0"/>
              <a:t>Purpose and Authority</a:t>
            </a:r>
          </a:p>
          <a:p>
            <a:pPr lvl="1"/>
            <a:r>
              <a:rPr lang="en-US" sz="2400" dirty="0"/>
              <a:t>Reporting relationships within ERCOT</a:t>
            </a:r>
          </a:p>
          <a:p>
            <a:pPr lvl="1"/>
            <a:r>
              <a:rPr lang="en-US" sz="2400" dirty="0"/>
              <a:t>Specific Functions and Conduct of meetings</a:t>
            </a:r>
          </a:p>
          <a:p>
            <a:pPr marL="0" indent="0">
              <a:buNone/>
            </a:pP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7038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838200"/>
          </a:xfrm>
        </p:spPr>
        <p:txBody>
          <a:bodyPr/>
          <a:lstStyle/>
          <a:p>
            <a:r>
              <a:rPr lang="en-US" dirty="0"/>
              <a:t>MCWG </a:t>
            </a:r>
            <a:r>
              <a:rPr lang="en-US" dirty="0">
                <a:latin typeface="+mn-lt"/>
              </a:rPr>
              <a:t>update</a:t>
            </a:r>
            <a:r>
              <a:rPr lang="en-US" dirty="0"/>
              <a:t> to WMS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763000" cy="54102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u="sng" dirty="0"/>
              <a:t>Review August 2020 DAM/CRR Credit Exposure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lvl="0"/>
            <a:r>
              <a:rPr lang="en-US" dirty="0"/>
              <a:t>Hurricane Hanna impacted South Texas and the Rio Grande Valley on July 25, 2020</a:t>
            </a:r>
          </a:p>
          <a:p>
            <a:pPr lvl="0"/>
            <a:r>
              <a:rPr lang="en-US" dirty="0"/>
              <a:t>Outages of two AEP transmission lines in the area of Edinburg caused a significant amount of congestion through August 10, 2020 when the lines were returned to service</a:t>
            </a:r>
          </a:p>
          <a:p>
            <a:pPr lvl="1"/>
            <a:r>
              <a:rPr lang="en-US" dirty="0"/>
              <a:t>South Load Zone prices were significantly higher in both DAM and RTM</a:t>
            </a:r>
          </a:p>
          <a:p>
            <a:pPr lvl="0"/>
            <a:r>
              <a:rPr lang="en-US" dirty="0"/>
              <a:t>Significant increases in collateral requirements were observed as a result of the congestion</a:t>
            </a:r>
          </a:p>
          <a:p>
            <a:pPr lvl="0"/>
            <a:r>
              <a:rPr lang="en-US" dirty="0"/>
              <a:t>The higher collateral requirements were exacerbated by higher DFAFs in mid-August</a:t>
            </a:r>
          </a:p>
          <a:p>
            <a:pPr lvl="0"/>
            <a:r>
              <a:rPr lang="en-US" dirty="0"/>
              <a:t>DALE (i.e. 7-day average of prior DAM activity) is multiplied by DFAF to capture changes in forward market expectations for QSEs</a:t>
            </a:r>
          </a:p>
          <a:p>
            <a:pPr lvl="1"/>
            <a:r>
              <a:rPr lang="en-US" dirty="0"/>
              <a:t>Works well when congestion is minimal</a:t>
            </a:r>
          </a:p>
          <a:p>
            <a:pPr lvl="0"/>
            <a:r>
              <a:rPr lang="en-US" dirty="0"/>
              <a:t>CRR settlements are not projected forward using DFAF</a:t>
            </a:r>
          </a:p>
          <a:p>
            <a:pPr lvl="1"/>
            <a:r>
              <a:rPr lang="en-US" dirty="0"/>
              <a:t>CRR credits/charges netted only for days that are unbilled or invoiced</a:t>
            </a:r>
          </a:p>
          <a:p>
            <a:pPr lvl="0"/>
            <a:r>
              <a:rPr lang="en-US" dirty="0"/>
              <a:t>In instances where DALE*DFAF increases substantially due to congestion, there is not a corresponding projected offset at the Counter-party level for CRRAH activities, particularly for CRRAH with a book heavy with Options</a:t>
            </a:r>
          </a:p>
          <a:p>
            <a:pPr lvl="0"/>
            <a:r>
              <a:rPr lang="en-US" dirty="0"/>
              <a:t>Result is dramatic over-collateralization of Counter-Party, particularly when the CP, QSE, and CRRAH are the same legal entity</a:t>
            </a:r>
          </a:p>
          <a:p>
            <a:pPr lvl="0"/>
            <a:r>
              <a:rPr lang="en-US" dirty="0"/>
              <a:t>The entity can be owed millions by ERCOT, yet the TPEA calculations show the CP to be a significant credit risk to ERCOT, whereas the risk of default is in the opposite direction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8624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838200"/>
          </a:xfrm>
        </p:spPr>
        <p:txBody>
          <a:bodyPr/>
          <a:lstStyle/>
          <a:p>
            <a:r>
              <a:rPr lang="en-US" dirty="0"/>
              <a:t>MCWG </a:t>
            </a:r>
            <a:r>
              <a:rPr lang="en-US" dirty="0">
                <a:latin typeface="+mn-lt"/>
              </a:rPr>
              <a:t>update</a:t>
            </a:r>
            <a:r>
              <a:rPr lang="en-US" dirty="0"/>
              <a:t> to WMS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763000" cy="5410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u="sng" dirty="0"/>
              <a:t>Review August 2020 DAM/CRR Credit Exposure</a:t>
            </a:r>
            <a:endParaRPr lang="en-US" dirty="0"/>
          </a:p>
          <a:p>
            <a:r>
              <a:rPr lang="en-US" dirty="0"/>
              <a:t>ERCOT staff do analysis and </a:t>
            </a:r>
            <a:r>
              <a:rPr lang="en-US" dirty="0" err="1"/>
              <a:t>backcasting</a:t>
            </a:r>
            <a:r>
              <a:rPr lang="en-US" dirty="0"/>
              <a:t> to measure the effects of the proposed changes</a:t>
            </a:r>
          </a:p>
          <a:p>
            <a:r>
              <a:rPr lang="en-US" dirty="0"/>
              <a:t>Potential unforeseen events difficult to forecast</a:t>
            </a:r>
          </a:p>
          <a:p>
            <a:r>
              <a:rPr lang="en-US" dirty="0"/>
              <a:t>If you have only a CRR position, how would this affect DA/RT positions?</a:t>
            </a:r>
          </a:p>
          <a:p>
            <a:r>
              <a:rPr lang="en-US" dirty="0"/>
              <a:t>Potential issues with the CFTC exemptions which will have to be reviewed by ERCOT staff</a:t>
            </a:r>
          </a:p>
          <a:p>
            <a:r>
              <a:rPr lang="en-US" dirty="0"/>
              <a:t>FERC order 719 implications, ERCOT legal to review</a:t>
            </a:r>
          </a:p>
          <a:p>
            <a:r>
              <a:rPr lang="en-US" dirty="0"/>
              <a:t>Looking to get CFTC regulatory review from ERCOT as a priority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3494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838200"/>
          </a:xfrm>
        </p:spPr>
        <p:txBody>
          <a:bodyPr/>
          <a:lstStyle/>
          <a:p>
            <a:r>
              <a:rPr lang="en-US" dirty="0"/>
              <a:t>MCWG </a:t>
            </a:r>
            <a:r>
              <a:rPr lang="en-US" dirty="0">
                <a:latin typeface="+mn-lt"/>
              </a:rPr>
              <a:t>update</a:t>
            </a:r>
            <a:r>
              <a:rPr lang="en-US" dirty="0"/>
              <a:t> to WMS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763000" cy="5410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u="sng" dirty="0"/>
              <a:t>Potential August 2020 DAM/CRR Credit Risk Misalignment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1026" name="Picture 1">
            <a:extLst>
              <a:ext uri="{FF2B5EF4-FFF2-40B4-BE49-F238E27FC236}">
                <a16:creationId xmlns:a16="http://schemas.microsoft.com/office/drawing/2014/main" id="{4AA8CE99-C628-4205-B8B0-3C85D2C8BC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714499"/>
            <a:ext cx="7828756" cy="447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5663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838200"/>
          </a:xfrm>
        </p:spPr>
        <p:txBody>
          <a:bodyPr/>
          <a:lstStyle/>
          <a:p>
            <a:r>
              <a:rPr lang="en-US" dirty="0"/>
              <a:t>MCWG </a:t>
            </a:r>
            <a:r>
              <a:rPr lang="en-US" dirty="0">
                <a:latin typeface="+mn-lt"/>
              </a:rPr>
              <a:t>update</a:t>
            </a:r>
            <a:r>
              <a:rPr lang="en-US" dirty="0"/>
              <a:t> to WMS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763000" cy="54102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u="sng" dirty="0"/>
              <a:t>Discuss Credit Scoring Model</a:t>
            </a:r>
            <a:endParaRPr lang="en-US" dirty="0"/>
          </a:p>
          <a:p>
            <a:pPr lvl="0"/>
            <a:r>
              <a:rPr lang="en-US" dirty="0"/>
              <a:t>CWG/MCWG reviewed recalibrated versions of credit scoring models used by ERCOT and MISO.</a:t>
            </a:r>
          </a:p>
          <a:p>
            <a:pPr lvl="0"/>
            <a:r>
              <a:rPr lang="en-US" dirty="0"/>
              <a:t>Test models were recalibrated using on 2018 and 2019 ERCOT Counter-Party financial data</a:t>
            </a:r>
          </a:p>
          <a:p>
            <a:pPr lvl="0"/>
            <a:r>
              <a:rPr lang="en-US" dirty="0"/>
              <a:t>Calibration was done by optimizing the R^2s between model results and agency ratings (where available)</a:t>
            </a:r>
          </a:p>
          <a:p>
            <a:pPr lvl="0"/>
            <a:r>
              <a:rPr lang="en-US" dirty="0"/>
              <a:t>There appeared to be more support for the MISO-derived model based on better explanatory power </a:t>
            </a:r>
          </a:p>
          <a:p>
            <a:pPr lvl="0"/>
            <a:r>
              <a:rPr lang="en-US" dirty="0"/>
              <a:t>Two sub-models: for public power and non-public power Entities</a:t>
            </a:r>
          </a:p>
          <a:p>
            <a:pPr lvl="0"/>
            <a:r>
              <a:rPr lang="en-US" dirty="0"/>
              <a:t>Finalize model, ratios and weightings</a:t>
            </a:r>
          </a:p>
          <a:p>
            <a:pPr lvl="0"/>
            <a:r>
              <a:rPr lang="en-US" dirty="0"/>
              <a:t>Incorporate results in an OBD</a:t>
            </a:r>
          </a:p>
          <a:p>
            <a:r>
              <a:rPr lang="en-US" dirty="0"/>
              <a:t>Goal is to make sure it’s transparent</a:t>
            </a:r>
          </a:p>
          <a:p>
            <a:r>
              <a:rPr lang="en-US" dirty="0"/>
              <a:t>Scrubbed from a credit perspective as to how it makes sense</a:t>
            </a:r>
          </a:p>
          <a:p>
            <a:r>
              <a:rPr lang="en-US" dirty="0"/>
              <a:t>Implementation timeline is unknown</a:t>
            </a:r>
          </a:p>
          <a:p>
            <a:r>
              <a:rPr lang="en-US" dirty="0"/>
              <a:t>Adding a thorough review of yet to be implemented credit scoring model</a:t>
            </a:r>
          </a:p>
          <a:p>
            <a:r>
              <a:rPr lang="en-US" dirty="0"/>
              <a:t>Will do staff impact analysis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0865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838200"/>
          </a:xfrm>
        </p:spPr>
        <p:txBody>
          <a:bodyPr/>
          <a:lstStyle/>
          <a:p>
            <a:r>
              <a:rPr lang="en-US" dirty="0"/>
              <a:t>MCWG </a:t>
            </a:r>
            <a:r>
              <a:rPr lang="en-US" dirty="0">
                <a:latin typeface="+mn-lt"/>
              </a:rPr>
              <a:t>update</a:t>
            </a:r>
            <a:r>
              <a:rPr lang="en-US" dirty="0"/>
              <a:t> to WMS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763000" cy="54102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u="sng" dirty="0"/>
              <a:t>ERCOT Updates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lvl="0"/>
            <a:r>
              <a:rPr lang="en-US" dirty="0"/>
              <a:t>Market-wide average TPE increased from $ 416.58 million to $ 433.07 million</a:t>
            </a:r>
          </a:p>
          <a:p>
            <a:pPr lvl="1"/>
            <a:r>
              <a:rPr lang="en-US" dirty="0"/>
              <a:t>TPE increased mainly due to higher Forward Adjustment Factors in December compared to November</a:t>
            </a:r>
          </a:p>
          <a:p>
            <a:pPr lvl="0"/>
            <a:r>
              <a:rPr lang="en-US" dirty="0"/>
              <a:t>Discretionary Collateral is defined as Secured Collateral in excess of TPE,CRR Locked ACL and DAM Exposure</a:t>
            </a:r>
          </a:p>
          <a:p>
            <a:pPr lvl="1"/>
            <a:r>
              <a:rPr lang="en-US" dirty="0"/>
              <a:t>Average Discretionary Collateral slightly increased from $ 1,239.7 million to $1,241.2 million </a:t>
            </a:r>
          </a:p>
          <a:p>
            <a:pPr lvl="1"/>
            <a:r>
              <a:rPr lang="en-US" dirty="0"/>
              <a:t>The increase in Discretionary Collateral is largely due to decrease in CRR Locked ACL.</a:t>
            </a:r>
          </a:p>
          <a:p>
            <a:pPr lvl="0"/>
            <a:r>
              <a:rPr lang="en-US" dirty="0"/>
              <a:t>Number of active Counter-Parties increased by 3</a:t>
            </a:r>
          </a:p>
          <a:p>
            <a:pPr lvl="0"/>
            <a:r>
              <a:rPr lang="en-US" dirty="0"/>
              <a:t>No unusual collateral call activity</a:t>
            </a:r>
          </a:p>
          <a:p>
            <a:pPr marL="0" indent="0">
              <a:buNone/>
            </a:pP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0098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15736</TotalTime>
  <Words>957</Words>
  <Application>Microsoft Office PowerPoint</Application>
  <PresentationFormat>On-screen Show (4:3)</PresentationFormat>
  <Paragraphs>108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Market Credit Working Group update to the Wholesale Market Subcommittee</vt:lpstr>
      <vt:lpstr>MCWG update to WMS</vt:lpstr>
      <vt:lpstr>MCWG update to WMS</vt:lpstr>
      <vt:lpstr>MCWG update to WMS</vt:lpstr>
      <vt:lpstr>MCWG update to WMS</vt:lpstr>
      <vt:lpstr>MCWG update to WMS</vt:lpstr>
      <vt:lpstr>MCWG update to WMS</vt:lpstr>
      <vt:lpstr>MCWG update to WMS</vt:lpstr>
      <vt:lpstr>MCWG update to WMS</vt:lpstr>
      <vt:lpstr>PowerPoint Presentation</vt:lpstr>
      <vt:lpstr>MCWG update to WMS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 Credit Working Group update to the Wholesale Market Subcommittee</dc:title>
  <dc:creator>Barnes, Bill</dc:creator>
  <cp:lastModifiedBy>Sager, Brenden</cp:lastModifiedBy>
  <cp:revision>354</cp:revision>
  <dcterms:created xsi:type="dcterms:W3CDTF">2006-08-16T00:00:00Z</dcterms:created>
  <dcterms:modified xsi:type="dcterms:W3CDTF">2021-01-29T16:28:39Z</dcterms:modified>
</cp:coreProperties>
</file>