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2"/>
    <p:sldMasterId id="2147483828" r:id="rId3"/>
  </p:sldMasterIdLst>
  <p:notesMasterIdLst>
    <p:notesMasterId r:id="rId7"/>
  </p:notesMasterIdLst>
  <p:handoutMasterIdLst>
    <p:handoutMasterId r:id="rId8"/>
  </p:handoutMasterIdLst>
  <p:sldIdLst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94660"/>
  </p:normalViewPr>
  <p:slideViewPr>
    <p:cSldViewPr>
      <p:cViewPr varScale="1">
        <p:scale>
          <a:sx n="81" d="100"/>
          <a:sy n="81" d="100"/>
        </p:scale>
        <p:origin x="1219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280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8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6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059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439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3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44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1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6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9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4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1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25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2484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smtClean="0">
              <a:solidFill>
                <a:schemeClr val="tx1"/>
              </a:solidFill>
            </a:endParaRPr>
          </a:p>
          <a:p>
            <a:pPr algn="l"/>
            <a:r>
              <a:rPr lang="en-US" sz="1000" b="0" baseline="0" smtClean="0">
                <a:solidFill>
                  <a:schemeClr val="tx1"/>
                </a:solidFill>
              </a:rPr>
              <a:t>ERCOT </a:t>
            </a:r>
            <a:r>
              <a:rPr lang="en-US" sz="1000" b="0" baseline="0" dirty="0" smtClean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199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21/1/27/214182-TA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rcot.com/content/wcm/key_documents_lists/214183/9.2_Passport_TAC_Update_20210127.pptx" TargetMode="External"/><Relationship Id="rId4" Type="http://schemas.openxmlformats.org/officeDocument/2006/relationships/hyperlink" Target="http://www.ercot.com/content/wcm/key_documents_lists/214183/7._2021_TAC_Goals_and_Strategic_Initiatives.zi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</a:t>
            </a:r>
            <a:r>
              <a:rPr lang="en-US" sz="4000" b="1" dirty="0" smtClean="0">
                <a:hlinkClick r:id="rId3"/>
              </a:rPr>
              <a:t>January 27, 2021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0999" y="838201"/>
            <a:ext cx="8028363" cy="5486400"/>
          </a:xfrm>
        </p:spPr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en-US" sz="800" u="sng" dirty="0" smtClean="0"/>
              <a:t/>
            </a:r>
            <a:br>
              <a:rPr lang="en-US" sz="800" u="sng" dirty="0" smtClean="0"/>
            </a:br>
            <a:r>
              <a:rPr lang="en-US" sz="2000" b="1" u="sng" dirty="0" smtClean="0"/>
              <a:t>2021 TAC Leadership Elections:</a:t>
            </a:r>
            <a:r>
              <a:rPr lang="en-US" sz="2000" dirty="0" smtClean="0"/>
              <a:t> </a:t>
            </a:r>
            <a:endParaRPr lang="en-US" dirty="0" smtClean="0"/>
          </a:p>
          <a:p>
            <a:pPr marL="182880" lvl="2" indent="0">
              <a:buNone/>
            </a:pPr>
            <a:r>
              <a:rPr lang="en-US" sz="2000" dirty="0" smtClean="0"/>
              <a:t>Chair – </a:t>
            </a:r>
            <a:r>
              <a:rPr lang="en-US" sz="2000" dirty="0" err="1" smtClean="0"/>
              <a:t>Clif</a:t>
            </a:r>
            <a:r>
              <a:rPr lang="en-US" sz="2000" dirty="0" smtClean="0"/>
              <a:t> </a:t>
            </a:r>
            <a:r>
              <a:rPr lang="en-US" sz="2000" dirty="0" smtClean="0"/>
              <a:t>Lange (</a:t>
            </a:r>
            <a:r>
              <a:rPr lang="en-US" sz="2000" dirty="0" smtClean="0"/>
              <a:t>STEC)</a:t>
            </a:r>
            <a:br>
              <a:rPr lang="en-US" sz="2000" dirty="0" smtClean="0"/>
            </a:br>
            <a:r>
              <a:rPr lang="en-US" sz="2000" dirty="0" smtClean="0"/>
              <a:t>Vice Chair – Eric Blakey (Just Energy)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Discussion highlights:</a:t>
            </a:r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hlinkClick r:id="rId4"/>
              </a:rPr>
              <a:t>2021 TAC Goals &amp; Strategic </a:t>
            </a:r>
            <a:r>
              <a:rPr lang="en-US" dirty="0" smtClean="0">
                <a:hlinkClick r:id="rId4"/>
              </a:rPr>
              <a:t>Initiatives</a:t>
            </a:r>
            <a:endParaRPr lang="en-US" dirty="0" smtClean="0"/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hlinkClick r:id="rId5"/>
              </a:rPr>
              <a:t>Passport Program update</a:t>
            </a:r>
            <a:r>
              <a:rPr lang="en-US" dirty="0" smtClean="0"/>
              <a:t> (RTCTF seeking sunset soon)</a:t>
            </a:r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u="sng" dirty="0" smtClean="0"/>
              <a:t>2021 Stakeholder Meetings – Coronavirus Update</a:t>
            </a:r>
            <a:r>
              <a:rPr lang="en-US" dirty="0" smtClean="0"/>
              <a:t>: ERCOT evaluating allowing FTEs to return to office in May (will know more in April)</a:t>
            </a:r>
            <a:endParaRPr lang="en-US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800" b="1" u="sng" dirty="0" smtClean="0"/>
              <a:t>Subcommittee Voting Items:</a:t>
            </a:r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/>
              <a:t>Approved 12 NPRRs from </a:t>
            </a:r>
            <a:r>
              <a:rPr lang="en-US" dirty="0" smtClean="0"/>
              <a:t>PRS: NPRR994, NPRR1024, NPRR1034, NPRR1040, NPRR1044, NPRR1048, NPRR1049, NPRR1050, NPRR1051, NPRR1052, NPRR1053, NPRR1054</a:t>
            </a:r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Approved SMOGRR024 (WMS)</a:t>
            </a:r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Approved PGRR085, PGRR086, PGRR087, RRGRR027 (ROS)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43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Passport Protocol Scope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2400" y="914400"/>
          <a:ext cx="84582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Design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Revision</a:t>
                      </a:r>
                      <a:r>
                        <a:rPr lang="en-US" baseline="0" dirty="0" smtClean="0"/>
                        <a:t> Request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s*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257">
                <a:tc>
                  <a:txBody>
                    <a:bodyPr/>
                    <a:lstStyle/>
                    <a:p>
                      <a:r>
                        <a:rPr lang="en-US" dirty="0" smtClean="0"/>
                        <a:t>Real-Time Co-optimization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NPRR1007</a:t>
                      </a:r>
                      <a:r>
                        <a:rPr lang="en-US" baseline="0" dirty="0" smtClean="0"/>
                        <a:t> – 1013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257">
                <a:tc>
                  <a:txBody>
                    <a:bodyPr/>
                    <a:lstStyle/>
                    <a:p>
                      <a:r>
                        <a:rPr lang="en-US" dirty="0" smtClean="0"/>
                        <a:t>Battery Energy Storage Resources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NPRR1014 &amp; 1029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727">
                <a:tc>
                  <a:txBody>
                    <a:bodyPr/>
                    <a:lstStyle/>
                    <a:p>
                      <a:r>
                        <a:rPr lang="en-US" dirty="0" smtClean="0"/>
                        <a:t>Distribution Generation Resources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NPRR1016 </a:t>
                      </a:r>
                      <a:r>
                        <a:rPr lang="en-US" sz="1400" dirty="0" smtClean="0"/>
                        <a:t>(mapping improvements only)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993">
                <a:tc>
                  <a:txBody>
                    <a:bodyPr/>
                    <a:lstStyle/>
                    <a:p>
                      <a:r>
                        <a:rPr lang="en-US" dirty="0" smtClean="0"/>
                        <a:t>ERCOT Contingency Reserve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NPRR863 </a:t>
                      </a:r>
                      <a:r>
                        <a:rPr lang="en-US" sz="1400" dirty="0" smtClean="0"/>
                        <a:t>(ECRS only)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4300" y="3124200"/>
            <a:ext cx="8534400" cy="2743200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buNone/>
            </a:pPr>
            <a:r>
              <a:rPr lang="en-US" sz="1800" dirty="0" smtClean="0"/>
              <a:t>Merging these requirements into design scenarios, for example: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1800" i="1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i="1" dirty="0" smtClean="0">
                <a:solidFill>
                  <a:schemeClr val="tx2"/>
                </a:solidFill>
              </a:rPr>
              <a:t>SCED </a:t>
            </a:r>
            <a:r>
              <a:rPr lang="en-US" sz="1800" i="1" dirty="0">
                <a:solidFill>
                  <a:schemeClr val="tx2"/>
                </a:solidFill>
              </a:rPr>
              <a:t>is being re-developed to economically co-optimize and award all Ancillary Services (an RTC requirement), including the clearing of a new </a:t>
            </a:r>
            <a:r>
              <a:rPr lang="en-US" sz="1800" i="1" dirty="0" smtClean="0">
                <a:solidFill>
                  <a:schemeClr val="tx2"/>
                </a:solidFill>
              </a:rPr>
              <a:t>ESR type (Battery Energy </a:t>
            </a:r>
            <a:r>
              <a:rPr lang="en-US" sz="1800" i="1" dirty="0">
                <a:solidFill>
                  <a:schemeClr val="tx2"/>
                </a:solidFill>
              </a:rPr>
              <a:t>Storage Resource requirement where a single model Resource can inject or withdraw), and the ESR is </a:t>
            </a:r>
            <a:r>
              <a:rPr lang="en-US" sz="1800" i="1" dirty="0" smtClean="0">
                <a:solidFill>
                  <a:schemeClr val="tx2"/>
                </a:solidFill>
              </a:rPr>
              <a:t>within </a:t>
            </a:r>
            <a:r>
              <a:rPr lang="en-US" sz="1800" i="1" dirty="0">
                <a:solidFill>
                  <a:schemeClr val="tx2"/>
                </a:solidFill>
              </a:rPr>
              <a:t>the </a:t>
            </a:r>
            <a:r>
              <a:rPr lang="en-US" sz="1800" i="1" dirty="0" smtClean="0">
                <a:solidFill>
                  <a:schemeClr val="tx2"/>
                </a:solidFill>
              </a:rPr>
              <a:t>Distribution system </a:t>
            </a:r>
            <a:r>
              <a:rPr lang="en-US" sz="1800" i="1" dirty="0">
                <a:solidFill>
                  <a:schemeClr val="tx2"/>
                </a:solidFill>
              </a:rPr>
              <a:t>(per </a:t>
            </a:r>
            <a:r>
              <a:rPr lang="en-US" sz="1800" i="1" dirty="0" smtClean="0">
                <a:solidFill>
                  <a:schemeClr val="tx2"/>
                </a:solidFill>
              </a:rPr>
              <a:t>Distribution </a:t>
            </a:r>
            <a:r>
              <a:rPr lang="en-US" sz="1800" i="1" dirty="0">
                <a:solidFill>
                  <a:schemeClr val="tx2"/>
                </a:solidFill>
              </a:rPr>
              <a:t>Generation Resource requirement), and can be awarded a new 10-minute Ancillary Service (ECRS requirement</a:t>
            </a:r>
            <a:r>
              <a:rPr lang="en-US" sz="1800" i="1" dirty="0" smtClean="0">
                <a:solidFill>
                  <a:schemeClr val="tx2"/>
                </a:solidFill>
              </a:rPr>
              <a:t>).</a:t>
            </a:r>
            <a:endParaRPr lang="en-US" sz="1800" i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9800" y="5867400"/>
            <a:ext cx="662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*Additional supporting Market Guide changes are also within Passport scope.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54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AEC7"/>
                </a:solidFill>
              </a:rPr>
              <a:t>Passport Sequence of Milestones through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52400" y="5103399"/>
            <a:ext cx="8774484" cy="9137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57555" y="3501878"/>
            <a:ext cx="8774484" cy="68078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57555" y="1462539"/>
            <a:ext cx="8774484" cy="38337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157555" y="2701125"/>
            <a:ext cx="8774484" cy="65743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57556" y="2004366"/>
            <a:ext cx="8774483" cy="53830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3" name="Straight Connector 92"/>
          <p:cNvCxnSpPr/>
          <p:nvPr/>
        </p:nvCxnSpPr>
        <p:spPr>
          <a:xfrm>
            <a:off x="4653617" y="2744489"/>
            <a:ext cx="0" cy="930058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94" name="Rectangle 93"/>
          <p:cNvSpPr/>
          <p:nvPr/>
        </p:nvSpPr>
        <p:spPr>
          <a:xfrm>
            <a:off x="3272820" y="2400186"/>
            <a:ext cx="3338772" cy="14248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Unit/Functional testing</a:t>
            </a:r>
          </a:p>
        </p:txBody>
      </p:sp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880" y="1066800"/>
            <a:ext cx="7957159" cy="402159"/>
          </a:xfrm>
          <a:prstGeom prst="rect">
            <a:avLst/>
          </a:prstGeom>
        </p:spPr>
      </p:pic>
      <p:sp>
        <p:nvSpPr>
          <p:cNvPr id="96" name="Rectangle 95"/>
          <p:cNvSpPr/>
          <p:nvPr/>
        </p:nvSpPr>
        <p:spPr>
          <a:xfrm>
            <a:off x="157556" y="1468959"/>
            <a:ext cx="817324" cy="38306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Pre-Passport</a:t>
            </a: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965483" y="1595589"/>
            <a:ext cx="4584526" cy="15031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557449" y="1487365"/>
            <a:ext cx="1355549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Last </a:t>
            </a:r>
            <a:r>
              <a:rPr kumimoji="0" lang="en-US" sz="8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major release date for EMS/MMS/S&amp;B projects</a:t>
            </a:r>
          </a:p>
        </p:txBody>
      </p:sp>
      <p:sp>
        <p:nvSpPr>
          <p:cNvPr id="99" name="Rectangle 98"/>
          <p:cNvSpPr/>
          <p:nvPr/>
        </p:nvSpPr>
        <p:spPr>
          <a:xfrm>
            <a:off x="159122" y="2006012"/>
            <a:ext cx="817324" cy="53665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EMS Upgrade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976446" y="2210730"/>
            <a:ext cx="2281300" cy="14248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Convert Gen/SCADA to C++</a:t>
            </a:r>
          </a:p>
        </p:txBody>
      </p:sp>
      <p:sp>
        <p:nvSpPr>
          <p:cNvPr id="101" name="Diamond 100"/>
          <p:cNvSpPr/>
          <p:nvPr/>
        </p:nvSpPr>
        <p:spPr>
          <a:xfrm>
            <a:off x="3187289" y="2202900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69726" y="2004367"/>
            <a:ext cx="2215607" cy="15467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EMS/MMS CIM16 Network Model Go-Live</a:t>
            </a:r>
          </a:p>
        </p:txBody>
      </p:sp>
      <p:sp>
        <p:nvSpPr>
          <p:cNvPr id="103" name="Diamond 102"/>
          <p:cNvSpPr/>
          <p:nvPr/>
        </p:nvSpPr>
        <p:spPr>
          <a:xfrm>
            <a:off x="3087363" y="2013465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531738" y="2128151"/>
            <a:ext cx="1252996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Last date for Go/No-Go </a:t>
            </a:r>
            <a:r>
              <a:rPr kumimoji="0" lang="en-US" sz="8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Combined Passport EMS Upgrade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978012" y="2400186"/>
            <a:ext cx="2281300" cy="14248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 EMS Subsystem Dev and Customs</a:t>
            </a:r>
          </a:p>
        </p:txBody>
      </p:sp>
      <p:sp>
        <p:nvSpPr>
          <p:cNvPr id="106" name="Diamond 105"/>
          <p:cNvSpPr/>
          <p:nvPr/>
        </p:nvSpPr>
        <p:spPr>
          <a:xfrm>
            <a:off x="3188855" y="2392356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Diamond 106"/>
          <p:cNvSpPr/>
          <p:nvPr/>
        </p:nvSpPr>
        <p:spPr>
          <a:xfrm>
            <a:off x="6531738" y="2392356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301590" y="2182601"/>
            <a:ext cx="2991632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Snapshot of EMS Upgrade Codestream without Passport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160688" y="2707238"/>
            <a:ext cx="817324" cy="65132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Passport Market Design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sng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EMS/MMS/SB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sng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OS/</a:t>
            </a:r>
            <a:r>
              <a:rPr kumimoji="0" lang="en-US" sz="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sng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Report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EIS/MIS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970826" y="2709996"/>
            <a:ext cx="1141431" cy="16119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Business Reqts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1441475" y="2930387"/>
            <a:ext cx="1219719" cy="16205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 Business Reqts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2092438" y="3178520"/>
            <a:ext cx="1141431" cy="17159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Report Business Reqts 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2127273" y="2707237"/>
            <a:ext cx="2526344" cy="16573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Design/Development/UnitTest 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2568816" y="2930386"/>
            <a:ext cx="2408129" cy="16205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Design/Development/UnitTest 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3236997" y="3178519"/>
            <a:ext cx="2833241" cy="17159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Design/Development/UnitTest </a:t>
            </a:r>
          </a:p>
        </p:txBody>
      </p:sp>
      <p:sp>
        <p:nvSpPr>
          <p:cNvPr id="116" name="Diamond 115"/>
          <p:cNvSpPr/>
          <p:nvPr/>
        </p:nvSpPr>
        <p:spPr>
          <a:xfrm>
            <a:off x="2033774" y="2728391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7" name="Diamond 116"/>
          <p:cNvSpPr/>
          <p:nvPr/>
        </p:nvSpPr>
        <p:spPr>
          <a:xfrm>
            <a:off x="2501487" y="2942131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8" name="Diamond 117"/>
          <p:cNvSpPr/>
          <p:nvPr/>
        </p:nvSpPr>
        <p:spPr>
          <a:xfrm>
            <a:off x="3154015" y="3199797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157555" y="3501878"/>
            <a:ext cx="817325" cy="68078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Integration Testing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4648138" y="3505997"/>
            <a:ext cx="1972652" cy="19097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Begin Early SCED Testing (EMS/MMS)</a:t>
            </a:r>
          </a:p>
        </p:txBody>
      </p:sp>
      <p:sp>
        <p:nvSpPr>
          <p:cNvPr id="121" name="Diamond 120"/>
          <p:cNvSpPr/>
          <p:nvPr/>
        </p:nvSpPr>
        <p:spPr>
          <a:xfrm>
            <a:off x="4570632" y="2717213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" name="Diamond 121"/>
          <p:cNvSpPr/>
          <p:nvPr/>
        </p:nvSpPr>
        <p:spPr>
          <a:xfrm>
            <a:off x="4568284" y="352204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3" name="Straight Connector 122"/>
          <p:cNvCxnSpPr/>
          <p:nvPr/>
        </p:nvCxnSpPr>
        <p:spPr>
          <a:xfrm>
            <a:off x="4659880" y="2880477"/>
            <a:ext cx="7046" cy="5094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24" name="Rectangle 123"/>
          <p:cNvSpPr/>
          <p:nvPr/>
        </p:nvSpPr>
        <p:spPr>
          <a:xfrm>
            <a:off x="5585241" y="3763960"/>
            <a:ext cx="1986941" cy="16942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Begin iTest EMS/MMS/S&amp;B</a:t>
            </a:r>
          </a:p>
        </p:txBody>
      </p:sp>
      <p:sp>
        <p:nvSpPr>
          <p:cNvPr id="125" name="Diamond 124"/>
          <p:cNvSpPr/>
          <p:nvPr/>
        </p:nvSpPr>
        <p:spPr>
          <a:xfrm>
            <a:off x="5495993" y="377351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6070238" y="4013243"/>
            <a:ext cx="1772819" cy="169425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Begin End-to-end Testing</a:t>
            </a:r>
          </a:p>
        </p:txBody>
      </p:sp>
      <p:sp>
        <p:nvSpPr>
          <p:cNvPr id="127" name="Diamond 126"/>
          <p:cNvSpPr/>
          <p:nvPr/>
        </p:nvSpPr>
        <p:spPr>
          <a:xfrm>
            <a:off x="5990384" y="402263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8" name="Straight Connector 127"/>
          <p:cNvCxnSpPr>
            <a:stCxn id="98" idx="1"/>
            <a:endCxn id="125" idx="0"/>
          </p:cNvCxnSpPr>
          <p:nvPr/>
        </p:nvCxnSpPr>
        <p:spPr>
          <a:xfrm>
            <a:off x="5557449" y="1660490"/>
            <a:ext cx="18398" cy="2113027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29" name="Rectangle 128"/>
          <p:cNvSpPr/>
          <p:nvPr/>
        </p:nvSpPr>
        <p:spPr>
          <a:xfrm>
            <a:off x="159121" y="4339555"/>
            <a:ext cx="8774484" cy="68078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59121" y="4339555"/>
            <a:ext cx="817325" cy="68078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Trials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6539970" y="4344243"/>
            <a:ext cx="1162638" cy="134732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Connectivity</a:t>
            </a:r>
          </a:p>
        </p:txBody>
      </p:sp>
      <p:sp>
        <p:nvSpPr>
          <p:cNvPr id="132" name="Diamond 131"/>
          <p:cNvSpPr/>
          <p:nvPr/>
        </p:nvSpPr>
        <p:spPr>
          <a:xfrm>
            <a:off x="6477000" y="433139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7651157" y="4613278"/>
            <a:ext cx="1013229" cy="21639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SCED/Control Tests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7639416" y="4838356"/>
            <a:ext cx="1024970" cy="18595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DAM, S&amp;B reports</a:t>
            </a:r>
          </a:p>
        </p:txBody>
      </p:sp>
      <p:sp>
        <p:nvSpPr>
          <p:cNvPr id="135" name="Diamond 134"/>
          <p:cNvSpPr/>
          <p:nvPr/>
        </p:nvSpPr>
        <p:spPr>
          <a:xfrm>
            <a:off x="7584750" y="473969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6" name="Straight Connector 135"/>
          <p:cNvCxnSpPr/>
          <p:nvPr/>
        </p:nvCxnSpPr>
        <p:spPr>
          <a:xfrm>
            <a:off x="6611073" y="2522634"/>
            <a:ext cx="24035" cy="1181421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37" name="Diamond 136"/>
          <p:cNvSpPr/>
          <p:nvPr/>
        </p:nvSpPr>
        <p:spPr>
          <a:xfrm>
            <a:off x="7934550" y="474797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Diamond 137"/>
          <p:cNvSpPr/>
          <p:nvPr/>
        </p:nvSpPr>
        <p:spPr>
          <a:xfrm>
            <a:off x="8333048" y="474250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Diamond 138"/>
          <p:cNvSpPr/>
          <p:nvPr/>
        </p:nvSpPr>
        <p:spPr>
          <a:xfrm>
            <a:off x="8147205" y="4737354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152400" y="5108258"/>
            <a:ext cx="817325" cy="909416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Readiness &amp; Go-Live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6539969" y="5516117"/>
            <a:ext cx="1092727" cy="162885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Connectivity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7644436" y="5397910"/>
            <a:ext cx="1013229" cy="216397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SCED/Control Tests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7632696" y="5622989"/>
            <a:ext cx="1024970" cy="18595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DAM, S&amp;B reports</a:t>
            </a:r>
          </a:p>
        </p:txBody>
      </p:sp>
      <p:sp>
        <p:nvSpPr>
          <p:cNvPr id="144" name="Diamond 143"/>
          <p:cNvSpPr/>
          <p:nvPr/>
        </p:nvSpPr>
        <p:spPr>
          <a:xfrm>
            <a:off x="7578030" y="5524325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Diamond 144"/>
          <p:cNvSpPr/>
          <p:nvPr/>
        </p:nvSpPr>
        <p:spPr>
          <a:xfrm>
            <a:off x="7927830" y="5532609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6" name="Diamond 145"/>
          <p:cNvSpPr/>
          <p:nvPr/>
        </p:nvSpPr>
        <p:spPr>
          <a:xfrm>
            <a:off x="8326327" y="552714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Diamond 146"/>
          <p:cNvSpPr/>
          <p:nvPr/>
        </p:nvSpPr>
        <p:spPr>
          <a:xfrm>
            <a:off x="8140484" y="552198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1487195" y="5347581"/>
            <a:ext cx="1722342" cy="16580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Develop/Publish MP Specifications</a:t>
            </a:r>
          </a:p>
        </p:txBody>
      </p:sp>
      <p:sp>
        <p:nvSpPr>
          <p:cNvPr id="149" name="Diamond 148"/>
          <p:cNvSpPr/>
          <p:nvPr/>
        </p:nvSpPr>
        <p:spPr>
          <a:xfrm>
            <a:off x="3131054" y="5352529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3820631" y="5347408"/>
            <a:ext cx="1370819" cy="15516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 Market Trials Plans</a:t>
            </a:r>
          </a:p>
        </p:txBody>
      </p:sp>
      <p:sp>
        <p:nvSpPr>
          <p:cNvPr id="151" name="Diamond 150"/>
          <p:cNvSpPr/>
          <p:nvPr/>
        </p:nvSpPr>
        <p:spPr>
          <a:xfrm>
            <a:off x="5098093" y="5341327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7632695" y="5867736"/>
            <a:ext cx="1301947" cy="133599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Passport Cutover/Go-Live</a:t>
            </a:r>
          </a:p>
        </p:txBody>
      </p:sp>
      <p:sp>
        <p:nvSpPr>
          <p:cNvPr id="156" name="Diamond 155"/>
          <p:cNvSpPr/>
          <p:nvPr/>
        </p:nvSpPr>
        <p:spPr>
          <a:xfrm>
            <a:off x="7571304" y="436986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7" name="Diamond 156"/>
          <p:cNvSpPr/>
          <p:nvPr/>
        </p:nvSpPr>
        <p:spPr>
          <a:xfrm>
            <a:off x="8828724" y="5868434"/>
            <a:ext cx="159707" cy="150312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5404624" y="5330787"/>
            <a:ext cx="1399323" cy="16945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 Market Training</a:t>
            </a:r>
          </a:p>
        </p:txBody>
      </p:sp>
      <p:sp>
        <p:nvSpPr>
          <p:cNvPr id="159" name="Diamond 158"/>
          <p:cNvSpPr/>
          <p:nvPr/>
        </p:nvSpPr>
        <p:spPr>
          <a:xfrm>
            <a:off x="6735833" y="5343652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7126357" y="5137041"/>
            <a:ext cx="1480799" cy="17253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Readiness Metrics</a:t>
            </a:r>
          </a:p>
        </p:txBody>
      </p:sp>
      <p:sp>
        <p:nvSpPr>
          <p:cNvPr id="161" name="Diamond 160"/>
          <p:cNvSpPr/>
          <p:nvPr/>
        </p:nvSpPr>
        <p:spPr>
          <a:xfrm>
            <a:off x="8540806" y="5147588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1487195" y="5135148"/>
            <a:ext cx="5631404" cy="17443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Passport Implementation Task Force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1894629" y="1561367"/>
            <a:ext cx="2991632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Pre-Passport Deliveries into production before Passport</a:t>
            </a:r>
            <a:endParaRPr kumimoji="0" lang="en-US" sz="8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4" name="Diamond 163"/>
          <p:cNvSpPr/>
          <p:nvPr/>
        </p:nvSpPr>
        <p:spPr>
          <a:xfrm>
            <a:off x="5479552" y="1600200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65" name="Group 164"/>
          <p:cNvGrpSpPr/>
          <p:nvPr/>
        </p:nvGrpSpPr>
        <p:grpSpPr>
          <a:xfrm>
            <a:off x="6343564" y="558225"/>
            <a:ext cx="2490251" cy="584775"/>
            <a:chOff x="6411562" y="471100"/>
            <a:chExt cx="2490251" cy="584775"/>
          </a:xfrm>
        </p:grpSpPr>
        <p:sp>
          <p:nvSpPr>
            <p:cNvPr id="166" name="Diamond 165"/>
            <p:cNvSpPr/>
            <p:nvPr/>
          </p:nvSpPr>
          <p:spPr>
            <a:xfrm>
              <a:off x="6411562" y="563519"/>
              <a:ext cx="159707" cy="150312"/>
            </a:xfrm>
            <a:prstGeom prst="diamond">
              <a:avLst/>
            </a:prstGeom>
            <a:solidFill>
              <a:srgbClr val="C00000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7" name="Diamond 166"/>
            <p:cNvSpPr/>
            <p:nvPr/>
          </p:nvSpPr>
          <p:spPr>
            <a:xfrm>
              <a:off x="6420858" y="806080"/>
              <a:ext cx="159707" cy="150312"/>
            </a:xfrm>
            <a:prstGeom prst="diamond">
              <a:avLst/>
            </a:prstGeom>
            <a:solidFill>
              <a:srgbClr val="44546A">
                <a:lumMod val="75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6633882" y="471100"/>
              <a:ext cx="22679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Planned milestone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Estimated milestone</a:t>
              </a:r>
            </a:p>
          </p:txBody>
        </p:sp>
      </p:grpSp>
      <p:sp>
        <p:nvSpPr>
          <p:cNvPr id="82" name="Diamond 81"/>
          <p:cNvSpPr/>
          <p:nvPr/>
        </p:nvSpPr>
        <p:spPr>
          <a:xfrm>
            <a:off x="6486030" y="5526243"/>
            <a:ext cx="159707" cy="150312"/>
          </a:xfrm>
          <a:prstGeom prst="diamond">
            <a:avLst/>
          </a:prstGeom>
          <a:solidFill>
            <a:srgbClr val="44546A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57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autoSelectedSuggestion">
  <element uid="c5f8eb12-5b27-439d-aaa6-3402af626fa3" value=""/>
  <element uid="c64218ab-b8d1-40b6-a478-cb8be1e10ecc" value=""/>
</sisl>
</file>

<file path=customXml/itemProps1.xml><?xml version="1.0" encoding="utf-8"?>
<ds:datastoreItem xmlns:ds="http://schemas.openxmlformats.org/officeDocument/2006/customXml" ds:itemID="{6A50C303-0192-4A8E-B7FF-FA2E0B44828B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15548</TotalTime>
  <Words>393</Words>
  <Application>Microsoft Office PowerPoint</Application>
  <PresentationFormat>On-screen Show (4:3)</PresentationFormat>
  <Paragraphs>72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Retrospect</vt:lpstr>
      <vt:lpstr>Inside pages</vt:lpstr>
      <vt:lpstr>TAC Highlights – January 27, 2021</vt:lpstr>
      <vt:lpstr>Passport Protocol Scope</vt:lpstr>
      <vt:lpstr>Passport Sequence of Milestones through 2024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update to RMS</dc:title>
  <dc:creator>Jim Lee</dc:creator>
  <cp:keywords/>
  <cp:lastModifiedBy>s262089</cp:lastModifiedBy>
  <cp:revision>179</cp:revision>
  <cp:lastPrinted>2018-11-28T18:48:20Z</cp:lastPrinted>
  <dcterms:created xsi:type="dcterms:W3CDTF">2018-01-08T22:15:17Z</dcterms:created>
  <dcterms:modified xsi:type="dcterms:W3CDTF">2021-01-28T17:25:49Z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66fbd887-84f1-44c6-b614-caad1dd41da1</vt:lpwstr>
  </property>
  <property fmtid="{D5CDD505-2E9C-101B-9397-08002B2CF9AE}" pid="3" name="bjSaver">
    <vt:lpwstr>hVeZjyyepu7wfUb3kwBo4T82bAn9HrXq</vt:lpwstr>
  </property>
  <property fmtid="{D5CDD505-2E9C-101B-9397-08002B2CF9AE}" pid="4" name="bjDocumentSecurityLabel">
    <vt:lpwstr>AEP Public</vt:lpwstr>
  </property>
  <property fmtid="{D5CDD505-2E9C-101B-9397-08002B2CF9AE}" pid="5" name="bjDocumentLabelXML">
    <vt:lpwstr>&lt;?xml version="1.0" encoding="us-ascii"?&gt;&lt;sisl xmlns:xsi="http://www.w3.org/2001/XMLSchema-instance" xmlns:xsd="http://www.w3.org/2001/XMLSchema" sislVersion="0" policy="e9c0b8d7-bdb4-4fd3-b62a-f50327aaefce" origin="autoSelectedSuggestion" xmlns="http://w</vt:lpwstr>
  </property>
  <property fmtid="{D5CDD505-2E9C-101B-9397-08002B2CF9AE}" pid="6" name="bjDocumentLabelXML-0">
    <vt:lpwstr>ww.boldonjames.com/2008/01/sie/internal/label"&gt;&lt;element uid="c5f8eb12-5b27-439d-aaa6-3402af626fa3" value="" /&gt;&lt;element uid="c64218ab-b8d1-40b6-a478-cb8be1e10ecc" value="" /&gt;&lt;/sisl&gt;</vt:lpwstr>
  </property>
  <property fmtid="{D5CDD505-2E9C-101B-9397-08002B2CF9AE}" pid="7" name="Visual Markings Removed">
    <vt:lpwstr>No</vt:lpwstr>
  </property>
</Properties>
</file>