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5"/>
  </p:notesMasterIdLst>
  <p:handoutMasterIdLst>
    <p:handoutMasterId r:id="rId26"/>
  </p:handoutMasterIdLst>
  <p:sldIdLst>
    <p:sldId id="260" r:id="rId6"/>
    <p:sldId id="284" r:id="rId7"/>
    <p:sldId id="261" r:id="rId8"/>
    <p:sldId id="294" r:id="rId9"/>
    <p:sldId id="295" r:id="rId10"/>
    <p:sldId id="299" r:id="rId11"/>
    <p:sldId id="300" r:id="rId12"/>
    <p:sldId id="296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7" r:id="rId22"/>
    <p:sldId id="298" r:id="rId23"/>
    <p:sldId id="262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9"/>
            <p14:sldId id="300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67" d="100"/>
          <a:sy n="67" d="100"/>
        </p:scale>
        <p:origin x="816" y="5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31,210,036</a:t>
            </a:r>
            <a:r>
              <a:rPr lang="en-US" baseline="0" dirty="0"/>
              <a:t> </a:t>
            </a:r>
            <a:r>
              <a:rPr lang="en-US" dirty="0"/>
              <a:t>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7,264,919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23.28%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682,932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02/04/21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February 4th, 2021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08" y="786155"/>
            <a:ext cx="7291448" cy="5285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96" y="950031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4" y="783106"/>
            <a:ext cx="7285351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4" y="783106"/>
            <a:ext cx="7285351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4" y="783106"/>
            <a:ext cx="7285351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4" y="783106"/>
            <a:ext cx="7285351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4" y="783106"/>
            <a:ext cx="7285351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4" y="783106"/>
            <a:ext cx="7285351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4" y="783106"/>
            <a:ext cx="7285351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4" y="783106"/>
            <a:ext cx="7285351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&amp; IMFR</a:t>
            </a:r>
          </a:p>
          <a:p>
            <a:pPr lvl="2"/>
            <a:r>
              <a:rPr lang="en-US" sz="1600" dirty="0"/>
              <a:t>4 FMEs in the month of November</a:t>
            </a:r>
          </a:p>
          <a:p>
            <a:pPr lvl="2"/>
            <a:r>
              <a:rPr lang="en-US" sz="1600" dirty="0"/>
              <a:t>1 FME in the month of December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01/13/2021</a:t>
            </a:r>
          </a:p>
          <a:p>
            <a:pPr lvl="1"/>
            <a:r>
              <a:rPr lang="en-US" sz="2000" kern="0" dirty="0"/>
              <a:t>ERCOT study proposal for RRS limits – Status report</a:t>
            </a:r>
          </a:p>
          <a:p>
            <a:pPr lvl="1"/>
            <a:r>
              <a:rPr lang="en-US" sz="2000" kern="0" dirty="0"/>
              <a:t>Annual ERCOT Inertia analysis report</a:t>
            </a:r>
          </a:p>
          <a:p>
            <a:pPr lvl="1"/>
            <a:r>
              <a:rPr lang="en-US" sz="2000" kern="0" dirty="0"/>
              <a:t>Update on BAL-001-TRE, SAR 12</a:t>
            </a:r>
          </a:p>
          <a:p>
            <a:pPr lvl="1"/>
            <a:r>
              <a:rPr lang="en-US" sz="2000" kern="0" dirty="0"/>
              <a:t>ERCOT Reports</a:t>
            </a:r>
            <a:endParaRPr lang="en-US" sz="18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There were 4 FMEs in November</a:t>
            </a:r>
          </a:p>
          <a:p>
            <a:pPr lvl="1"/>
            <a:r>
              <a:rPr lang="en-US" sz="2200" dirty="0"/>
              <a:t>11/7/2020 18:05:14</a:t>
            </a:r>
          </a:p>
          <a:p>
            <a:pPr lvl="2"/>
            <a:r>
              <a:rPr lang="en-US" sz="1900" dirty="0"/>
              <a:t>Loss of 474 MW</a:t>
            </a:r>
          </a:p>
          <a:p>
            <a:pPr lvl="2"/>
            <a:r>
              <a:rPr lang="en-US" sz="1900" dirty="0"/>
              <a:t>Interconnection Frequency Response: 729 MW/0.1 Hz</a:t>
            </a:r>
          </a:p>
          <a:p>
            <a:pPr lvl="2"/>
            <a:r>
              <a:rPr lang="en-US" sz="1900" dirty="0"/>
              <a:t>6 of 34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5 of 34 Evaluated Generation Resources had less than 75% of their expected Sustained Primary Frequency Response.</a:t>
            </a:r>
            <a:endParaRPr lang="en-US" sz="2800" dirty="0"/>
          </a:p>
          <a:p>
            <a:pPr lvl="1"/>
            <a:r>
              <a:rPr lang="en-US" sz="2200" dirty="0"/>
              <a:t>11/15/2020 10:47:36</a:t>
            </a:r>
          </a:p>
          <a:p>
            <a:pPr lvl="2"/>
            <a:r>
              <a:rPr lang="en-US" sz="1900" dirty="0"/>
              <a:t>Loss of </a:t>
            </a:r>
            <a:r>
              <a:rPr lang="en-US" sz="1900" dirty="0">
                <a:highlight>
                  <a:srgbClr val="FFFF00"/>
                </a:highlight>
              </a:rPr>
              <a:t>load</a:t>
            </a:r>
            <a:r>
              <a:rPr lang="en-US" sz="1900" dirty="0"/>
              <a:t> of 579 MW</a:t>
            </a:r>
          </a:p>
          <a:p>
            <a:pPr lvl="2"/>
            <a:r>
              <a:rPr lang="en-US" sz="1900" dirty="0"/>
              <a:t>Interconnection Frequency Response: 1485 MW/0.1 Hz</a:t>
            </a:r>
          </a:p>
          <a:p>
            <a:pPr lvl="2"/>
            <a:r>
              <a:rPr lang="en-US" sz="1900" dirty="0"/>
              <a:t>79 of 209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64 of 209 Evaluated Generation Resources had less than 75% of their expected Sustained Primary Frequency Response.</a:t>
            </a:r>
          </a:p>
          <a:p>
            <a:pPr lvl="2"/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dirty="0"/>
              <a:t>11/16/2020 09:51:37</a:t>
            </a:r>
          </a:p>
          <a:p>
            <a:pPr lvl="2"/>
            <a:r>
              <a:rPr lang="en-US" sz="1900" dirty="0"/>
              <a:t>Loss of 1034 MW</a:t>
            </a:r>
          </a:p>
          <a:p>
            <a:pPr lvl="2"/>
            <a:r>
              <a:rPr lang="en-US" sz="1900" dirty="0"/>
              <a:t>Interconnection Frequency Response: 1641 MW/0.1 Hz</a:t>
            </a:r>
          </a:p>
          <a:p>
            <a:pPr lvl="2"/>
            <a:r>
              <a:rPr lang="en-US" sz="1900" dirty="0"/>
              <a:t>3 of 37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4 of 37 Evaluated Generation Resources had less than 75% of their expected Sustained Primary Frequency Response.</a:t>
            </a:r>
            <a:endParaRPr lang="en-US" sz="2800" dirty="0"/>
          </a:p>
          <a:p>
            <a:pPr lvl="1"/>
            <a:r>
              <a:rPr lang="en-US" sz="2200" dirty="0"/>
              <a:t>11/21/2020 00:20:06</a:t>
            </a:r>
          </a:p>
          <a:p>
            <a:pPr lvl="2"/>
            <a:r>
              <a:rPr lang="en-US" sz="1900" dirty="0"/>
              <a:t>Loss of load of 734 MW</a:t>
            </a:r>
          </a:p>
          <a:p>
            <a:pPr lvl="2"/>
            <a:r>
              <a:rPr lang="en-US" sz="1900" dirty="0"/>
              <a:t>Interconnection Frequency Response: 789 MW/0.1 Hz</a:t>
            </a:r>
          </a:p>
          <a:p>
            <a:pPr lvl="2"/>
            <a:r>
              <a:rPr lang="en-US" sz="1900" dirty="0"/>
              <a:t>7 of 33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7 of 33 Evaluated Generation Resources had less than 75% of their expected Sustained Primary Frequency Response.</a:t>
            </a:r>
          </a:p>
          <a:p>
            <a:pPr lvl="2"/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29272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was 1 FME in December</a:t>
            </a:r>
          </a:p>
          <a:p>
            <a:pPr lvl="1"/>
            <a:r>
              <a:rPr lang="en-US" sz="2200" dirty="0"/>
              <a:t>12/10/2020 14:34:32</a:t>
            </a:r>
          </a:p>
          <a:p>
            <a:pPr lvl="2"/>
            <a:r>
              <a:rPr lang="en-US" sz="1900" dirty="0"/>
              <a:t>Loss of 571 MW</a:t>
            </a:r>
          </a:p>
          <a:p>
            <a:pPr lvl="2"/>
            <a:r>
              <a:rPr lang="en-US" sz="1900" dirty="0"/>
              <a:t>Interconnection Frequency Response:  984 MW/0.1 Hz</a:t>
            </a:r>
          </a:p>
          <a:p>
            <a:pPr lvl="2"/>
            <a:r>
              <a:rPr lang="en-US" sz="1900" dirty="0"/>
              <a:t>22 of 64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21 of 64 Evaluated Generation Resources had less than 75% of their expected Sustained Primary Frequency Response.</a:t>
            </a:r>
            <a:endParaRPr lang="en-US" sz="2800" dirty="0"/>
          </a:p>
          <a:p>
            <a:pPr marL="914400" lvl="2" indent="0">
              <a:buNone/>
            </a:pPr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313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18" y="770373"/>
            <a:ext cx="6931152" cy="50364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6971" y="4465839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1101.96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425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2020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11633</TotalTime>
  <Words>464</Words>
  <Application>Microsoft Office PowerPoint</Application>
  <PresentationFormat>On-screen Show (4:3)</PresentationFormat>
  <Paragraphs>80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Frequency Measurable Events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626</cp:revision>
  <cp:lastPrinted>2013-01-30T23:16:36Z</cp:lastPrinted>
  <dcterms:created xsi:type="dcterms:W3CDTF">2010-04-12T23:12:02Z</dcterms:created>
  <dcterms:modified xsi:type="dcterms:W3CDTF">2021-01-26T16:42:18Z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