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61" r:id="rId3"/>
    <p:sldId id="264" r:id="rId4"/>
    <p:sldId id="266" r:id="rId5"/>
    <p:sldId id="267" r:id="rId6"/>
    <p:sldId id="268" r:id="rId7"/>
    <p:sldId id="269" r:id="rId8"/>
    <p:sldId id="270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87" autoAdjust="0"/>
  </p:normalViewPr>
  <p:slideViewPr>
    <p:cSldViewPr snapToGrid="0">
      <p:cViewPr varScale="1">
        <p:scale>
          <a:sx n="76" d="100"/>
          <a:sy n="76" d="100"/>
        </p:scale>
        <p:origin x="2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rcot.com/services/sl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rcot.com/services/sl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Update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3AF68A33-4A6C-4B95-8E4E-B16500BAA85F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1600" dirty="0"/>
        </a:p>
      </dgm:t>
    </dgm:pt>
    <dgm:pt modelId="{B6D8ABF4-538F-4534-88C5-20D2DB6FC89B}" type="parTrans" cxnId="{1DE1A324-EA9C-43D2-9800-D1C195A9F31F}">
      <dgm:prSet/>
      <dgm:spPr/>
      <dgm:t>
        <a:bodyPr/>
        <a:lstStyle/>
        <a:p>
          <a:endParaRPr lang="en-US"/>
        </a:p>
      </dgm:t>
    </dgm:pt>
    <dgm:pt modelId="{8B5AFAE6-897C-42B5-A6BF-9773A0BC89BD}" type="sibTrans" cxnId="{1DE1A324-EA9C-43D2-9800-D1C195A9F31F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360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210FB4F8-2B3C-45D3-8763-FA6DBEA1FF5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Sheri Wiegand (</a:t>
          </a:r>
          <a:r>
            <a:rPr lang="en-US" sz="2000" dirty="0" err="1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Vistra</a:t>
          </a: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),Chair and Sam Pak (Oncor), Vice Chair</a:t>
          </a:r>
        </a:p>
      </dgm:t>
    </dgm:pt>
    <dgm:pt modelId="{2B76B50C-8C95-46BB-8F84-786053A229E7}" type="parTrans" cxnId="{A3C06236-1D7A-46B5-8526-C58B48AB6901}">
      <dgm:prSet/>
      <dgm:spPr/>
      <dgm:t>
        <a:bodyPr/>
        <a:lstStyle/>
        <a:p>
          <a:endParaRPr lang="en-US"/>
        </a:p>
      </dgm:t>
    </dgm:pt>
    <dgm:pt modelId="{EC2974A9-0AB7-4495-B89C-7876E389C497}" type="sibTrans" cxnId="{A3C06236-1D7A-46B5-8526-C58B48AB6901}">
      <dgm:prSet/>
      <dgm:spPr/>
      <dgm:t>
        <a:bodyPr/>
        <a:lstStyle/>
        <a:p>
          <a:endParaRPr lang="en-US"/>
        </a:p>
      </dgm:t>
    </dgm:pt>
    <dgm:pt modelId="{8574A905-BDA5-4716-9248-A5D60B7F3062}">
      <dgm:prSet/>
      <dgm:spPr/>
      <dgm:t>
        <a:bodyPr/>
        <a:lstStyle/>
        <a:p>
          <a:pPr>
            <a:buNone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776880E-3797-473D-8D2E-1EE1C161DC2B}" type="parTrans" cxnId="{1E71F039-98D7-4B08-B672-957082B62884}">
      <dgm:prSet/>
      <dgm:spPr/>
      <dgm:t>
        <a:bodyPr/>
        <a:lstStyle/>
        <a:p>
          <a:endParaRPr lang="en-US"/>
        </a:p>
      </dgm:t>
    </dgm:pt>
    <dgm:pt modelId="{1F1BCF26-6C8E-44A4-AF4A-65302171AE69}" type="sibTrans" cxnId="{1E71F039-98D7-4B08-B672-957082B62884}">
      <dgm:prSet/>
      <dgm:spPr/>
      <dgm:t>
        <a:bodyPr/>
        <a:lstStyle/>
        <a:p>
          <a:endParaRPr lang="en-US"/>
        </a:p>
      </dgm:t>
    </dgm:pt>
    <dgm:pt modelId="{CACF6F82-1449-448C-8949-E43427717789}">
      <dgm:prSet/>
      <dgm:spPr/>
      <dgm:t>
        <a:bodyPr/>
        <a:lstStyle/>
        <a:p>
          <a:pPr>
            <a:buChar char="•"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D9A5DD7-9F68-4060-BD2D-2E193A8FF186}" type="parTrans" cxnId="{3E251221-5676-40B4-A390-20CFAE2B501F}">
      <dgm:prSet/>
      <dgm:spPr/>
      <dgm:t>
        <a:bodyPr/>
        <a:lstStyle/>
        <a:p>
          <a:endParaRPr lang="en-US"/>
        </a:p>
      </dgm:t>
    </dgm:pt>
    <dgm:pt modelId="{B4F1712E-CB78-4C88-A3E8-3606A247CAA2}" type="sibTrans" cxnId="{3E251221-5676-40B4-A390-20CFAE2B501F}">
      <dgm:prSet/>
      <dgm:spPr/>
      <dgm:t>
        <a:bodyPr/>
        <a:lstStyle/>
        <a:p>
          <a:endParaRPr lang="en-US"/>
        </a:p>
      </dgm:t>
    </dgm:pt>
    <dgm:pt modelId="{E934C575-6A3A-4E4A-8B0D-2B47227CA92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E6A05D7-D0F6-4C62-A9F5-6126497409FC}" type="parTrans" cxnId="{04B4D0F2-18E7-4679-B027-6324B4C0E7A8}">
      <dgm:prSet/>
      <dgm:spPr/>
      <dgm:t>
        <a:bodyPr/>
        <a:lstStyle/>
        <a:p>
          <a:endParaRPr lang="en-US"/>
        </a:p>
      </dgm:t>
    </dgm:pt>
    <dgm:pt modelId="{6429DDE5-5811-42FA-BC3C-7DE32487FA34}" type="sibTrans" cxnId="{04B4D0F2-18E7-4679-B027-6324B4C0E7A8}">
      <dgm:prSet/>
      <dgm:spPr/>
      <dgm:t>
        <a:bodyPr/>
        <a:lstStyle/>
        <a:p>
          <a:endParaRPr lang="en-US"/>
        </a:p>
      </dgm:t>
    </dgm:pt>
    <dgm:pt modelId="{FC065FC0-4D57-4D2E-BA8E-8FAB675DC43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A50D0459-E7E9-4858-B15F-7EF83AE235C8}" type="parTrans" cxnId="{9A33F9D9-B431-47A9-83FB-2B54BC282078}">
      <dgm:prSet/>
      <dgm:spPr/>
      <dgm:t>
        <a:bodyPr/>
        <a:lstStyle/>
        <a:p>
          <a:endParaRPr lang="en-US"/>
        </a:p>
      </dgm:t>
    </dgm:pt>
    <dgm:pt modelId="{C5122A3A-2151-4992-8764-75F72428ABF8}" type="sibTrans" cxnId="{9A33F9D9-B431-47A9-83FB-2B54BC282078}">
      <dgm:prSet/>
      <dgm:spPr/>
      <dgm:t>
        <a:bodyPr/>
        <a:lstStyle/>
        <a:p>
          <a:endParaRPr lang="en-US"/>
        </a:p>
      </dgm:t>
    </dgm:pt>
    <dgm:pt modelId="{903756DC-BD72-4279-BFC7-6F71B6B73DE0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Consolidated outages/incidents listing on new IT Application Service Report/Issue Tracking page was made available Jan 1 </a:t>
          </a: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1"/>
            </a:rPr>
            <a:t>www.ercot.com/services/sla</a:t>
          </a:r>
          <a:endParaRPr lang="en-US" sz="20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ED36037C-1B8F-4566-8BEA-42263E3CDC19}" type="parTrans" cxnId="{EA843294-7C6F-47A2-A624-66FB54D23638}">
      <dgm:prSet/>
      <dgm:spPr/>
    </dgm:pt>
    <dgm:pt modelId="{1EFB17FB-4D06-4A02-8869-0C73A7A2782E}" type="sibTrans" cxnId="{EA843294-7C6F-47A2-A624-66FB54D23638}">
      <dgm:prSet/>
      <dgm:spPr/>
    </dgm:pt>
    <dgm:pt modelId="{4BB61700-C982-459B-8135-CCDF282D365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Decommissioning for TLS 1.0 is planned for late Q1</a:t>
          </a:r>
          <a:endParaRPr lang="en-US" sz="20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B8F9BD9C-C480-44DB-BDB6-F412BA09DC4F}" type="parTrans" cxnId="{45DF5247-B7D7-4873-B6EC-A8AF51119318}">
      <dgm:prSet/>
      <dgm:spPr/>
    </dgm:pt>
    <dgm:pt modelId="{64305527-2B00-453E-BA45-E47A89F1C80D}" type="sibTrans" cxnId="{45DF5247-B7D7-4873-B6EC-A8AF51119318}">
      <dgm:prSet/>
      <dgm:spPr/>
    </dgm:pt>
    <dgm:pt modelId="{B675D0FE-5EE8-44D1-8144-5921548A055B}">
      <dgm:prSet custT="1"/>
      <dgm:spPr/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Continued discussion on current Switch Hold notification process and firmed up proposal to ERCOT for a new secure repository for daily switch hold files posted in MIS </a:t>
          </a:r>
        </a:p>
      </dgm:t>
    </dgm:pt>
    <dgm:pt modelId="{55487DB8-9CE2-4F35-BEAC-FC96A1DFFF46}" type="parTrans" cxnId="{381DE716-ABD9-4D1C-94B3-6D6D1A96C33B}">
      <dgm:prSet/>
      <dgm:spPr/>
    </dgm:pt>
    <dgm:pt modelId="{17EC7693-8FD7-4C21-939C-22C1F9BE4ACC}" type="sibTrans" cxnId="{381DE716-ABD9-4D1C-94B3-6D6D1A96C33B}">
      <dgm:prSet/>
      <dgm:spPr/>
    </dgm:pt>
    <dgm:pt modelId="{B742C18A-0131-492E-B1D5-D27309049E8E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MarkeTrak performance remains solid</a:t>
          </a:r>
        </a:p>
      </dgm:t>
    </dgm:pt>
    <dgm:pt modelId="{5C6A74C3-EAE9-4530-8BAF-9D036B39FE24}" type="parTrans" cxnId="{9830549D-9E87-47D6-994B-D7BB7761BCC8}">
      <dgm:prSet/>
      <dgm:spPr/>
    </dgm:pt>
    <dgm:pt modelId="{76AE2EC7-8183-47A5-93F8-06240FE0520C}" type="sibTrans" cxnId="{9830549D-9E87-47D6-994B-D7BB7761BCC8}">
      <dgm:prSet/>
      <dgm:spPr/>
    </dgm:pt>
    <dgm:pt modelId="{20E780DE-FFEE-4DB9-B1BE-45A311F8A7E6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Initiated discussion of proposed 5/1 – 5/2 ERCOT planned release outage and market preparation</a:t>
          </a:r>
        </a:p>
      </dgm:t>
    </dgm:pt>
    <dgm:pt modelId="{2E7E5016-DE3E-42B5-91C0-3D4BA4669CF3}" type="parTrans" cxnId="{FDB7B001-E19A-4F78-9337-E78223FD66CD}">
      <dgm:prSet/>
      <dgm:spPr/>
    </dgm:pt>
    <dgm:pt modelId="{3938B10C-396F-489B-8AC9-D770E9A6FF05}" type="sibTrans" cxnId="{FDB7B001-E19A-4F78-9337-E78223FD66CD}">
      <dgm:prSet/>
      <dgm:spPr/>
    </dgm:pt>
    <dgm:pt modelId="{CA604AF6-CA1C-461B-BE6C-8C86C095B78A}">
      <dgm:prSet custT="1"/>
      <dgm:spPr/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Finalized 2021 Goals/ 2020 Accomplishments</a:t>
          </a:r>
        </a:p>
      </dgm:t>
    </dgm:pt>
    <dgm:pt modelId="{D8E3ADFB-F479-44EB-93CC-624DEAFC2FD3}" type="parTrans" cxnId="{FA122561-7039-4B86-9475-EBB6AE4CE90A}">
      <dgm:prSet/>
      <dgm:spPr/>
    </dgm:pt>
    <dgm:pt modelId="{96F82FE6-81EE-4BD6-B39C-2511A05E0F15}" type="sibTrans" cxnId="{FA122561-7039-4B86-9475-EBB6AE4CE90A}">
      <dgm:prSet/>
      <dgm:spPr/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200000" custLinFactNeighborX="-100000" custLinFactNeighborY="-2559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LinFactY="1464" custLinFactNeighborY="100000">
        <dgm:presLayoutVars>
          <dgm:bulletEnabled val="1"/>
        </dgm:presLayoutVars>
      </dgm:prSet>
      <dgm:spPr/>
    </dgm:pt>
  </dgm:ptLst>
  <dgm:cxnLst>
    <dgm:cxn modelId="{FDB7B001-E19A-4F78-9337-E78223FD66CD}" srcId="{FA84BF92-43C6-4E94-A77F-6263E68B6783}" destId="{20E780DE-FFEE-4DB9-B1BE-45A311F8A7E6}" srcOrd="7" destOrd="0" parTransId="{2E7E5016-DE3E-42B5-91C0-3D4BA4669CF3}" sibTransId="{3938B10C-396F-489B-8AC9-D770E9A6FF05}"/>
    <dgm:cxn modelId="{381DE716-ABD9-4D1C-94B3-6D6D1A96C33B}" srcId="{FA84BF92-43C6-4E94-A77F-6263E68B6783}" destId="{B675D0FE-5EE8-44D1-8144-5921548A055B}" srcOrd="8" destOrd="0" parTransId="{55487DB8-9CE2-4F35-BEAC-FC96A1DFFF46}" sibTransId="{17EC7693-8FD7-4C21-939C-22C1F9BE4ACC}"/>
    <dgm:cxn modelId="{C0778C17-FAC9-4FAA-8434-9093532A96BD}" type="presOf" srcId="{3AF68A33-4A6C-4B95-8E4E-B16500BAA85F}" destId="{12E172B9-01B0-436D-9684-1CCC8FA3FE5C}" srcOrd="0" destOrd="12" presId="urn:microsoft.com/office/officeart/2005/8/layout/list1"/>
    <dgm:cxn modelId="{3E251221-5676-40B4-A390-20CFAE2B501F}" srcId="{8574A905-BDA5-4716-9248-A5D60B7F3062}" destId="{CACF6F82-1449-448C-8949-E43427717789}" srcOrd="0" destOrd="0" parTransId="{8D9A5DD7-9F68-4060-BD2D-2E193A8FF186}" sibTransId="{B4F1712E-CB78-4C88-A3E8-3606A247CAA2}"/>
    <dgm:cxn modelId="{1DE1A324-EA9C-43D2-9800-D1C195A9F31F}" srcId="{FA84BF92-43C6-4E94-A77F-6263E68B6783}" destId="{3AF68A33-4A6C-4B95-8E4E-B16500BAA85F}" srcOrd="11" destOrd="0" parTransId="{B6D8ABF4-538F-4534-88C5-20D2DB6FC89B}" sibTransId="{8B5AFAE6-897C-42B5-A6BF-9773A0BC89BD}"/>
    <dgm:cxn modelId="{FD407329-F092-42A0-9435-71200DEDB6EA}" type="presOf" srcId="{4BB61700-C982-459B-8135-CCDF282D365F}" destId="{12E172B9-01B0-436D-9684-1CCC8FA3FE5C}" srcOrd="0" destOrd="5" presId="urn:microsoft.com/office/officeart/2005/8/layout/list1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A3C06236-1D7A-46B5-8526-C58B48AB6901}" srcId="{FA84BF92-43C6-4E94-A77F-6263E68B6783}" destId="{210FB4F8-2B3C-45D3-8763-FA6DBEA1FF57}" srcOrd="3" destOrd="0" parTransId="{2B76B50C-8C95-46BB-8F84-786053A229E7}" sibTransId="{EC2974A9-0AB7-4495-B89C-7876E389C497}"/>
    <dgm:cxn modelId="{1E71F039-98D7-4B08-B672-957082B62884}" srcId="{FA84BF92-43C6-4E94-A77F-6263E68B6783}" destId="{8574A905-BDA5-4716-9248-A5D60B7F3062}" srcOrd="10" destOrd="0" parTransId="{8776880E-3797-473D-8D2E-1EE1C161DC2B}" sibTransId="{1F1BCF26-6C8E-44A4-AF4A-65302171AE69}"/>
    <dgm:cxn modelId="{E095FE5B-FD9B-495E-B65C-8651D170CAA1}" type="presOf" srcId="{CA604AF6-CA1C-461B-BE6C-8C86C095B78A}" destId="{12E172B9-01B0-436D-9684-1CCC8FA3FE5C}" srcOrd="0" destOrd="9" presId="urn:microsoft.com/office/officeart/2005/8/layout/list1"/>
    <dgm:cxn modelId="{6C275B60-B990-42D5-83E8-ABBDC3C117E2}" type="presOf" srcId="{B742C18A-0131-492E-B1D5-D27309049E8E}" destId="{12E172B9-01B0-436D-9684-1CCC8FA3FE5C}" srcOrd="0" destOrd="4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FA122561-7039-4B86-9475-EBB6AE4CE90A}" srcId="{FA84BF92-43C6-4E94-A77F-6263E68B6783}" destId="{CA604AF6-CA1C-461B-BE6C-8C86C095B78A}" srcOrd="9" destOrd="0" parTransId="{D8E3ADFB-F479-44EB-93CC-624DEAFC2FD3}" sibTransId="{96F82FE6-81EE-4BD6-B39C-2511A05E0F15}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311D8465-5421-467E-91EA-908A5B6E6E2B}" type="presOf" srcId="{903756DC-BD72-4279-BFC7-6F71B6B73DE0}" destId="{12E172B9-01B0-436D-9684-1CCC8FA3FE5C}" srcOrd="0" destOrd="6" presId="urn:microsoft.com/office/officeart/2005/8/layout/list1"/>
    <dgm:cxn modelId="{45DF5247-B7D7-4873-B6EC-A8AF51119318}" srcId="{FA84BF92-43C6-4E94-A77F-6263E68B6783}" destId="{4BB61700-C982-459B-8135-CCDF282D365F}" srcOrd="5" destOrd="0" parTransId="{B8F9BD9C-C480-44DB-BDB6-F412BA09DC4F}" sibTransId="{64305527-2B00-453E-BA45-E47A89F1C80D}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82056655-6A69-4A6C-8A81-F68D328CA2BD}" type="presOf" srcId="{20E780DE-FFEE-4DB9-B1BE-45A311F8A7E6}" destId="{12E172B9-01B0-436D-9684-1CCC8FA3FE5C}" srcOrd="0" destOrd="7" presId="urn:microsoft.com/office/officeart/2005/8/layout/list1"/>
    <dgm:cxn modelId="{BF96A57B-BA96-4795-9B30-73C38C42318C}" type="presOf" srcId="{B675D0FE-5EE8-44D1-8144-5921548A055B}" destId="{12E172B9-01B0-436D-9684-1CCC8FA3FE5C}" srcOrd="0" destOrd="8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A7770B8E-7303-43BE-AA26-E43778A40335}" type="presOf" srcId="{CACF6F82-1449-448C-8949-E43427717789}" destId="{12E172B9-01B0-436D-9684-1CCC8FA3FE5C}" srcOrd="0" destOrd="11" presId="urn:microsoft.com/office/officeart/2005/8/layout/list1"/>
    <dgm:cxn modelId="{6FF69B8E-C818-4227-89E7-B74083B6D0EB}" type="presOf" srcId="{8574A905-BDA5-4716-9248-A5D60B7F3062}" destId="{12E172B9-01B0-436D-9684-1CCC8FA3FE5C}" srcOrd="0" destOrd="10" presId="urn:microsoft.com/office/officeart/2005/8/layout/list1"/>
    <dgm:cxn modelId="{80A76C90-9F5B-488F-AA7B-F8C1447802B5}" type="presOf" srcId="{FC065FC0-4D57-4D2E-BA8E-8FAB675DC434}" destId="{12E172B9-01B0-436D-9684-1CCC8FA3FE5C}" srcOrd="0" destOrd="2" presId="urn:microsoft.com/office/officeart/2005/8/layout/list1"/>
    <dgm:cxn modelId="{EA843294-7C6F-47A2-A624-66FB54D23638}" srcId="{FA84BF92-43C6-4E94-A77F-6263E68B6783}" destId="{903756DC-BD72-4279-BFC7-6F71B6B73DE0}" srcOrd="6" destOrd="0" parTransId="{ED36037C-1B8F-4566-8BEA-42263E3CDC19}" sibTransId="{1EFB17FB-4D06-4A02-8869-0C73A7A2782E}"/>
    <dgm:cxn modelId="{9830549D-9E87-47D6-994B-D7BB7761BCC8}" srcId="{FA84BF92-43C6-4E94-A77F-6263E68B6783}" destId="{B742C18A-0131-492E-B1D5-D27309049E8E}" srcOrd="4" destOrd="0" parTransId="{5C6A74C3-EAE9-4530-8BAF-9D036B39FE24}" sibTransId="{76AE2EC7-8183-47A5-93F8-06240FE0520C}"/>
    <dgm:cxn modelId="{8CAE4BD4-8212-4188-AA45-20D58BC317C2}" type="presOf" srcId="{210FB4F8-2B3C-45D3-8763-FA6DBEA1FF57}" destId="{12E172B9-01B0-436D-9684-1CCC8FA3FE5C}" srcOrd="0" destOrd="3" presId="urn:microsoft.com/office/officeart/2005/8/layout/list1"/>
    <dgm:cxn modelId="{6F1E77D4-48DB-4A62-839D-795D197D81A9}" type="presOf" srcId="{E934C575-6A3A-4E4A-8B0D-2B47227CA927}" destId="{12E172B9-01B0-436D-9684-1CCC8FA3FE5C}" srcOrd="0" destOrd="1" presId="urn:microsoft.com/office/officeart/2005/8/layout/list1"/>
    <dgm:cxn modelId="{9A33F9D9-B431-47A9-83FB-2B54BC282078}" srcId="{FA84BF92-43C6-4E94-A77F-6263E68B6783}" destId="{FC065FC0-4D57-4D2E-BA8E-8FAB675DC434}" srcOrd="2" destOrd="0" parTransId="{A50D0459-E7E9-4858-B15F-7EF83AE235C8}" sibTransId="{C5122A3A-2151-4992-8764-75F72428ABF8}"/>
    <dgm:cxn modelId="{B38757EF-5EE4-425C-8A19-D3F603F07DC4}" type="presOf" srcId="{C9597999-C23F-4867-9D73-E667FAF56258}" destId="{12E172B9-01B0-436D-9684-1CCC8FA3FE5C}" srcOrd="0" destOrd="0" presId="urn:microsoft.com/office/officeart/2005/8/layout/list1"/>
    <dgm:cxn modelId="{04B4D0F2-18E7-4679-B027-6324B4C0E7A8}" srcId="{FA84BF92-43C6-4E94-A77F-6263E68B6783}" destId="{E934C575-6A3A-4E4A-8B0D-2B47227CA927}" srcOrd="1" destOrd="0" parTransId="{9E6A05D7-D0F6-4C62-A9F5-6126497409FC}" sibTransId="{6429DDE5-5811-42FA-BC3C-7DE32487FA34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UPDATE: Switch Hold Notification Process Proposal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r>
            <a:rPr lang="en-US" sz="2000" u="sng" dirty="0">
              <a:latin typeface="Arial Rounded MT Bold" panose="020F0704030504030204" pitchFamily="34" charset="0"/>
            </a:rPr>
            <a:t>PROPOSED Process</a:t>
          </a:r>
          <a:r>
            <a:rPr lang="en-US" sz="2000" dirty="0">
              <a:latin typeface="Arial Rounded MT Bold" panose="020F0704030504030204" pitchFamily="34" charset="0"/>
            </a:rPr>
            <a:t>:</a:t>
          </a:r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A24E0C4E-2865-4916-A124-9ADEEC6F7576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r>
            <a:rPr lang="en-US" sz="2000" u="sng" dirty="0">
              <a:latin typeface="Arial Rounded MT Bold" panose="020F0704030504030204" pitchFamily="34" charset="0"/>
            </a:rPr>
            <a:t>UPDATE</a:t>
          </a:r>
          <a:r>
            <a:rPr lang="en-US" sz="2000" dirty="0">
              <a:latin typeface="Arial Rounded MT Bold" panose="020F0704030504030204" pitchFamily="34" charset="0"/>
            </a:rPr>
            <a:t>:</a:t>
          </a:r>
        </a:p>
      </dgm:t>
    </dgm:pt>
    <dgm:pt modelId="{2C23B5EC-3143-44A5-A392-E8BE8BFE12A7}" type="parTrans" cxnId="{1BFE071F-596B-4DE1-8606-1E28E7AF5525}">
      <dgm:prSet/>
      <dgm:spPr/>
      <dgm:t>
        <a:bodyPr/>
        <a:lstStyle/>
        <a:p>
          <a:endParaRPr lang="en-US"/>
        </a:p>
      </dgm:t>
    </dgm:pt>
    <dgm:pt modelId="{BE18A1AA-F26F-4710-9A26-FE6DAC3BE839}" type="sibTrans" cxnId="{1BFE071F-596B-4DE1-8606-1E28E7AF5525}">
      <dgm:prSet/>
      <dgm:spPr/>
      <dgm:t>
        <a:bodyPr/>
        <a:lstStyle/>
        <a:p>
          <a:endParaRPr lang="en-US"/>
        </a:p>
      </dgm:t>
    </dgm:pt>
    <dgm:pt modelId="{F051CF87-83AE-4C68-9E91-328D65CC8765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000" dirty="0">
              <a:latin typeface="Arial Rounded MT Bold" panose="020F0704030504030204" pitchFamily="34" charset="0"/>
            </a:rPr>
            <a:t>Master files submitted by TDSPs to ERCOT via NAESB by 0500 AM daily</a:t>
          </a:r>
        </a:p>
      </dgm:t>
    </dgm:pt>
    <dgm:pt modelId="{A9BE956D-7121-49D8-AE8F-340023A18C45}" type="parTrans" cxnId="{4E1F23C7-E22F-4FF1-A2AB-A76733A71997}">
      <dgm:prSet/>
      <dgm:spPr/>
      <dgm:t>
        <a:bodyPr/>
        <a:lstStyle/>
        <a:p>
          <a:endParaRPr lang="en-US"/>
        </a:p>
      </dgm:t>
    </dgm:pt>
    <dgm:pt modelId="{6883EFEA-E958-4044-B885-DF990D603D4B}" type="sibTrans" cxnId="{4E1F23C7-E22F-4FF1-A2AB-A76733A71997}">
      <dgm:prSet/>
      <dgm:spPr/>
      <dgm:t>
        <a:bodyPr/>
        <a:lstStyle/>
        <a:p>
          <a:endParaRPr lang="en-US"/>
        </a:p>
      </dgm:t>
    </dgm:pt>
    <dgm:pt modelId="{0A9F2EC5-AB10-41E2-982D-F2D05B1A907F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000" dirty="0">
              <a:latin typeface="Arial Rounded MT Bold" panose="020F0704030504030204" pitchFamily="34" charset="0"/>
            </a:rPr>
            <a:t>ERCOT to post files via secured MIS site by 0600 AM daily</a:t>
          </a:r>
        </a:p>
      </dgm:t>
    </dgm:pt>
    <dgm:pt modelId="{9A11223F-8DD3-4143-B1D5-FB05C7D0944F}" type="parTrans" cxnId="{C1C1EA4D-8A83-4228-A56B-763686BA878F}">
      <dgm:prSet/>
      <dgm:spPr/>
      <dgm:t>
        <a:bodyPr/>
        <a:lstStyle/>
        <a:p>
          <a:endParaRPr lang="en-US"/>
        </a:p>
      </dgm:t>
    </dgm:pt>
    <dgm:pt modelId="{202CEC3D-01A4-4170-B33F-56E293F5F923}" type="sibTrans" cxnId="{C1C1EA4D-8A83-4228-A56B-763686BA878F}">
      <dgm:prSet/>
      <dgm:spPr/>
      <dgm:t>
        <a:bodyPr/>
        <a:lstStyle/>
        <a:p>
          <a:endParaRPr lang="en-US"/>
        </a:p>
      </dgm:t>
    </dgm:pt>
    <dgm:pt modelId="{9A5F754F-B253-426A-A6B2-EF5478D06883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+mj-lt"/>
            <a:buAutoNum type="arabicPeriod"/>
          </a:pPr>
          <a:r>
            <a:rPr lang="en-US" sz="2000" dirty="0">
              <a:latin typeface="Arial Rounded MT Bold" panose="020F0704030504030204" pitchFamily="34" charset="0"/>
            </a:rPr>
            <a:t>REPs will be able to pick up files representing all valid data after this time</a:t>
          </a:r>
        </a:p>
      </dgm:t>
    </dgm:pt>
    <dgm:pt modelId="{050AECFE-1240-4AE6-8DED-CE9CE1C920AE}" type="parTrans" cxnId="{1F766E0B-4939-4530-AEFA-C84093219624}">
      <dgm:prSet/>
      <dgm:spPr/>
      <dgm:t>
        <a:bodyPr/>
        <a:lstStyle/>
        <a:p>
          <a:endParaRPr lang="en-US"/>
        </a:p>
      </dgm:t>
    </dgm:pt>
    <dgm:pt modelId="{C75C89BF-4E50-4B80-93F3-3D81EE153DB0}" type="sibTrans" cxnId="{1F766E0B-4939-4530-AEFA-C84093219624}">
      <dgm:prSet/>
      <dgm:spPr/>
      <dgm:t>
        <a:bodyPr/>
        <a:lstStyle/>
        <a:p>
          <a:endParaRPr lang="en-US"/>
        </a:p>
      </dgm:t>
    </dgm:pt>
    <dgm:pt modelId="{FF1385DF-60E6-49FB-8294-B0404ACAD722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Courier New" panose="02070309020205020404" pitchFamily="49" charset="0"/>
            <a:buChar char="o"/>
          </a:pPr>
          <a:r>
            <a:rPr lang="en-US" sz="2000" dirty="0">
              <a:latin typeface="Arial Rounded MT Bold" panose="020F0704030504030204" pitchFamily="34" charset="0"/>
            </a:rPr>
            <a:t>TNMP will be removing access to switch hold files via current FTP site on Sunday, February 7</a:t>
          </a:r>
          <a:r>
            <a:rPr lang="en-US" sz="2000" baseline="30000" dirty="0">
              <a:latin typeface="Arial Rounded MT Bold" panose="020F0704030504030204" pitchFamily="34" charset="0"/>
            </a:rPr>
            <a:t>th</a:t>
          </a:r>
          <a:r>
            <a:rPr lang="en-US" sz="2000" dirty="0">
              <a:latin typeface="Arial Rounded MT Bold" panose="020F0704030504030204" pitchFamily="34" charset="0"/>
            </a:rPr>
            <a:t> </a:t>
          </a:r>
        </a:p>
      </dgm:t>
    </dgm:pt>
    <dgm:pt modelId="{E2ECDB70-2E99-4180-B8F8-40CD7503F066}" type="parTrans" cxnId="{CE1750B5-CB01-4604-9DE2-A9A95C9B1BEF}">
      <dgm:prSet/>
      <dgm:spPr/>
      <dgm:t>
        <a:bodyPr/>
        <a:lstStyle/>
        <a:p>
          <a:endParaRPr lang="en-US"/>
        </a:p>
      </dgm:t>
    </dgm:pt>
    <dgm:pt modelId="{9B9D2108-6B93-4475-93D4-C349FD7927EE}" type="sibTrans" cxnId="{CE1750B5-CB01-4604-9DE2-A9A95C9B1BEF}">
      <dgm:prSet/>
      <dgm:spPr/>
      <dgm:t>
        <a:bodyPr/>
        <a:lstStyle/>
        <a:p>
          <a:endParaRPr lang="en-US"/>
        </a:p>
      </dgm:t>
    </dgm:pt>
    <dgm:pt modelId="{A3AC7E1B-50D0-4CB5-A61F-BC6F068A33EA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Courier New" panose="02070309020205020404" pitchFamily="49" charset="0"/>
            <a:buChar char="o"/>
          </a:pPr>
          <a:r>
            <a:rPr lang="en-US" sz="2000" dirty="0">
              <a:latin typeface="Arial Rounded MT Bold" panose="020F0704030504030204" pitchFamily="34" charset="0"/>
            </a:rPr>
            <a:t>TNMP also has plans to submit 814_20s more real time for switch hold adds/deletes – effective date TBD</a:t>
          </a:r>
        </a:p>
      </dgm:t>
    </dgm:pt>
    <dgm:pt modelId="{44991E6B-DCA3-4335-B09B-EAF806CA1C96}" type="parTrans" cxnId="{A42C6A42-EA61-41CA-BDB9-F9F16EC7D3D1}">
      <dgm:prSet/>
      <dgm:spPr/>
      <dgm:t>
        <a:bodyPr/>
        <a:lstStyle/>
        <a:p>
          <a:endParaRPr lang="en-US"/>
        </a:p>
      </dgm:t>
    </dgm:pt>
    <dgm:pt modelId="{C79F4593-7FEA-4C4F-9E34-B4E30EEC2BEA}" type="sibTrans" cxnId="{A42C6A42-EA61-41CA-BDB9-F9F16EC7D3D1}">
      <dgm:prSet/>
      <dgm:spPr/>
      <dgm:t>
        <a:bodyPr/>
        <a:lstStyle/>
        <a:p>
          <a:endParaRPr lang="en-US"/>
        </a:p>
      </dgm:t>
    </dgm:pt>
    <dgm:pt modelId="{63EC2B95-96D3-408B-A009-0E624748318C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Courier New" panose="02070309020205020404" pitchFamily="49" charset="0"/>
            <a:buChar char="o"/>
          </a:pPr>
          <a:r>
            <a:rPr lang="en-US" sz="2000" dirty="0">
              <a:latin typeface="Arial Rounded MT Bold" panose="020F0704030504030204" pitchFamily="34" charset="0"/>
            </a:rPr>
            <a:t>Once transition is made, TDSP daily extract will be more reflective of accurate switch hold flags</a:t>
          </a:r>
        </a:p>
      </dgm:t>
    </dgm:pt>
    <dgm:pt modelId="{D562F321-7595-402F-8223-5B2EAD3AA165}" type="parTrans" cxnId="{2213121D-95BC-4A9A-B07C-5081ABC0222B}">
      <dgm:prSet/>
      <dgm:spPr/>
      <dgm:t>
        <a:bodyPr/>
        <a:lstStyle/>
        <a:p>
          <a:endParaRPr lang="en-US"/>
        </a:p>
      </dgm:t>
    </dgm:pt>
    <dgm:pt modelId="{1BA35672-D124-4BAC-B68A-70DA855A5560}" type="sibTrans" cxnId="{2213121D-95BC-4A9A-B07C-5081ABC0222B}">
      <dgm:prSet/>
      <dgm:spPr/>
      <dgm:t>
        <a:bodyPr/>
        <a:lstStyle/>
        <a:p>
          <a:endParaRPr lang="en-US"/>
        </a:p>
      </dgm:t>
    </dgm:pt>
    <dgm:pt modelId="{DBB8234E-5C68-49CB-81E4-8C884044F8B9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Arial Rounded MT Bold" panose="020F0704030504030204" pitchFamily="34" charset="0"/>
            </a:rPr>
            <a:t>Details on implementation of process will be reviewed at next meeting</a:t>
          </a:r>
        </a:p>
      </dgm:t>
    </dgm:pt>
    <dgm:pt modelId="{EE05F5BC-8C49-4E5A-BD92-08A797C92F35}" type="parTrans" cxnId="{248E7108-15B9-4140-8B36-2C0C779D2664}">
      <dgm:prSet/>
      <dgm:spPr/>
      <dgm:t>
        <a:bodyPr/>
        <a:lstStyle/>
        <a:p>
          <a:endParaRPr lang="en-US"/>
        </a:p>
      </dgm:t>
    </dgm:pt>
    <dgm:pt modelId="{2FCCD756-A921-4795-907D-2DBF9AC3C19F}" type="sibTrans" cxnId="{248E7108-15B9-4140-8B36-2C0C779D2664}">
      <dgm:prSet/>
      <dgm:spPr/>
      <dgm:t>
        <a:bodyPr/>
        <a:lstStyle/>
        <a:p>
          <a:endParaRPr lang="en-US"/>
        </a:p>
      </dgm:t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200000" custLinFactNeighborX="-100000" custLinFactNeighborY="-2559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ScaleY="103634" custLinFactY="1464" custLinFactNeighborY="100000">
        <dgm:presLayoutVars>
          <dgm:bulletEnabled val="1"/>
        </dgm:presLayoutVars>
      </dgm:prSet>
      <dgm:spPr/>
    </dgm:pt>
  </dgm:ptLst>
  <dgm:cxnLst>
    <dgm:cxn modelId="{248E7108-15B9-4140-8B36-2C0C779D2664}" srcId="{FA84BF92-43C6-4E94-A77F-6263E68B6783}" destId="{DBB8234E-5C68-49CB-81E4-8C884044F8B9}" srcOrd="1" destOrd="0" parTransId="{EE05F5BC-8C49-4E5A-BD92-08A797C92F35}" sibTransId="{2FCCD756-A921-4795-907D-2DBF9AC3C19F}"/>
    <dgm:cxn modelId="{7EDB140A-2767-4B66-8AB3-FEDB084C08C5}" type="presOf" srcId="{FF1385DF-60E6-49FB-8294-B0404ACAD722}" destId="{12E172B9-01B0-436D-9684-1CCC8FA3FE5C}" srcOrd="0" destOrd="6" presId="urn:microsoft.com/office/officeart/2005/8/layout/list1"/>
    <dgm:cxn modelId="{1F766E0B-4939-4530-AEFA-C84093219624}" srcId="{C9597999-C23F-4867-9D73-E667FAF56258}" destId="{9A5F754F-B253-426A-A6B2-EF5478D06883}" srcOrd="2" destOrd="0" parTransId="{050AECFE-1240-4AE6-8DED-CE9CE1C920AE}" sibTransId="{C75C89BF-4E50-4B80-93F3-3D81EE153DB0}"/>
    <dgm:cxn modelId="{F354710B-FD5B-4C0A-A872-624D1CA3273D}" type="presOf" srcId="{9A5F754F-B253-426A-A6B2-EF5478D06883}" destId="{12E172B9-01B0-436D-9684-1CCC8FA3FE5C}" srcOrd="0" destOrd="3" presId="urn:microsoft.com/office/officeart/2005/8/layout/list1"/>
    <dgm:cxn modelId="{2213121D-95BC-4A9A-B07C-5081ABC0222B}" srcId="{A24E0C4E-2865-4916-A124-9ADEEC6F7576}" destId="{63EC2B95-96D3-408B-A009-0E624748318C}" srcOrd="2" destOrd="0" parTransId="{D562F321-7595-402F-8223-5B2EAD3AA165}" sibTransId="{1BA35672-D124-4BAC-B68A-70DA855A5560}"/>
    <dgm:cxn modelId="{1BFE071F-596B-4DE1-8606-1E28E7AF5525}" srcId="{FA84BF92-43C6-4E94-A77F-6263E68B6783}" destId="{A24E0C4E-2865-4916-A124-9ADEEC6F7576}" srcOrd="2" destOrd="0" parTransId="{2C23B5EC-3143-44A5-A392-E8BE8BFE12A7}" sibTransId="{BE18A1AA-F26F-4710-9A26-FE6DAC3BE839}"/>
    <dgm:cxn modelId="{D0332026-B9E9-441D-851E-5BBF20039E8F}" type="presOf" srcId="{A3AC7E1B-50D0-4CB5-A61F-BC6F068A33EA}" destId="{12E172B9-01B0-436D-9684-1CCC8FA3FE5C}" srcOrd="0" destOrd="7" presId="urn:microsoft.com/office/officeart/2005/8/layout/list1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6342FA3E-97A2-443F-9A82-E975BA85E29E}" type="presOf" srcId="{A24E0C4E-2865-4916-A124-9ADEEC6F7576}" destId="{12E172B9-01B0-436D-9684-1CCC8FA3FE5C}" srcOrd="0" destOrd="5" presId="urn:microsoft.com/office/officeart/2005/8/layout/list1"/>
    <dgm:cxn modelId="{A625AF5F-8C8B-4A79-BA15-504FD4542CB4}" type="presOf" srcId="{0A9F2EC5-AB10-41E2-982D-F2D05B1A907F}" destId="{12E172B9-01B0-436D-9684-1CCC8FA3FE5C}" srcOrd="0" destOrd="2" presId="urn:microsoft.com/office/officeart/2005/8/layout/list1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A42C6A42-EA61-41CA-BDB9-F9F16EC7D3D1}" srcId="{A24E0C4E-2865-4916-A124-9ADEEC6F7576}" destId="{A3AC7E1B-50D0-4CB5-A61F-BC6F068A33EA}" srcOrd="1" destOrd="0" parTransId="{44991E6B-DCA3-4335-B09B-EAF806CA1C96}" sibTransId="{C79F4593-7FEA-4C4F-9E34-B4E30EEC2BEA}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C1C1EA4D-8A83-4228-A56B-763686BA878F}" srcId="{C9597999-C23F-4867-9D73-E667FAF56258}" destId="{0A9F2EC5-AB10-41E2-982D-F2D05B1A907F}" srcOrd="1" destOrd="0" parTransId="{9A11223F-8DD3-4143-B1D5-FB05C7D0944F}" sibTransId="{202CEC3D-01A4-4170-B33F-56E293F5F923}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CE1750B5-CB01-4604-9DE2-A9A95C9B1BEF}" srcId="{A24E0C4E-2865-4916-A124-9ADEEC6F7576}" destId="{FF1385DF-60E6-49FB-8294-B0404ACAD722}" srcOrd="0" destOrd="0" parTransId="{E2ECDB70-2E99-4180-B8F8-40CD7503F066}" sibTransId="{9B9D2108-6B93-4475-93D4-C349FD7927EE}"/>
    <dgm:cxn modelId="{4E1F23C7-E22F-4FF1-A2AB-A76733A71997}" srcId="{C9597999-C23F-4867-9D73-E667FAF56258}" destId="{F051CF87-83AE-4C68-9E91-328D65CC8765}" srcOrd="0" destOrd="0" parTransId="{A9BE956D-7121-49D8-AE8F-340023A18C45}" sibTransId="{6883EFEA-E958-4044-B885-DF990D603D4B}"/>
    <dgm:cxn modelId="{D76676CD-69D8-49B6-88E4-F13DD303FAA0}" type="presOf" srcId="{63EC2B95-96D3-408B-A009-0E624748318C}" destId="{12E172B9-01B0-436D-9684-1CCC8FA3FE5C}" srcOrd="0" destOrd="8" presId="urn:microsoft.com/office/officeart/2005/8/layout/list1"/>
    <dgm:cxn modelId="{7764C3E8-0A7B-4FAC-8798-BCFDC66E7092}" type="presOf" srcId="{F051CF87-83AE-4C68-9E91-328D65CC8765}" destId="{12E172B9-01B0-436D-9684-1CCC8FA3FE5C}" srcOrd="0" destOrd="1" presId="urn:microsoft.com/office/officeart/2005/8/layout/list1"/>
    <dgm:cxn modelId="{43CAE6EE-0CC5-4A6D-B1B5-BE4244253B71}" type="presOf" srcId="{DBB8234E-5C68-49CB-81E4-8C884044F8B9}" destId="{12E172B9-01B0-436D-9684-1CCC8FA3FE5C}" srcOrd="0" destOrd="4" presId="urn:microsoft.com/office/officeart/2005/8/layout/list1"/>
    <dgm:cxn modelId="{B38757EF-5EE4-425C-8A19-D3F603F07DC4}" type="presOf" srcId="{C9597999-C23F-4867-9D73-E667FAF56258}" destId="{12E172B9-01B0-436D-9684-1CCC8FA3FE5C}" srcOrd="0" destOrd="0" presId="urn:microsoft.com/office/officeart/2005/8/layout/list1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Next Meeting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/>
      <dgm:spPr/>
      <dgm:t>
        <a:bodyPr anchor="ctr" anchorCtr="0"/>
        <a:lstStyle/>
        <a:p>
          <a:endParaRPr lang="en-US" sz="360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6F21C453-A58B-4B81-AFAB-70ADB592197E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February 18th, 2021 - Thursday</a:t>
          </a:r>
        </a:p>
      </dgm:t>
    </dgm:pt>
    <dgm:pt modelId="{5D912685-8639-4279-A484-1E343D888EC8}" type="parTrans" cxnId="{41BD0880-3FA0-48A3-AD46-2E99EDF203BF}">
      <dgm:prSet/>
      <dgm:spPr/>
      <dgm:t>
        <a:bodyPr/>
        <a:lstStyle/>
        <a:p>
          <a:endParaRPr lang="en-US"/>
        </a:p>
      </dgm:t>
    </dgm:pt>
    <dgm:pt modelId="{57E41018-1B6B-4420-A377-F5C2168EB71B}" type="sibTrans" cxnId="{41BD0880-3FA0-48A3-AD46-2E99EDF203BF}">
      <dgm:prSet/>
      <dgm:spPr/>
      <dgm:t>
        <a:bodyPr/>
        <a:lstStyle/>
        <a:p>
          <a:endParaRPr lang="en-US"/>
        </a:p>
      </dgm:t>
    </dgm:pt>
    <dgm:pt modelId="{D2506135-395C-47B0-8DA9-C3F76649FF22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On the Agenda:</a:t>
          </a:r>
        </a:p>
      </dgm:t>
    </dgm:pt>
    <dgm:pt modelId="{5AE6885F-1A01-4324-A69E-284DA5FAEB5E}" type="parTrans" cxnId="{9527099C-48BD-4C52-BE1B-F581599A9067}">
      <dgm:prSet/>
      <dgm:spPr/>
      <dgm:t>
        <a:bodyPr/>
        <a:lstStyle/>
        <a:p>
          <a:endParaRPr lang="en-US"/>
        </a:p>
      </dgm:t>
    </dgm:pt>
    <dgm:pt modelId="{D79BAE52-B8CB-4181-ACDC-6CE5498C10F0}" type="sibTrans" cxnId="{9527099C-48BD-4C52-BE1B-F581599A9067}">
      <dgm:prSet/>
      <dgm:spPr/>
      <dgm:t>
        <a:bodyPr/>
        <a:lstStyle/>
        <a:p>
          <a:endParaRPr lang="en-US"/>
        </a:p>
      </dgm:t>
    </dgm:pt>
    <dgm:pt modelId="{544DF39A-2CB7-4B22-B3D8-AA8824692C5F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WebEx only</a:t>
          </a:r>
        </a:p>
      </dgm:t>
    </dgm:pt>
    <dgm:pt modelId="{3A72819A-3F63-439B-AFCF-32B1322C8A8A}" type="parTrans" cxnId="{4E9153A8-C3A0-4042-9EB6-AA2B525CA7E5}">
      <dgm:prSet/>
      <dgm:spPr/>
      <dgm:t>
        <a:bodyPr/>
        <a:lstStyle/>
        <a:p>
          <a:endParaRPr lang="en-US"/>
        </a:p>
      </dgm:t>
    </dgm:pt>
    <dgm:pt modelId="{189AEA13-6302-459B-9441-918013462E3D}" type="sibTrans" cxnId="{4E9153A8-C3A0-4042-9EB6-AA2B525CA7E5}">
      <dgm:prSet/>
      <dgm:spPr/>
      <dgm:t>
        <a:bodyPr/>
        <a:lstStyle/>
        <a:p>
          <a:endParaRPr lang="en-US"/>
        </a:p>
      </dgm:t>
    </dgm:pt>
    <dgm:pt modelId="{A00CC55C-C72B-47E2-9AE1-1FA65D7AAADD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000" dirty="0">
            <a:latin typeface="Arial Rounded MT Bold" panose="020F0704030504030204" pitchFamily="34" charset="0"/>
          </a:endParaRPr>
        </a:p>
      </dgm:t>
    </dgm:pt>
    <dgm:pt modelId="{51C22535-9E0E-469C-8BEF-51899D86B06A}" type="parTrans" cxnId="{AA6C1FE1-D30E-4BFF-8708-BC6FCAF80051}">
      <dgm:prSet/>
      <dgm:spPr/>
      <dgm:t>
        <a:bodyPr/>
        <a:lstStyle/>
        <a:p>
          <a:endParaRPr lang="en-US"/>
        </a:p>
      </dgm:t>
    </dgm:pt>
    <dgm:pt modelId="{29076AEE-A5EE-45EE-B91F-406449F3592D}" type="sibTrans" cxnId="{AA6C1FE1-D30E-4BFF-8708-BC6FCAF80051}">
      <dgm:prSet/>
      <dgm:spPr/>
      <dgm:t>
        <a:bodyPr/>
        <a:lstStyle/>
        <a:p>
          <a:endParaRPr lang="en-US"/>
        </a:p>
      </dgm:t>
    </dgm:pt>
    <dgm:pt modelId="{33D9707D-17D5-42E1-8C18-71590AD0B906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Finalize the Switch Hold Notification process proposal</a:t>
          </a:r>
        </a:p>
      </dgm:t>
    </dgm:pt>
    <dgm:pt modelId="{11861225-2D08-4836-981D-A04BB7A17E3F}" type="sibTrans" cxnId="{C3E40401-9121-40C9-9BBD-D868B1D068F7}">
      <dgm:prSet/>
      <dgm:spPr/>
      <dgm:t>
        <a:bodyPr/>
        <a:lstStyle/>
        <a:p>
          <a:endParaRPr lang="en-US"/>
        </a:p>
      </dgm:t>
    </dgm:pt>
    <dgm:pt modelId="{E3A4CC20-3237-4D87-B4E5-13A4C6486CFF}" type="parTrans" cxnId="{C3E40401-9121-40C9-9BBD-D868B1D068F7}">
      <dgm:prSet/>
      <dgm:spPr/>
      <dgm:t>
        <a:bodyPr/>
        <a:lstStyle/>
        <a:p>
          <a:endParaRPr lang="en-US"/>
        </a:p>
      </dgm:t>
    </dgm:pt>
    <dgm:pt modelId="{EC0BD726-0823-4EB1-A58F-CB5473A4CCE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System instances and MarkeTrak Monthly Performance Review</a:t>
          </a:r>
        </a:p>
      </dgm:t>
    </dgm:pt>
    <dgm:pt modelId="{AA288C95-B78A-4F1B-87D7-43D3B5973657}" type="parTrans" cxnId="{7A57290B-5278-4FC9-9373-23068F336EAC}">
      <dgm:prSet/>
      <dgm:spPr/>
      <dgm:t>
        <a:bodyPr/>
        <a:lstStyle/>
        <a:p>
          <a:endParaRPr lang="en-US"/>
        </a:p>
      </dgm:t>
    </dgm:pt>
    <dgm:pt modelId="{2F1D516D-4FA7-4020-833C-BD7CA748D493}" type="sibTrans" cxnId="{7A57290B-5278-4FC9-9373-23068F336EAC}">
      <dgm:prSet/>
      <dgm:spPr/>
      <dgm:t>
        <a:bodyPr/>
        <a:lstStyle/>
        <a:p>
          <a:endParaRPr lang="en-US"/>
        </a:p>
      </dgm:t>
    </dgm:pt>
    <dgm:pt modelId="{6D64BC04-20E0-4ED9-A71E-0A55EF967E2F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Review of timing of </a:t>
          </a:r>
          <a:r>
            <a:rPr lang="en-US" sz="2000" dirty="0" err="1">
              <a:latin typeface="Arial Rounded MT Bold" panose="020F0704030504030204" pitchFamily="34" charset="0"/>
            </a:rPr>
            <a:t>Unexecutable</a:t>
          </a:r>
          <a:r>
            <a:rPr lang="en-US" sz="2000" dirty="0">
              <a:latin typeface="Arial Rounded MT Bold" panose="020F0704030504030204" pitchFamily="34" charset="0"/>
            </a:rPr>
            <a:t> IAG MTs</a:t>
          </a:r>
        </a:p>
      </dgm:t>
    </dgm:pt>
    <dgm:pt modelId="{50D5A153-7A7D-4490-982A-8587CD980482}" type="parTrans" cxnId="{6827B335-0620-4F0A-8CC4-488F3B196AAA}">
      <dgm:prSet/>
      <dgm:spPr/>
      <dgm:t>
        <a:bodyPr/>
        <a:lstStyle/>
        <a:p>
          <a:endParaRPr lang="en-US"/>
        </a:p>
      </dgm:t>
    </dgm:pt>
    <dgm:pt modelId="{1607A044-80CE-44CE-A499-5B03125C55AD}" type="sibTrans" cxnId="{6827B335-0620-4F0A-8CC4-488F3B196AAA}">
      <dgm:prSet/>
      <dgm:spPr/>
      <dgm:t>
        <a:bodyPr/>
        <a:lstStyle/>
        <a:p>
          <a:endParaRPr lang="en-US"/>
        </a:p>
      </dgm:t>
    </dgm:pt>
    <dgm:pt modelId="{7033B352-37FD-4EC5-9B31-CACC11FE265A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MT Enhancements – Administrative – Review of initial DRAFT of proposed SCR</a:t>
          </a:r>
        </a:p>
      </dgm:t>
    </dgm:pt>
    <dgm:pt modelId="{82E72431-C0B9-4D3A-AC6C-6D300283B346}" type="parTrans" cxnId="{0164DD5B-FDFC-4436-ABA3-D80C6BC0FAF0}">
      <dgm:prSet/>
      <dgm:spPr/>
      <dgm:t>
        <a:bodyPr/>
        <a:lstStyle/>
        <a:p>
          <a:endParaRPr lang="en-US"/>
        </a:p>
      </dgm:t>
    </dgm:pt>
    <dgm:pt modelId="{5EB34EEE-1A4C-491B-A4EC-860F6D38926D}" type="sibTrans" cxnId="{0164DD5B-FDFC-4436-ABA3-D80C6BC0FAF0}">
      <dgm:prSet/>
      <dgm:spPr/>
      <dgm:t>
        <a:bodyPr/>
        <a:lstStyle/>
        <a:p>
          <a:endParaRPr lang="en-US"/>
        </a:p>
      </dgm:t>
    </dgm:pt>
    <dgm:pt modelId="{D97C7FC4-6C10-45C1-BA95-0F44DC894B1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Biannual review of overall MarkeTrak subtype volumes for latter half of 2020 </a:t>
          </a:r>
        </a:p>
      </dgm:t>
    </dgm:pt>
    <dgm:pt modelId="{7AA5C0BE-3807-458D-B2E3-30B9F3F00C88}" type="parTrans" cxnId="{301BFBDB-CD18-439D-9698-70ECE457AAE8}">
      <dgm:prSet/>
      <dgm:spPr/>
    </dgm:pt>
    <dgm:pt modelId="{0DE6759B-4AE4-423F-B087-02AD7B6D1C54}" type="sibTrans" cxnId="{301BFBDB-CD18-439D-9698-70ECE457AAE8}">
      <dgm:prSet/>
      <dgm:spPr/>
    </dgm:pt>
    <dgm:pt modelId="{0B28745C-7173-4844-A26D-446233E36047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Review ERCOT IAG report from November 2020 statistics</a:t>
          </a:r>
        </a:p>
      </dgm:t>
    </dgm:pt>
    <dgm:pt modelId="{6A90AA68-4448-4612-AE90-8AB70DB8311A}" type="parTrans" cxnId="{F5271EFB-1168-418F-AD93-6594ED5C1909}">
      <dgm:prSet/>
      <dgm:spPr/>
    </dgm:pt>
    <dgm:pt modelId="{44F204AF-EF6F-42B5-BF22-8BED4BC3368B}" type="sibTrans" cxnId="{F5271EFB-1168-418F-AD93-6594ED5C1909}">
      <dgm:prSet/>
      <dgm:spPr/>
    </dgm:pt>
    <dgm:pt modelId="{BD068890-9CDF-4598-AC4F-F71ADD1D1989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DA3CA7F5-C711-4580-91F1-E9C6772A16A7}" type="pres">
      <dgm:prSet presAssocID="{FA84BF92-43C6-4E94-A77F-6263E68B6783}" presName="parentLin" presStyleCnt="0"/>
      <dgm:spPr/>
    </dgm:pt>
    <dgm:pt modelId="{18E20904-4337-4D49-878F-C6A3998E9768}" type="pres">
      <dgm:prSet presAssocID="{FA84BF92-43C6-4E94-A77F-6263E68B6783}" presName="parentLeftMargin" presStyleLbl="node1" presStyleIdx="0" presStyleCnt="1"/>
      <dgm:spPr/>
    </dgm:pt>
    <dgm:pt modelId="{4AA5C7B7-5B64-4F71-AB37-E39564456FAC}" type="pres">
      <dgm:prSet presAssocID="{FA84BF92-43C6-4E94-A77F-6263E68B6783}" presName="parentText" presStyleLbl="node1" presStyleIdx="0" presStyleCnt="1" custScaleX="148684" custScaleY="530973" custLinFactY="-100000" custLinFactNeighborX="-100000" custLinFactNeighborY="-13000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4B8C849-306F-43E1-84B1-34177317591D}" type="pres">
      <dgm:prSet presAssocID="{FA84BF92-43C6-4E94-A77F-6263E68B6783}" presName="negativeSpace" presStyleCnt="0"/>
      <dgm:spPr/>
    </dgm:pt>
    <dgm:pt modelId="{5FD4668F-81DD-421E-9924-50274E363CDB}" type="pres">
      <dgm:prSet presAssocID="{FA84BF92-43C6-4E94-A77F-6263E68B6783}" presName="childText" presStyleLbl="conFgAcc1" presStyleIdx="0" presStyleCnt="1" custScaleY="91777" custLinFactNeighborY="-57119">
        <dgm:presLayoutVars>
          <dgm:bulletEnabled val="1"/>
        </dgm:presLayoutVars>
      </dgm:prSet>
      <dgm:spPr/>
    </dgm:pt>
  </dgm:ptLst>
  <dgm:cxnLst>
    <dgm:cxn modelId="{C3E40401-9121-40C9-9BBD-D868B1D068F7}" srcId="{D2506135-395C-47B0-8DA9-C3F76649FF22}" destId="{33D9707D-17D5-42E1-8C18-71590AD0B906}" srcOrd="2" destOrd="0" parTransId="{E3A4CC20-3237-4D87-B4E5-13A4C6486CFF}" sibTransId="{11861225-2D08-4836-981D-A04BB7A17E3F}"/>
    <dgm:cxn modelId="{7A57290B-5278-4FC9-9373-23068F336EAC}" srcId="{D2506135-395C-47B0-8DA9-C3F76649FF22}" destId="{EC0BD726-0823-4EB1-A58F-CB5473A4CCEB}" srcOrd="0" destOrd="0" parTransId="{AA288C95-B78A-4F1B-87D7-43D3B5973657}" sibTransId="{2F1D516D-4FA7-4020-833C-BD7CA748D493}"/>
    <dgm:cxn modelId="{1DCBB031-3FA2-4989-8710-BB1EACCFB1F7}" type="presOf" srcId="{7033B352-37FD-4EC5-9B31-CACC11FE265A}" destId="{5FD4668F-81DD-421E-9924-50274E363CDB}" srcOrd="0" destOrd="9" presId="urn:microsoft.com/office/officeart/2005/8/layout/list1"/>
    <dgm:cxn modelId="{6827B335-0620-4F0A-8CC4-488F3B196AAA}" srcId="{D2506135-395C-47B0-8DA9-C3F76649FF22}" destId="{6D64BC04-20E0-4ED9-A71E-0A55EF967E2F}" srcOrd="4" destOrd="0" parTransId="{50D5A153-7A7D-4490-982A-8587CD980482}" sibTransId="{1607A044-80CE-44CE-A499-5B03125C55AD}"/>
    <dgm:cxn modelId="{94C87736-7027-42F5-B6EC-A26914189DF6}" type="presOf" srcId="{6F21C453-A58B-4B81-AFAB-70ADB592197E}" destId="{5FD4668F-81DD-421E-9924-50274E363CDB}" srcOrd="0" destOrd="1" presId="urn:microsoft.com/office/officeart/2005/8/layout/list1"/>
    <dgm:cxn modelId="{0164DD5B-FDFC-4436-ABA3-D80C6BC0FAF0}" srcId="{D2506135-395C-47B0-8DA9-C3F76649FF22}" destId="{7033B352-37FD-4EC5-9B31-CACC11FE265A}" srcOrd="5" destOrd="0" parTransId="{82E72431-C0B9-4D3A-AC6C-6D300283B346}" sibTransId="{5EB34EEE-1A4C-491B-A4EC-860F6D38926D}"/>
    <dgm:cxn modelId="{2735795E-510D-43E2-B3F4-3E798E561EF5}" type="presOf" srcId="{EC0BD726-0823-4EB1-A58F-CB5473A4CCEB}" destId="{5FD4668F-81DD-421E-9924-50274E363CDB}" srcOrd="0" destOrd="4" presId="urn:microsoft.com/office/officeart/2005/8/layout/list1"/>
    <dgm:cxn modelId="{B33B4B41-F48F-4F34-8054-D815D218B290}" type="presOf" srcId="{A00CC55C-C72B-47E2-9AE1-1FA65D7AAADD}" destId="{5FD4668F-81DD-421E-9924-50274E363CDB}" srcOrd="0" destOrd="10" presId="urn:microsoft.com/office/officeart/2005/8/layout/list1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74E2AF70-FA20-4336-B345-30874AABC5F2}" type="presOf" srcId="{0B28745C-7173-4844-A26D-446233E36047}" destId="{5FD4668F-81DD-421E-9924-50274E363CDB}" srcOrd="0" destOrd="7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41BD0880-3FA0-48A3-AD46-2E99EDF203BF}" srcId="{FA84BF92-43C6-4E94-A77F-6263E68B6783}" destId="{6F21C453-A58B-4B81-AFAB-70ADB592197E}" srcOrd="1" destOrd="0" parTransId="{5D912685-8639-4279-A484-1E343D888EC8}" sibTransId="{57E41018-1B6B-4420-A377-F5C2168EB71B}"/>
    <dgm:cxn modelId="{DFD72D80-3F70-4E90-AC4C-35933B2DD184}" type="presOf" srcId="{544DF39A-2CB7-4B22-B3D8-AA8824692C5F}" destId="{5FD4668F-81DD-421E-9924-50274E363CDB}" srcOrd="0" destOrd="2" presId="urn:microsoft.com/office/officeart/2005/8/layout/list1"/>
    <dgm:cxn modelId="{9527099C-48BD-4C52-BE1B-F581599A9067}" srcId="{FA84BF92-43C6-4E94-A77F-6263E68B6783}" destId="{D2506135-395C-47B0-8DA9-C3F76649FF22}" srcOrd="3" destOrd="0" parTransId="{5AE6885F-1A01-4324-A69E-284DA5FAEB5E}" sibTransId="{D79BAE52-B8CB-4181-ACDC-6CE5498C10F0}"/>
    <dgm:cxn modelId="{C145C7A7-1635-4652-AA7C-B3EF59AAF08D}" type="presOf" srcId="{6D64BC04-20E0-4ED9-A71E-0A55EF967E2F}" destId="{5FD4668F-81DD-421E-9924-50274E363CDB}" srcOrd="0" destOrd="8" presId="urn:microsoft.com/office/officeart/2005/8/layout/list1"/>
    <dgm:cxn modelId="{4E9153A8-C3A0-4042-9EB6-AA2B525CA7E5}" srcId="{FA84BF92-43C6-4E94-A77F-6263E68B6783}" destId="{544DF39A-2CB7-4B22-B3D8-AA8824692C5F}" srcOrd="2" destOrd="0" parTransId="{3A72819A-3F63-439B-AFCF-32B1322C8A8A}" sibTransId="{189AEA13-6302-459B-9441-918013462E3D}"/>
    <dgm:cxn modelId="{1491A9AC-1788-4EAD-9C29-8CEFCEDC670E}" type="presOf" srcId="{D2506135-395C-47B0-8DA9-C3F76649FF22}" destId="{5FD4668F-81DD-421E-9924-50274E363CDB}" srcOrd="0" destOrd="3" presId="urn:microsoft.com/office/officeart/2005/8/layout/list1"/>
    <dgm:cxn modelId="{DB3B57BD-5114-4C13-9279-456AACB52163}" type="presOf" srcId="{C9597999-C23F-4867-9D73-E667FAF56258}" destId="{5FD4668F-81DD-421E-9924-50274E363CDB}" srcOrd="0" destOrd="0" presId="urn:microsoft.com/office/officeart/2005/8/layout/list1"/>
    <dgm:cxn modelId="{278E5BCA-D8EB-4C90-AFB3-B9773D2E6D43}" type="presOf" srcId="{FA84BF92-43C6-4E94-A77F-6263E68B6783}" destId="{18E20904-4337-4D49-878F-C6A3998E9768}" srcOrd="0" destOrd="0" presId="urn:microsoft.com/office/officeart/2005/8/layout/list1"/>
    <dgm:cxn modelId="{F64278D7-74E4-4C3A-B4C8-AEA9A351E819}" type="presOf" srcId="{DE4B9EAB-636A-44C0-B4F9-D4AE4F66DB43}" destId="{BD068890-9CDF-4598-AC4F-F71ADD1D1989}" srcOrd="0" destOrd="0" presId="urn:microsoft.com/office/officeart/2005/8/layout/list1"/>
    <dgm:cxn modelId="{301BFBDB-CD18-439D-9698-70ECE457AAE8}" srcId="{D2506135-395C-47B0-8DA9-C3F76649FF22}" destId="{D97C7FC4-6C10-45C1-BA95-0F44DC894B16}" srcOrd="1" destOrd="0" parTransId="{7AA5C0BE-3807-458D-B2E3-30B9F3F00C88}" sibTransId="{0DE6759B-4AE4-423F-B087-02AD7B6D1C54}"/>
    <dgm:cxn modelId="{AA6C1FE1-D30E-4BFF-8708-BC6FCAF80051}" srcId="{D2506135-395C-47B0-8DA9-C3F76649FF22}" destId="{A00CC55C-C72B-47E2-9AE1-1FA65D7AAADD}" srcOrd="6" destOrd="0" parTransId="{51C22535-9E0E-469C-8BEF-51899D86B06A}" sibTransId="{29076AEE-A5EE-45EE-B91F-406449F3592D}"/>
    <dgm:cxn modelId="{05C927E6-20D8-4581-BF52-EF817672B68F}" type="presOf" srcId="{FA84BF92-43C6-4E94-A77F-6263E68B6783}" destId="{4AA5C7B7-5B64-4F71-AB37-E39564456FAC}" srcOrd="1" destOrd="0" presId="urn:microsoft.com/office/officeart/2005/8/layout/list1"/>
    <dgm:cxn modelId="{42BF4BF6-4B55-4D84-8641-A59DEFB06A5C}" type="presOf" srcId="{D97C7FC4-6C10-45C1-BA95-0F44DC894B16}" destId="{5FD4668F-81DD-421E-9924-50274E363CDB}" srcOrd="0" destOrd="5" presId="urn:microsoft.com/office/officeart/2005/8/layout/list1"/>
    <dgm:cxn modelId="{624267F8-F77F-442D-91DA-127478DA5414}" type="presOf" srcId="{33D9707D-17D5-42E1-8C18-71590AD0B906}" destId="{5FD4668F-81DD-421E-9924-50274E363CDB}" srcOrd="0" destOrd="6" presId="urn:microsoft.com/office/officeart/2005/8/layout/list1"/>
    <dgm:cxn modelId="{F5271EFB-1168-418F-AD93-6594ED5C1909}" srcId="{D2506135-395C-47B0-8DA9-C3F76649FF22}" destId="{0B28745C-7173-4844-A26D-446233E36047}" srcOrd="3" destOrd="0" parTransId="{6A90AA68-4448-4612-AE90-8AB70DB8311A}" sibTransId="{44F204AF-EF6F-42B5-BF22-8BED4BC3368B}"/>
    <dgm:cxn modelId="{D0A21382-040B-4491-A8B5-BB0475C54C08}" type="presParOf" srcId="{BD068890-9CDF-4598-AC4F-F71ADD1D1989}" destId="{DA3CA7F5-C711-4580-91F1-E9C6772A16A7}" srcOrd="0" destOrd="0" presId="urn:microsoft.com/office/officeart/2005/8/layout/list1"/>
    <dgm:cxn modelId="{25B737A6-9F62-4CA0-8E29-35443232B934}" type="presParOf" srcId="{DA3CA7F5-C711-4580-91F1-E9C6772A16A7}" destId="{18E20904-4337-4D49-878F-C6A3998E9768}" srcOrd="0" destOrd="0" presId="urn:microsoft.com/office/officeart/2005/8/layout/list1"/>
    <dgm:cxn modelId="{98B58B92-77F1-454E-A69F-35705AD2C8DC}" type="presParOf" srcId="{DA3CA7F5-C711-4580-91F1-E9C6772A16A7}" destId="{4AA5C7B7-5B64-4F71-AB37-E39564456FAC}" srcOrd="1" destOrd="0" presId="urn:microsoft.com/office/officeart/2005/8/layout/list1"/>
    <dgm:cxn modelId="{F93ACC9A-DC46-4227-8CD0-7577EECEB77F}" type="presParOf" srcId="{BD068890-9CDF-4598-AC4F-F71ADD1D1989}" destId="{84B8C849-306F-43E1-84B1-34177317591D}" srcOrd="1" destOrd="0" presId="urn:microsoft.com/office/officeart/2005/8/layout/list1"/>
    <dgm:cxn modelId="{1FE5FD25-B98D-4ED7-9C41-248CF72A7858}" type="presParOf" srcId="{BD068890-9CDF-4598-AC4F-F71ADD1D1989}" destId="{5FD4668F-81DD-421E-9924-50274E363CD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419427"/>
          <a:ext cx="11329647" cy="447453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21302" rIns="879306" bIns="14224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Sheri Wiegand (</a:t>
          </a:r>
          <a:r>
            <a:rPr lang="en-US" sz="2000" kern="1200" dirty="0" err="1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Vistra</a:t>
          </a: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),Chair and Sam Pak (Oncor), Vice Chair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MarkeTrak performance remains solid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Decommissioning for TLS 1.0 is planned for late Q1</a:t>
          </a:r>
          <a:endParaRPr lang="en-US" sz="2000" kern="12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Consolidated outages/incidents listing on new IT Application Service Report/Issue Tracking page was made available Jan 1 </a:t>
          </a: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  <a:hlinkClick xmlns:r="http://schemas.openxmlformats.org/officeDocument/2006/relationships" r:id="rId1"/>
            </a:rPr>
            <a:t>www.ercot.com/services/sla</a:t>
          </a:r>
          <a:endParaRPr lang="en-US" sz="2000" kern="12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Initiated discussion of proposed 5/1 – 5/2 ERCOT planned release outage and market preparation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Continued discussion on current Switch Hold notification process and firmed up proposal to ERCOT for a new secure repository for daily switch hold files posted in MIS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Finalized 2021 Goals/ 2020 Accomplishments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419427"/>
        <a:ext cx="11329647" cy="4474532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4645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Update</a:t>
          </a:r>
        </a:p>
      </dsp:txBody>
      <dsp:txXfrm>
        <a:off x="0" y="0"/>
        <a:ext cx="10829645" cy="464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872131"/>
          <a:ext cx="11329647" cy="402182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45796" rIns="879306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sng" kern="1200" dirty="0">
              <a:latin typeface="Arial Rounded MT Bold" panose="020F0704030504030204" pitchFamily="34" charset="0"/>
            </a:rPr>
            <a:t>PROPOSED Process</a:t>
          </a:r>
          <a:r>
            <a:rPr lang="en-US" sz="2000" kern="1200" dirty="0">
              <a:latin typeface="Arial Rounded MT Bold" panose="020F0704030504030204" pitchFamily="34" charset="0"/>
            </a:rPr>
            <a:t>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>
              <a:latin typeface="Arial Rounded MT Bold" panose="020F0704030504030204" pitchFamily="34" charset="0"/>
            </a:rPr>
            <a:t>Master files submitted by TDSPs to ERCOT via NAESB by 0500 AM daily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>
              <a:latin typeface="Arial Rounded MT Bold" panose="020F0704030504030204" pitchFamily="34" charset="0"/>
            </a:rPr>
            <a:t>ERCOT to post files via secured MIS site by 0600 AM daily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>
              <a:latin typeface="Arial Rounded MT Bold" panose="020F0704030504030204" pitchFamily="34" charset="0"/>
            </a:rPr>
            <a:t>REPs will be able to pick up files representing all valid data after this time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Details on implementation of process will be reviewed at next meeting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sng" kern="1200" dirty="0">
              <a:latin typeface="Arial Rounded MT Bold" panose="020F0704030504030204" pitchFamily="34" charset="0"/>
            </a:rPr>
            <a:t>UPDATE</a:t>
          </a:r>
          <a:r>
            <a:rPr lang="en-US" sz="2000" kern="1200" dirty="0">
              <a:latin typeface="Arial Rounded MT Bold" panose="020F0704030504030204" pitchFamily="34" charset="0"/>
            </a:rPr>
            <a:t>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latin typeface="Arial Rounded MT Bold" panose="020F0704030504030204" pitchFamily="34" charset="0"/>
            </a:rPr>
            <a:t>TNMP will be removing access to switch hold files via current FTP site on Sunday, February 7</a:t>
          </a:r>
          <a:r>
            <a:rPr lang="en-US" sz="2000" kern="1200" baseline="30000" dirty="0">
              <a:latin typeface="Arial Rounded MT Bold" panose="020F0704030504030204" pitchFamily="34" charset="0"/>
            </a:rPr>
            <a:t>th</a:t>
          </a:r>
          <a:r>
            <a:rPr lang="en-US" sz="2000" kern="1200" dirty="0">
              <a:latin typeface="Arial Rounded MT Bold" panose="020F0704030504030204" pitchFamily="34" charset="0"/>
            </a:rPr>
            <a:t>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latin typeface="Arial Rounded MT Bold" panose="020F0704030504030204" pitchFamily="34" charset="0"/>
            </a:rPr>
            <a:t>TNMP also has plans to submit 814_20s more real time for switch hold adds/deletes – effective date TBD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latin typeface="Arial Rounded MT Bold" panose="020F0704030504030204" pitchFamily="34" charset="0"/>
            </a:rPr>
            <a:t>Once transition is made, TDSP daily extract will be more reflective of accurate switch hold flags</a:t>
          </a:r>
        </a:p>
      </dsp:txBody>
      <dsp:txXfrm>
        <a:off x="0" y="872131"/>
        <a:ext cx="11329647" cy="4021828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915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UPDATE: Switch Hold Notification Process Proposal</a:t>
          </a:r>
        </a:p>
      </dsp:txBody>
      <dsp:txXfrm>
        <a:off x="0" y="0"/>
        <a:ext cx="10829645" cy="915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668F-81DD-421E-9924-50274E363CDB}">
      <dsp:nvSpPr>
        <dsp:cNvPr id="0" name=""/>
        <dsp:cNvSpPr/>
      </dsp:nvSpPr>
      <dsp:spPr>
        <a:xfrm>
          <a:off x="0" y="730832"/>
          <a:ext cx="11329646" cy="4043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04140" rIns="879306" bIns="14224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February 18th, 2021 - Thursday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WebEx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On the Agenda: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System instances and MarkeTrak Monthly Performance Review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Biannual review of overall MarkeTrak subtype volumes for latter half of 2020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Finalize the Switch Hold Notification process proposal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Review ERCOT IAG report from November 2020 statistics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Review of timing of </a:t>
          </a:r>
          <a:r>
            <a:rPr lang="en-US" sz="2000" kern="1200" dirty="0" err="1">
              <a:latin typeface="Arial Rounded MT Bold" panose="020F0704030504030204" pitchFamily="34" charset="0"/>
            </a:rPr>
            <a:t>Unexecutable</a:t>
          </a:r>
          <a:r>
            <a:rPr lang="en-US" sz="2000" kern="1200" dirty="0">
              <a:latin typeface="Arial Rounded MT Bold" panose="020F0704030504030204" pitchFamily="34" charset="0"/>
            </a:rPr>
            <a:t> IAG MTs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MT Enhancements – Administrative – Review of initial DRAFT of proposed SCR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0" y="730832"/>
        <a:ext cx="11329646" cy="4043413"/>
      </dsp:txXfrm>
    </dsp:sp>
    <dsp:sp modelId="{4AA5C7B7-5B64-4F71-AB37-E39564456FAC}">
      <dsp:nvSpPr>
        <dsp:cNvPr id="0" name=""/>
        <dsp:cNvSpPr/>
      </dsp:nvSpPr>
      <dsp:spPr>
        <a:xfrm>
          <a:off x="0" y="0"/>
          <a:ext cx="10801436" cy="7829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Next Meeting</a:t>
          </a:r>
        </a:p>
      </dsp:txBody>
      <dsp:txXfrm>
        <a:off x="0" y="0"/>
        <a:ext cx="10801436" cy="78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7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duq.edu/impactchallenge/du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BA14DF-46DF-4C9F-A2D6-694FDD7C825E}"/>
              </a:ext>
            </a:extLst>
          </p:cNvPr>
          <p:cNvGrpSpPr/>
          <p:nvPr/>
        </p:nvGrpSpPr>
        <p:grpSpPr>
          <a:xfrm>
            <a:off x="669901" y="2917848"/>
            <a:ext cx="1360440" cy="1261913"/>
            <a:chOff x="10330781" y="3933704"/>
            <a:chExt cx="824899" cy="782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F32FD5-3AB1-42A0-A665-022830B6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0781" y="3933704"/>
              <a:ext cx="824899" cy="7828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F9D75A8-DE69-4D14-845D-7CEBA92C0341}"/>
                </a:ext>
              </a:extLst>
            </p:cNvPr>
            <p:cNvSpPr/>
            <p:nvPr/>
          </p:nvSpPr>
          <p:spPr>
            <a:xfrm>
              <a:off x="10521696" y="3980359"/>
              <a:ext cx="608023" cy="642461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1B1756-3518-45E2-962E-8486736A3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TDTMS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146BA-B599-4F02-AA3D-D15519B78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RMS</a:t>
            </a:r>
          </a:p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February 2nd, 2021</a:t>
            </a:r>
          </a:p>
        </p:txBody>
      </p:sp>
    </p:spTree>
    <p:extLst>
      <p:ext uri="{BB962C8B-B14F-4D97-AF65-F5344CB8AC3E}">
        <p14:creationId xmlns:p14="http://schemas.microsoft.com/office/powerpoint/2010/main" val="17740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F579CB-2974-4D90-91E7-1E4EA6903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51886"/>
              </p:ext>
            </p:extLst>
          </p:nvPr>
        </p:nvGraphicFramePr>
        <p:xfrm>
          <a:off x="478555" y="1138335"/>
          <a:ext cx="11329646" cy="488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62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36434"/>
              </p:ext>
            </p:extLst>
          </p:nvPr>
        </p:nvGraphicFramePr>
        <p:xfrm>
          <a:off x="478555" y="1020545"/>
          <a:ext cx="11329647" cy="489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85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37846"/>
              </p:ext>
            </p:extLst>
          </p:nvPr>
        </p:nvGraphicFramePr>
        <p:xfrm>
          <a:off x="1033463" y="1086378"/>
          <a:ext cx="105775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72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2020 Accomplishments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Supported Texas data transport improvement initiatives and continuous joint efforts with other retail market working groups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800" u="sng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 effort with TXSET </a:t>
                      </a: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review and develop an IAG solution for consideration of TXSET 5.0 enhancements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 goals of the IAG solution proposal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Identified and fully vetted 4 initial options – pros and cons of each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Developed/updated proposed options matrix landing on the ‘push vs pull’ TXSET 5.0 solution matrix for IAG streamlining 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Established a matrix of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data/reporting requirements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for ERCOT to assist TDTMS in framing an on-going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MarkeTrak sub-type analysis</a:t>
                      </a:r>
                    </a:p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biannual overall MarkeTrak subtype volumes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, discussed trends, and applied results to support MarkeTrak enhancements</a:t>
                      </a:r>
                    </a:p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54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5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1351"/>
              </p:ext>
            </p:extLst>
          </p:nvPr>
        </p:nvGraphicFramePr>
        <p:xfrm>
          <a:off x="1047750" y="941515"/>
          <a:ext cx="10577512" cy="5791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72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441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2020 Accomplishments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22050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Developed a list of proposed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Marketrak enhancements </a:t>
                      </a:r>
                      <a:endParaRPr lang="en-US" sz="1600" u="sng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Sorted the list of enhancements by administrative vs validation revisions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1314450" lvl="2" indent="-400050">
                        <a:buFont typeface="+mj-lt"/>
                        <a:buAutoNum type="romanLcPeriod"/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administrative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suggestions to be managed via a separate SCR and not required to follow the timeline for TXSET 5.0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1314450" lvl="2" indent="-400050">
                        <a:buFont typeface="+mj-lt"/>
                        <a:buAutoNum type="romanLcPeriod"/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validation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suggestions requiring more coding/logic and thus will align with the TXSET 5.0 project timeline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Prioritized each recommendation by ‘level of effort’ and ‘priority – high/med/low’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199296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IAG/IAL Subtype Deep Dive Analysis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developed IAG MarkeTrak Performance Metrics framework and effectively evaluated over 44,000 completed IAG and IAL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MarkeTraks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to identify timelines for each step in the IAG/IAL Marketrak process:</a:t>
                      </a: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Performance metrics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presented to RMS as a tool for each CR to evaluate their own IAG/IAL performance and identify improvement opportunities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Developed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Tips &amp; Tricks/User’s Guide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for IAS Market Reports and sent instructional email to RMS, TDTMS, and RMTTF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listserves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  <a:tr h="103634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Support of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ERCOT’s NAESB TLS 1.2 upgrade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preparation, establish workarounds to ensure market operations during cutover, communication, post implementation discussion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54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7322"/>
              </p:ext>
            </p:extLst>
          </p:nvPr>
        </p:nvGraphicFramePr>
        <p:xfrm>
          <a:off x="1047750" y="941516"/>
          <a:ext cx="10577512" cy="514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72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419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2020 Accomplishments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92444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Reviewed current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switch hold notification market process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(by TDU) and provided suggestion for new secure repository in ERCOT MIS – developed initial list of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8387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Switch Hold Removal process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as outlined in the Retail Market Guide to ensure language provides clarity on declining such removal of the switch hold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  <a:tr h="9505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Full review of postings to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MarkeTrak Information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page on ercot.com with recommended actions to improve relevant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54643"/>
                  </a:ext>
                </a:extLst>
              </a:tr>
              <a:tr h="9505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Reviewed and monitored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monthly IT retail incident and service availability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new graph displaying historical MarkeTrak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78340"/>
                  </a:ext>
                </a:extLst>
              </a:tr>
              <a:tr h="9505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Approved the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Retail Market Services Service Level Agreements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for 2021 for endorsement to RMS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6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5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66463"/>
              </p:ext>
            </p:extLst>
          </p:nvPr>
        </p:nvGraphicFramePr>
        <p:xfrm>
          <a:off x="1050053" y="941516"/>
          <a:ext cx="10575209" cy="229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69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419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2020 Accomplishments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92444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Officially adopted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ownership of the Market Data Transparency Service Level Agreements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review for endorsement to RMS</a:t>
                      </a:r>
                    </a:p>
                    <a:p>
                      <a:pPr lvl="0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8387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Supported relaunch of the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Issue Tracking Page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an overall report of all outages posted to ercot.com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4A05D2-4EDB-426C-82EF-E7AB3DB7F370}"/>
              </a:ext>
            </a:extLst>
          </p:cNvPr>
          <p:cNvSpPr txBox="1"/>
          <p:nvPr/>
        </p:nvSpPr>
        <p:spPr>
          <a:xfrm>
            <a:off x="2517111" y="5714874"/>
            <a:ext cx="758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uides.library.duq.edu/impactchallenge/duq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3CEDC-4FBC-4C2A-86EE-7C7FA54F8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9441" y="3762185"/>
            <a:ext cx="8679835" cy="21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63672"/>
              </p:ext>
            </p:extLst>
          </p:nvPr>
        </p:nvGraphicFramePr>
        <p:xfrm>
          <a:off x="1042725" y="914549"/>
          <a:ext cx="10577512" cy="555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72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419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2021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92444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Support Texas data transport improvement initiatives and continue joint efforts with other retail market working groups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Collaborative with the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Retail Market Training Task Force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on operational issues in educating the market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Supporting a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TXSET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5.0 IAG solution by providing needed data analysis results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 of monthly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ERCOT IAG report </a:t>
                      </a:r>
                      <a:endParaRPr lang="en-US" sz="1600" u="sng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8387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Develop a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System Change Request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(SCR) for proposed MarkeTrak operational/administrative enhancements to streamline efficiency and align with current market guides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  <a:tr h="9505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Collaborating with TXSET 5.0 improvements, draft a project proposal for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MarkeTrak enhancements through Serena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54643"/>
                  </a:ext>
                </a:extLst>
              </a:tr>
              <a:tr h="95056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Perform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biannual review of overall MarkeTrak subtype volumes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for trends and the need for further analysis of various subtypes based on data points established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7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1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25D46-E941-406F-BD57-531CEF7A6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10820"/>
              </p:ext>
            </p:extLst>
          </p:nvPr>
        </p:nvGraphicFramePr>
        <p:xfrm>
          <a:off x="959618" y="1047658"/>
          <a:ext cx="10388640" cy="513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00">
                  <a:extLst>
                    <a:ext uri="{9D8B030D-6E8A-4147-A177-3AD203B41FA5}">
                      <a16:colId xmlns:a16="http://schemas.microsoft.com/office/drawing/2014/main" val="965041647"/>
                    </a:ext>
                  </a:extLst>
                </a:gridCol>
                <a:gridCol w="9857540">
                  <a:extLst>
                    <a:ext uri="{9D8B030D-6E8A-4147-A177-3AD203B41FA5}">
                      <a16:colId xmlns:a16="http://schemas.microsoft.com/office/drawing/2014/main" val="4133065883"/>
                    </a:ext>
                  </a:extLst>
                </a:gridCol>
              </a:tblGrid>
              <a:tr h="419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2021 Goals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35032"/>
                  </a:ext>
                </a:extLst>
              </a:tr>
              <a:tr h="56255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Continued support in reviewing the market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Switch Hold notification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70991"/>
                  </a:ext>
                </a:extLst>
              </a:tr>
              <a:tr h="8387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Utilization of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IAG data analysis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framework to establish metrics for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Rescissions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Unexecuted IAGS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IAG results at least once per year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3761"/>
                  </a:ext>
                </a:extLst>
              </a:tr>
              <a:tr h="73051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Use MT data analysis results to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 expected Service Level Agreements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to improve performance and streamline the process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54643"/>
                  </a:ext>
                </a:extLst>
              </a:tr>
              <a:tr h="75663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Perform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annual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review of the Retail Market Services and Market Data Transparency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Service Level Agreements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(SLAs) and work with ERCOT to evaluate and implement any potential changes, as needed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78340"/>
                  </a:ext>
                </a:extLst>
              </a:tr>
              <a:tr h="49539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Review the quarterly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ERCOT Retail Market Performance Measures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if needed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346500"/>
                  </a:ext>
                </a:extLst>
              </a:tr>
              <a:tr h="49539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ERCOT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resolution efforts in addressing each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outage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and/or degradation of service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211812"/>
              </p:ext>
            </p:extLst>
          </p:nvPr>
        </p:nvGraphicFramePr>
        <p:xfrm>
          <a:off x="478555" y="1020545"/>
          <a:ext cx="11329647" cy="489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109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3055</TotalTime>
  <Words>1025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Arial Rounded MT Bold</vt:lpstr>
      <vt:lpstr>Calibri</vt:lpstr>
      <vt:lpstr>Calibri Light</vt:lpstr>
      <vt:lpstr>Courier New</vt:lpstr>
      <vt:lpstr>Times New Roman</vt:lpstr>
      <vt:lpstr>Wingdings</vt:lpstr>
      <vt:lpstr>Retrospect</vt:lpstr>
      <vt:lpstr>TDTMS Update</vt:lpstr>
      <vt:lpstr>TDTMS</vt:lpstr>
      <vt:lpstr>TDTMS</vt:lpstr>
      <vt:lpstr>TDTMS</vt:lpstr>
      <vt:lpstr>TDTMS</vt:lpstr>
      <vt:lpstr>TDTMS</vt:lpstr>
      <vt:lpstr>TDTMS</vt:lpstr>
      <vt:lpstr>TDTMS</vt:lpstr>
      <vt:lpstr>TDTMS</vt:lpstr>
      <vt:lpstr>TDTMS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TDTMS Upate</dc:title>
  <dc:creator>Patrick, Kyle</dc:creator>
  <cp:lastModifiedBy>Wiegand, Sheri</cp:lastModifiedBy>
  <cp:revision>99</cp:revision>
  <dcterms:created xsi:type="dcterms:W3CDTF">2019-02-27T15:25:50Z</dcterms:created>
  <dcterms:modified xsi:type="dcterms:W3CDTF">2021-01-28T19:28:10Z</dcterms:modified>
</cp:coreProperties>
</file>