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sldIdLst>
    <p:sldId id="256" r:id="rId5"/>
    <p:sldId id="270" r:id="rId6"/>
    <p:sldId id="276" r:id="rId7"/>
    <p:sldId id="271" r:id="rId8"/>
    <p:sldId id="274" r:id="rId9"/>
    <p:sldId id="277"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51DFDE-68BA-4E24-976D-6263B791DAE8}" v="3" dt="2021-01-18T17:43:57.7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ie Rich" userId="5e9684b8-063c-4aeb-98ff-468c96de35a9" providerId="ADAL" clId="{E014B0BC-18EE-410F-8B3C-9EA33A38DB20}"/>
    <pc:docChg chg="custSel addSld delSld modSld">
      <pc:chgData name="Katie Rich" userId="5e9684b8-063c-4aeb-98ff-468c96de35a9" providerId="ADAL" clId="{E014B0BC-18EE-410F-8B3C-9EA33A38DB20}" dt="2021-01-18T21:02:35.466" v="2503" actId="20577"/>
      <pc:docMkLst>
        <pc:docMk/>
      </pc:docMkLst>
      <pc:sldChg chg="modSp">
        <pc:chgData name="Katie Rich" userId="5e9684b8-063c-4aeb-98ff-468c96de35a9" providerId="ADAL" clId="{E014B0BC-18EE-410F-8B3C-9EA33A38DB20}" dt="2021-01-18T16:43:44.430" v="13" actId="20577"/>
        <pc:sldMkLst>
          <pc:docMk/>
          <pc:sldMk cId="161441392" sldId="256"/>
        </pc:sldMkLst>
        <pc:spChg chg="mod">
          <ac:chgData name="Katie Rich" userId="5e9684b8-063c-4aeb-98ff-468c96de35a9" providerId="ADAL" clId="{E014B0BC-18EE-410F-8B3C-9EA33A38DB20}" dt="2021-01-18T16:43:44.430" v="13" actId="20577"/>
          <ac:spMkLst>
            <pc:docMk/>
            <pc:sldMk cId="161441392" sldId="256"/>
            <ac:spMk id="3" creationId="{A4E42BE5-C11C-48C6-B3FE-69A55D3E592E}"/>
          </ac:spMkLst>
        </pc:spChg>
      </pc:sldChg>
      <pc:sldChg chg="modSp">
        <pc:chgData name="Katie Rich" userId="5e9684b8-063c-4aeb-98ff-468c96de35a9" providerId="ADAL" clId="{E014B0BC-18EE-410F-8B3C-9EA33A38DB20}" dt="2021-01-18T20:29:22.896" v="390" actId="20577"/>
        <pc:sldMkLst>
          <pc:docMk/>
          <pc:sldMk cId="725983576" sldId="270"/>
        </pc:sldMkLst>
        <pc:spChg chg="mod">
          <ac:chgData name="Katie Rich" userId="5e9684b8-063c-4aeb-98ff-468c96de35a9" providerId="ADAL" clId="{E014B0BC-18EE-410F-8B3C-9EA33A38DB20}" dt="2021-01-18T20:29:22.896" v="390" actId="20577"/>
          <ac:spMkLst>
            <pc:docMk/>
            <pc:sldMk cId="725983576" sldId="270"/>
            <ac:spMk id="3" creationId="{7AA4C168-3D00-489D-8684-2C1F025EB73C}"/>
          </ac:spMkLst>
        </pc:spChg>
      </pc:sldChg>
      <pc:sldChg chg="modSp">
        <pc:chgData name="Katie Rich" userId="5e9684b8-063c-4aeb-98ff-468c96de35a9" providerId="ADAL" clId="{E014B0BC-18EE-410F-8B3C-9EA33A38DB20}" dt="2021-01-18T20:44:31.146" v="1969" actId="20577"/>
        <pc:sldMkLst>
          <pc:docMk/>
          <pc:sldMk cId="277481855" sldId="271"/>
        </pc:sldMkLst>
        <pc:spChg chg="mod">
          <ac:chgData name="Katie Rich" userId="5e9684b8-063c-4aeb-98ff-468c96de35a9" providerId="ADAL" clId="{E014B0BC-18EE-410F-8B3C-9EA33A38DB20}" dt="2021-01-18T17:38:59.867" v="34" actId="20577"/>
          <ac:spMkLst>
            <pc:docMk/>
            <pc:sldMk cId="277481855" sldId="271"/>
            <ac:spMk id="2" creationId="{3A9774E2-7209-4F6D-A0F3-4465B828D3E7}"/>
          </ac:spMkLst>
        </pc:spChg>
        <pc:spChg chg="mod">
          <ac:chgData name="Katie Rich" userId="5e9684b8-063c-4aeb-98ff-468c96de35a9" providerId="ADAL" clId="{E014B0BC-18EE-410F-8B3C-9EA33A38DB20}" dt="2021-01-18T20:44:31.146" v="1969" actId="20577"/>
          <ac:spMkLst>
            <pc:docMk/>
            <pc:sldMk cId="277481855" sldId="271"/>
            <ac:spMk id="3" creationId="{83B6B2BD-203D-4431-9F37-0C5F56297205}"/>
          </ac:spMkLst>
        </pc:spChg>
      </pc:sldChg>
      <pc:sldChg chg="del">
        <pc:chgData name="Katie Rich" userId="5e9684b8-063c-4aeb-98ff-468c96de35a9" providerId="ADAL" clId="{E014B0BC-18EE-410F-8B3C-9EA33A38DB20}" dt="2021-01-18T17:38:29.679" v="24" actId="2696"/>
        <pc:sldMkLst>
          <pc:docMk/>
          <pc:sldMk cId="1244423038" sldId="273"/>
        </pc:sldMkLst>
      </pc:sldChg>
      <pc:sldChg chg="modSp">
        <pc:chgData name="Katie Rich" userId="5e9684b8-063c-4aeb-98ff-468c96de35a9" providerId="ADAL" clId="{E014B0BC-18EE-410F-8B3C-9EA33A38DB20}" dt="2021-01-18T21:02:35.466" v="2503" actId="20577"/>
        <pc:sldMkLst>
          <pc:docMk/>
          <pc:sldMk cId="2973100125" sldId="274"/>
        </pc:sldMkLst>
        <pc:spChg chg="mod">
          <ac:chgData name="Katie Rich" userId="5e9684b8-063c-4aeb-98ff-468c96de35a9" providerId="ADAL" clId="{E014B0BC-18EE-410F-8B3C-9EA33A38DB20}" dt="2021-01-18T17:39:57.147" v="69" actId="20577"/>
          <ac:spMkLst>
            <pc:docMk/>
            <pc:sldMk cId="2973100125" sldId="274"/>
            <ac:spMk id="2" creationId="{16F4F925-7594-4981-8B3A-172414960D84}"/>
          </ac:spMkLst>
        </pc:spChg>
        <pc:spChg chg="mod">
          <ac:chgData name="Katie Rich" userId="5e9684b8-063c-4aeb-98ff-468c96de35a9" providerId="ADAL" clId="{E014B0BC-18EE-410F-8B3C-9EA33A38DB20}" dt="2021-01-18T21:02:35.466" v="2503" actId="20577"/>
          <ac:spMkLst>
            <pc:docMk/>
            <pc:sldMk cId="2973100125" sldId="274"/>
            <ac:spMk id="3" creationId="{90D9035A-D695-40B0-9A9A-33A63927B740}"/>
          </ac:spMkLst>
        </pc:spChg>
      </pc:sldChg>
      <pc:sldChg chg="modSp">
        <pc:chgData name="Katie Rich" userId="5e9684b8-063c-4aeb-98ff-468c96de35a9" providerId="ADAL" clId="{E014B0BC-18EE-410F-8B3C-9EA33A38DB20}" dt="2021-01-18T20:35:38.081" v="1103" actId="20577"/>
        <pc:sldMkLst>
          <pc:docMk/>
          <pc:sldMk cId="490697832" sldId="276"/>
        </pc:sldMkLst>
        <pc:spChg chg="mod">
          <ac:chgData name="Katie Rich" userId="5e9684b8-063c-4aeb-98ff-468c96de35a9" providerId="ADAL" clId="{E014B0BC-18EE-410F-8B3C-9EA33A38DB20}" dt="2021-01-18T17:38:21.341" v="22" actId="20577"/>
          <ac:spMkLst>
            <pc:docMk/>
            <pc:sldMk cId="490697832" sldId="276"/>
            <ac:spMk id="2" creationId="{C4FF7244-1880-43E8-97A8-5FD0BF903949}"/>
          </ac:spMkLst>
        </pc:spChg>
        <pc:spChg chg="mod">
          <ac:chgData name="Katie Rich" userId="5e9684b8-063c-4aeb-98ff-468c96de35a9" providerId="ADAL" clId="{E014B0BC-18EE-410F-8B3C-9EA33A38DB20}" dt="2021-01-18T20:35:38.081" v="1103" actId="20577"/>
          <ac:spMkLst>
            <pc:docMk/>
            <pc:sldMk cId="490697832" sldId="276"/>
            <ac:spMk id="3" creationId="{259DC961-BE78-44C0-A38C-8FF89F24722B}"/>
          </ac:spMkLst>
        </pc:spChg>
      </pc:sldChg>
      <pc:sldChg chg="modSp add">
        <pc:chgData name="Katie Rich" userId="5e9684b8-063c-4aeb-98ff-468c96de35a9" providerId="ADAL" clId="{E014B0BC-18EE-410F-8B3C-9EA33A38DB20}" dt="2021-01-18T17:44:22.337" v="125" actId="20577"/>
        <pc:sldMkLst>
          <pc:docMk/>
          <pc:sldMk cId="691839464" sldId="277"/>
        </pc:sldMkLst>
        <pc:spChg chg="mod">
          <ac:chgData name="Katie Rich" userId="5e9684b8-063c-4aeb-98ff-468c96de35a9" providerId="ADAL" clId="{E014B0BC-18EE-410F-8B3C-9EA33A38DB20}" dt="2021-01-18T17:43:10.836" v="96" actId="20577"/>
          <ac:spMkLst>
            <pc:docMk/>
            <pc:sldMk cId="691839464" sldId="277"/>
            <ac:spMk id="2" creationId="{4337D421-02CE-4F8C-8BF5-093B588CBEEF}"/>
          </ac:spMkLst>
        </pc:spChg>
        <pc:spChg chg="mod">
          <ac:chgData name="Katie Rich" userId="5e9684b8-063c-4aeb-98ff-468c96de35a9" providerId="ADAL" clId="{E014B0BC-18EE-410F-8B3C-9EA33A38DB20}" dt="2021-01-18T17:44:22.337" v="125" actId="20577"/>
          <ac:spMkLst>
            <pc:docMk/>
            <pc:sldMk cId="691839464" sldId="277"/>
            <ac:spMk id="3" creationId="{C28E632F-F2E2-49E6-9D33-C373AFECB638}"/>
          </ac:spMkLst>
        </pc:spChg>
      </pc:sldChg>
    </pc:docChg>
  </pc:docChgLst>
  <pc:docChgLst>
    <pc:chgData name="Katie Rich" userId="5e9684b8-063c-4aeb-98ff-468c96de35a9" providerId="ADAL" clId="{B551DFDE-68BA-4E24-976D-6263B791DAE8}"/>
    <pc:docChg chg="custSel modSld">
      <pc:chgData name="Katie Rich" userId="5e9684b8-063c-4aeb-98ff-468c96de35a9" providerId="ADAL" clId="{B551DFDE-68BA-4E24-976D-6263B791DAE8}" dt="2021-01-26T17:52:30.676" v="333" actId="20577"/>
      <pc:docMkLst>
        <pc:docMk/>
      </pc:docMkLst>
      <pc:sldChg chg="modSp mod">
        <pc:chgData name="Katie Rich" userId="5e9684b8-063c-4aeb-98ff-468c96de35a9" providerId="ADAL" clId="{B551DFDE-68BA-4E24-976D-6263B791DAE8}" dt="2021-01-26T17:52:30.676" v="333" actId="20577"/>
        <pc:sldMkLst>
          <pc:docMk/>
          <pc:sldMk cId="277481855" sldId="271"/>
        </pc:sldMkLst>
        <pc:spChg chg="mod">
          <ac:chgData name="Katie Rich" userId="5e9684b8-063c-4aeb-98ff-468c96de35a9" providerId="ADAL" clId="{B551DFDE-68BA-4E24-976D-6263B791DAE8}" dt="2021-01-26T17:52:30.676" v="333" actId="20577"/>
          <ac:spMkLst>
            <pc:docMk/>
            <pc:sldMk cId="277481855" sldId="271"/>
            <ac:spMk id="3" creationId="{83B6B2BD-203D-4431-9F37-0C5F56297205}"/>
          </ac:spMkLst>
        </pc:spChg>
      </pc:sldChg>
      <pc:sldChg chg="modSp mod">
        <pc:chgData name="Katie Rich" userId="5e9684b8-063c-4aeb-98ff-468c96de35a9" providerId="ADAL" clId="{B551DFDE-68BA-4E24-976D-6263B791DAE8}" dt="2021-01-26T17:49:04.774" v="329" actId="20577"/>
        <pc:sldMkLst>
          <pc:docMk/>
          <pc:sldMk cId="490697832" sldId="276"/>
        </pc:sldMkLst>
        <pc:spChg chg="mod">
          <ac:chgData name="Katie Rich" userId="5e9684b8-063c-4aeb-98ff-468c96de35a9" providerId="ADAL" clId="{B551DFDE-68BA-4E24-976D-6263B791DAE8}" dt="2021-01-26T17:49:04.774" v="329" actId="20577"/>
          <ac:spMkLst>
            <pc:docMk/>
            <pc:sldMk cId="490697832" sldId="276"/>
            <ac:spMk id="3" creationId="{259DC961-BE78-44C0-A38C-8FF89F24722B}"/>
          </ac:spMkLst>
        </pc:spChg>
      </pc:sldChg>
      <pc:sldChg chg="modSp mod">
        <pc:chgData name="Katie Rich" userId="5e9684b8-063c-4aeb-98ff-468c96de35a9" providerId="ADAL" clId="{B551DFDE-68BA-4E24-976D-6263B791DAE8}" dt="2021-01-26T16:20:59.917" v="12" actId="5793"/>
        <pc:sldMkLst>
          <pc:docMk/>
          <pc:sldMk cId="691839464" sldId="277"/>
        </pc:sldMkLst>
        <pc:spChg chg="mod">
          <ac:chgData name="Katie Rich" userId="5e9684b8-063c-4aeb-98ff-468c96de35a9" providerId="ADAL" clId="{B551DFDE-68BA-4E24-976D-6263B791DAE8}" dt="2021-01-26T16:20:59.917" v="12" actId="5793"/>
          <ac:spMkLst>
            <pc:docMk/>
            <pc:sldMk cId="691839464" sldId="277"/>
            <ac:spMk id="3" creationId="{C28E632F-F2E2-49E6-9D33-C373AFECB63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8786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07166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946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63E7EB-62E5-4854-A58A-BCE516D80C67}"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147447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63E7EB-62E5-4854-A58A-BCE516D80C67}"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BCDF4C-EFB4-45D2-9370-B6E859D55DC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29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63E7EB-62E5-4854-A58A-BCE516D80C67}"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26985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63E7EB-62E5-4854-A58A-BCE516D80C67}"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8974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63E7EB-62E5-4854-A58A-BCE516D80C67}"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300086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63E7EB-62E5-4854-A58A-BCE516D80C67}" type="datetimeFigureOut">
              <a:rPr lang="en-US" smtClean="0"/>
              <a:t>1/26/2021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71805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63E7EB-62E5-4854-A58A-BCE516D80C67}" type="datetimeFigureOut">
              <a:rPr lang="en-US" smtClean="0"/>
              <a:t>1/26/2021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1BCDF4C-EFB4-45D2-9370-B6E859D55DCA}" type="slidenum">
              <a:rPr lang="en-US" smtClean="0"/>
              <a:t>‹#›</a:t>
            </a:fld>
            <a:endParaRPr lang="en-US"/>
          </a:p>
        </p:txBody>
      </p:sp>
    </p:spTree>
    <p:extLst>
      <p:ext uri="{BB962C8B-B14F-4D97-AF65-F5344CB8AC3E}">
        <p14:creationId xmlns:p14="http://schemas.microsoft.com/office/powerpoint/2010/main" val="397204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63E7EB-62E5-4854-A58A-BCE516D80C67}"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BCDF4C-EFB4-45D2-9370-B6E859D55DCA}" type="slidenum">
              <a:rPr lang="en-US" smtClean="0"/>
              <a:t>‹#›</a:t>
            </a:fld>
            <a:endParaRPr lang="en-US"/>
          </a:p>
        </p:txBody>
      </p:sp>
    </p:spTree>
    <p:extLst>
      <p:ext uri="{BB962C8B-B14F-4D97-AF65-F5344CB8AC3E}">
        <p14:creationId xmlns:p14="http://schemas.microsoft.com/office/powerpoint/2010/main" val="425727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63E7EB-62E5-4854-A58A-BCE516D80C67}" type="datetimeFigureOut">
              <a:rPr lang="en-US" smtClean="0"/>
              <a:t>1/26/2021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1BCDF4C-EFB4-45D2-9370-B6E859D55DC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59952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0425-BFA3-4F76-A3D7-DC99BE53D0EC}"/>
              </a:ext>
            </a:extLst>
          </p:cNvPr>
          <p:cNvSpPr>
            <a:spLocks noGrp="1"/>
          </p:cNvSpPr>
          <p:nvPr>
            <p:ph type="ctrTitle"/>
          </p:nvPr>
        </p:nvSpPr>
        <p:spPr/>
        <p:txBody>
          <a:bodyPr/>
          <a:lstStyle/>
          <a:p>
            <a:r>
              <a:rPr lang="en-US" dirty="0"/>
              <a:t>Congestion Management Working Group</a:t>
            </a:r>
          </a:p>
        </p:txBody>
      </p:sp>
      <p:sp>
        <p:nvSpPr>
          <p:cNvPr id="3" name="Subtitle 2">
            <a:extLst>
              <a:ext uri="{FF2B5EF4-FFF2-40B4-BE49-F238E27FC236}">
                <a16:creationId xmlns:a16="http://schemas.microsoft.com/office/drawing/2014/main" id="{A4E42BE5-C11C-48C6-B3FE-69A55D3E592E}"/>
              </a:ext>
            </a:extLst>
          </p:cNvPr>
          <p:cNvSpPr>
            <a:spLocks noGrp="1"/>
          </p:cNvSpPr>
          <p:nvPr>
            <p:ph type="subTitle" idx="1"/>
          </p:nvPr>
        </p:nvSpPr>
        <p:spPr/>
        <p:txBody>
          <a:bodyPr/>
          <a:lstStyle/>
          <a:p>
            <a:r>
              <a:rPr lang="en-US" dirty="0"/>
              <a:t>February 3, 2021</a:t>
            </a:r>
          </a:p>
        </p:txBody>
      </p:sp>
    </p:spTree>
    <p:extLst>
      <p:ext uri="{BB962C8B-B14F-4D97-AF65-F5344CB8AC3E}">
        <p14:creationId xmlns:p14="http://schemas.microsoft.com/office/powerpoint/2010/main" val="161441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4B5E1-535C-459F-AC48-9228808CAD9B}"/>
              </a:ext>
            </a:extLst>
          </p:cNvPr>
          <p:cNvSpPr>
            <a:spLocks noGrp="1"/>
          </p:cNvSpPr>
          <p:nvPr>
            <p:ph type="title"/>
          </p:nvPr>
        </p:nvSpPr>
        <p:spPr/>
        <p:txBody>
          <a:bodyPr/>
          <a:lstStyle/>
          <a:p>
            <a:r>
              <a:rPr lang="en-US" dirty="0"/>
              <a:t>June 2020 CRR Balancing Account Resettlement</a:t>
            </a:r>
          </a:p>
        </p:txBody>
      </p:sp>
      <p:sp>
        <p:nvSpPr>
          <p:cNvPr id="3" name="Content Placeholder 2">
            <a:extLst>
              <a:ext uri="{FF2B5EF4-FFF2-40B4-BE49-F238E27FC236}">
                <a16:creationId xmlns:a16="http://schemas.microsoft.com/office/drawing/2014/main" id="{7AA4C168-3D00-489D-8684-2C1F025EB73C}"/>
              </a:ext>
            </a:extLst>
          </p:cNvPr>
          <p:cNvSpPr>
            <a:spLocks noGrp="1"/>
          </p:cNvSpPr>
          <p:nvPr>
            <p:ph idx="1"/>
          </p:nvPr>
        </p:nvSpPr>
        <p:spPr/>
        <p:txBody>
          <a:bodyPr>
            <a:normAutofit/>
          </a:bodyPr>
          <a:lstStyle/>
          <a:p>
            <a:pPr>
              <a:buFont typeface="Courier New" panose="02070309020205020404" pitchFamily="49" charset="0"/>
              <a:buChar char="o"/>
            </a:pPr>
            <a:r>
              <a:rPr lang="en-US" dirty="0"/>
              <a:t> ERCOT Legal reviewing the August resettlement</a:t>
            </a:r>
          </a:p>
          <a:p>
            <a:pPr>
              <a:buFont typeface="Courier New" panose="02070309020205020404" pitchFamily="49" charset="0"/>
              <a:buChar char="o"/>
            </a:pPr>
            <a:r>
              <a:rPr lang="en-US" dirty="0"/>
              <a:t> Next CMWG will discuss:</a:t>
            </a:r>
          </a:p>
          <a:p>
            <a:pPr lvl="1">
              <a:buFont typeface="Courier New" panose="02070309020205020404" pitchFamily="49" charset="0"/>
              <a:buChar char="o"/>
            </a:pPr>
            <a:r>
              <a:rPr lang="en-US" dirty="0" err="1"/>
              <a:t>Legal’s</a:t>
            </a:r>
            <a:r>
              <a:rPr lang="en-US" dirty="0"/>
              <a:t> response</a:t>
            </a:r>
          </a:p>
          <a:p>
            <a:pPr lvl="1">
              <a:buFont typeface="Courier New" panose="02070309020205020404" pitchFamily="49" charset="0"/>
              <a:buChar char="o"/>
            </a:pPr>
            <a:r>
              <a:rPr lang="en-US" dirty="0"/>
              <a:t>How to modify the way resettlement works on replenishing the fund</a:t>
            </a:r>
          </a:p>
          <a:p>
            <a:pPr lvl="1">
              <a:buFont typeface="Courier New" panose="02070309020205020404" pitchFamily="49" charset="0"/>
              <a:buChar char="o"/>
            </a:pPr>
            <a:r>
              <a:rPr lang="en-US" dirty="0"/>
              <a:t>A review of settlement formulas</a:t>
            </a:r>
          </a:p>
        </p:txBody>
      </p:sp>
    </p:spTree>
    <p:extLst>
      <p:ext uri="{BB962C8B-B14F-4D97-AF65-F5344CB8AC3E}">
        <p14:creationId xmlns:p14="http://schemas.microsoft.com/office/powerpoint/2010/main" val="725983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F7244-1880-43E8-97A8-5FD0BF903949}"/>
              </a:ext>
            </a:extLst>
          </p:cNvPr>
          <p:cNvSpPr>
            <a:spLocks noGrp="1"/>
          </p:cNvSpPr>
          <p:nvPr>
            <p:ph type="title"/>
          </p:nvPr>
        </p:nvSpPr>
        <p:spPr/>
        <p:txBody>
          <a:bodyPr/>
          <a:lstStyle/>
          <a:p>
            <a:r>
              <a:rPr lang="en-US" dirty="0"/>
              <a:t>NOGRR 215</a:t>
            </a:r>
          </a:p>
        </p:txBody>
      </p:sp>
      <p:sp>
        <p:nvSpPr>
          <p:cNvPr id="3" name="Content Placeholder 2">
            <a:extLst>
              <a:ext uri="{FF2B5EF4-FFF2-40B4-BE49-F238E27FC236}">
                <a16:creationId xmlns:a16="http://schemas.microsoft.com/office/drawing/2014/main" id="{259DC961-BE78-44C0-A38C-8FF89F24722B}"/>
              </a:ext>
            </a:extLst>
          </p:cNvPr>
          <p:cNvSpPr>
            <a:spLocks noGrp="1"/>
          </p:cNvSpPr>
          <p:nvPr>
            <p:ph idx="1"/>
          </p:nvPr>
        </p:nvSpPr>
        <p:spPr/>
        <p:txBody>
          <a:bodyPr>
            <a:normAutofit fontScale="92500" lnSpcReduction="10000"/>
          </a:bodyPr>
          <a:lstStyle/>
          <a:p>
            <a:pPr>
              <a:buFont typeface="Courier New" panose="02070309020205020404" pitchFamily="49" charset="0"/>
              <a:buChar char="o"/>
            </a:pPr>
            <a:r>
              <a:rPr lang="en-US" dirty="0"/>
              <a:t> Number of times a RAS was processed in RTCA in 2019 and 2020, approximation of MWs curtailed historically if RAS was not present and the location of current RASs with the location of 2021 Generation Interconnection projects was presented by ERCOT.</a:t>
            </a:r>
          </a:p>
          <a:p>
            <a:pPr>
              <a:buFont typeface="Courier New" panose="02070309020205020404" pitchFamily="49" charset="0"/>
              <a:buChar char="o"/>
            </a:pPr>
            <a:r>
              <a:rPr lang="en-US" dirty="0"/>
              <a:t> A historical view of the use of RASs was provided by Shannon Caraway, representing the Joint Commenters</a:t>
            </a:r>
          </a:p>
          <a:p>
            <a:pPr>
              <a:buFont typeface="Courier New" panose="02070309020205020404" pitchFamily="49" charset="0"/>
              <a:buChar char="o"/>
            </a:pPr>
            <a:r>
              <a:rPr lang="en-US" dirty="0"/>
              <a:t> LCRA discussed its draft comments, stating it would not like to see ERCOT discontinue the use of what’s been a valuable resource and tool</a:t>
            </a:r>
          </a:p>
          <a:p>
            <a:pPr>
              <a:buFont typeface="Courier New" panose="02070309020205020404" pitchFamily="49" charset="0"/>
              <a:buChar char="o"/>
            </a:pPr>
            <a:r>
              <a:rPr lang="en-US" dirty="0"/>
              <a:t> Stakeholders asked whether the proposed elimination of the use of RASs was tied to a lack of adequate staffing and tools</a:t>
            </a:r>
          </a:p>
          <a:p>
            <a:pPr>
              <a:buFont typeface="Courier New" panose="02070309020205020404" pitchFamily="49" charset="0"/>
              <a:buChar char="o"/>
            </a:pPr>
            <a:r>
              <a:rPr lang="en-US" dirty="0"/>
              <a:t> In response to this question, ERCOT plans to bring back an analysis of what the needed resources would be</a:t>
            </a:r>
          </a:p>
          <a:p>
            <a:pPr>
              <a:buFont typeface="Courier New" panose="02070309020205020404" pitchFamily="49" charset="0"/>
              <a:buChar char="o"/>
            </a:pPr>
            <a:r>
              <a:rPr lang="en-US" dirty="0"/>
              <a:t> The City of Denton has filed comment supporting an increase to the interconnection fee or the system admin fee to allow for the continued management of RASs</a:t>
            </a:r>
          </a:p>
        </p:txBody>
      </p:sp>
    </p:spTree>
    <p:extLst>
      <p:ext uri="{BB962C8B-B14F-4D97-AF65-F5344CB8AC3E}">
        <p14:creationId xmlns:p14="http://schemas.microsoft.com/office/powerpoint/2010/main" val="49069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774E2-7209-4F6D-A0F3-4465B828D3E7}"/>
              </a:ext>
            </a:extLst>
          </p:cNvPr>
          <p:cNvSpPr>
            <a:spLocks noGrp="1"/>
          </p:cNvSpPr>
          <p:nvPr>
            <p:ph type="title"/>
          </p:nvPr>
        </p:nvSpPr>
        <p:spPr/>
        <p:txBody>
          <a:bodyPr/>
          <a:lstStyle/>
          <a:p>
            <a:r>
              <a:rPr lang="en-US" dirty="0"/>
              <a:t>NPRR 1023</a:t>
            </a:r>
          </a:p>
        </p:txBody>
      </p:sp>
      <p:sp>
        <p:nvSpPr>
          <p:cNvPr id="3" name="Content Placeholder 2">
            <a:extLst>
              <a:ext uri="{FF2B5EF4-FFF2-40B4-BE49-F238E27FC236}">
                <a16:creationId xmlns:a16="http://schemas.microsoft.com/office/drawing/2014/main" id="{83B6B2BD-203D-4431-9F37-0C5F56297205}"/>
              </a:ext>
            </a:extLst>
          </p:cNvPr>
          <p:cNvSpPr>
            <a:spLocks noGrp="1"/>
          </p:cNvSpPr>
          <p:nvPr>
            <p:ph idx="1"/>
          </p:nvPr>
        </p:nvSpPr>
        <p:spPr/>
        <p:txBody>
          <a:bodyPr/>
          <a:lstStyle/>
          <a:p>
            <a:pPr>
              <a:buFont typeface="Courier New" panose="02070309020205020404" pitchFamily="49" charset="0"/>
              <a:buChar char="o"/>
            </a:pPr>
            <a:r>
              <a:rPr lang="en-US" dirty="0"/>
              <a:t> ERCOT presented its January 7 comments incorporating edits from prior CMWG meetings</a:t>
            </a:r>
          </a:p>
          <a:p>
            <a:pPr>
              <a:buFont typeface="Courier New" panose="02070309020205020404" pitchFamily="49" charset="0"/>
              <a:buChar char="o"/>
            </a:pPr>
            <a:r>
              <a:rPr lang="en-US" dirty="0"/>
              <a:t> Stakeholders largely supported the changes</a:t>
            </a:r>
          </a:p>
          <a:p>
            <a:pPr>
              <a:buFont typeface="Courier New" panose="02070309020205020404" pitchFamily="49" charset="0"/>
              <a:buChar char="o"/>
            </a:pPr>
            <a:r>
              <a:rPr lang="en-US" dirty="0"/>
              <a:t> One issue regarding the transparency of the default arose during the discussion</a:t>
            </a:r>
          </a:p>
          <a:p>
            <a:pPr lvl="1">
              <a:buFont typeface="Courier New" panose="02070309020205020404" pitchFamily="49" charset="0"/>
              <a:buChar char="o"/>
            </a:pPr>
            <a:r>
              <a:rPr lang="en-US" dirty="0"/>
              <a:t>There are differing views on issuing a market notice for that an account holder’s CRRs are repossessed</a:t>
            </a:r>
          </a:p>
          <a:p>
            <a:pPr lvl="1">
              <a:buFont typeface="Courier New" panose="02070309020205020404" pitchFamily="49" charset="0"/>
              <a:buChar char="o"/>
            </a:pPr>
            <a:r>
              <a:rPr lang="en-US" dirty="0"/>
              <a:t>ERCOT believed that anytime there’s a default the party will </a:t>
            </a:r>
            <a:r>
              <a:rPr lang="en-US"/>
              <a:t>be fairly well </a:t>
            </a:r>
            <a:r>
              <a:rPr lang="en-US" dirty="0"/>
              <a:t>known</a:t>
            </a:r>
          </a:p>
          <a:p>
            <a:pPr lvl="1">
              <a:buFont typeface="Courier New" panose="02070309020205020404" pitchFamily="49" charset="0"/>
              <a:buChar char="o"/>
            </a:pPr>
            <a:r>
              <a:rPr lang="en-US" dirty="0"/>
              <a:t>Due to the differing of opinions, it’s suggested that interested parties might want to file comments</a:t>
            </a:r>
          </a:p>
          <a:p>
            <a:pPr lvl="1">
              <a:buFont typeface="Courier New" panose="02070309020205020404" pitchFamily="49" charset="0"/>
              <a:buChar char="o"/>
            </a:pPr>
            <a:r>
              <a:rPr lang="en-US" dirty="0"/>
              <a:t>ERCOT does not intend to take a position on this topic in its revised comments</a:t>
            </a:r>
          </a:p>
        </p:txBody>
      </p:sp>
    </p:spTree>
    <p:extLst>
      <p:ext uri="{BB962C8B-B14F-4D97-AF65-F5344CB8AC3E}">
        <p14:creationId xmlns:p14="http://schemas.microsoft.com/office/powerpoint/2010/main" val="277481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4F925-7594-4981-8B3A-172414960D84}"/>
              </a:ext>
            </a:extLst>
          </p:cNvPr>
          <p:cNvSpPr>
            <a:spLocks noGrp="1"/>
          </p:cNvSpPr>
          <p:nvPr>
            <p:ph type="title"/>
          </p:nvPr>
        </p:nvSpPr>
        <p:spPr/>
        <p:txBody>
          <a:bodyPr/>
          <a:lstStyle/>
          <a:p>
            <a:r>
              <a:rPr lang="en-US" dirty="0"/>
              <a:t>IMM Transmission Demand Curve </a:t>
            </a:r>
          </a:p>
        </p:txBody>
      </p:sp>
      <p:sp>
        <p:nvSpPr>
          <p:cNvPr id="3" name="Content Placeholder 2">
            <a:extLst>
              <a:ext uri="{FF2B5EF4-FFF2-40B4-BE49-F238E27FC236}">
                <a16:creationId xmlns:a16="http://schemas.microsoft.com/office/drawing/2014/main" id="{90D9035A-D695-40B0-9A9A-33A63927B740}"/>
              </a:ext>
            </a:extLst>
          </p:cNvPr>
          <p:cNvSpPr>
            <a:spLocks noGrp="1"/>
          </p:cNvSpPr>
          <p:nvPr>
            <p:ph idx="1"/>
          </p:nvPr>
        </p:nvSpPr>
        <p:spPr/>
        <p:txBody>
          <a:bodyPr/>
          <a:lstStyle/>
          <a:p>
            <a:pPr>
              <a:buFont typeface="Courier New" panose="02070309020205020404" pitchFamily="49" charset="0"/>
              <a:buChar char="o"/>
            </a:pPr>
            <a:r>
              <a:rPr lang="en-US" dirty="0"/>
              <a:t> The IMM provided some of the details of its proposal, which will be filed in a future NPRR</a:t>
            </a:r>
          </a:p>
          <a:p>
            <a:pPr>
              <a:buFont typeface="Courier New" panose="02070309020205020404" pitchFamily="49" charset="0"/>
              <a:buChar char="o"/>
            </a:pPr>
            <a:r>
              <a:rPr lang="en-US" dirty="0"/>
              <a:t> Stakeholders asked various questions regarding the flattening of the curve between 102% and 120% </a:t>
            </a:r>
          </a:p>
          <a:p>
            <a:pPr lvl="1">
              <a:buFont typeface="Courier New" panose="02070309020205020404" pitchFamily="49" charset="0"/>
              <a:buChar char="o"/>
            </a:pPr>
            <a:r>
              <a:rPr lang="en-US" dirty="0"/>
              <a:t>A value for this portion of the curve has not been set, but the example set the shadow price at $4,500</a:t>
            </a:r>
          </a:p>
          <a:p>
            <a:pPr lvl="1">
              <a:buFont typeface="Courier New" panose="02070309020205020404" pitchFamily="49" charset="0"/>
              <a:buChar char="o"/>
            </a:pPr>
            <a:r>
              <a:rPr lang="en-US" dirty="0"/>
              <a:t>Once the 120% overload is reached, the shadow price cap rises to $9,251 </a:t>
            </a:r>
          </a:p>
          <a:p>
            <a:pPr>
              <a:buFont typeface="Courier New" panose="02070309020205020404" pitchFamily="49" charset="0"/>
              <a:buChar char="o"/>
            </a:pPr>
            <a:r>
              <a:rPr lang="en-US" dirty="0"/>
              <a:t> The IMM foresees this change, if adopted, </a:t>
            </a:r>
            <a:r>
              <a:rPr lang="en-US"/>
              <a:t>implemented after RTC</a:t>
            </a:r>
            <a:endParaRPr lang="en-US" dirty="0"/>
          </a:p>
        </p:txBody>
      </p:sp>
    </p:spTree>
    <p:extLst>
      <p:ext uri="{BB962C8B-B14F-4D97-AF65-F5344CB8AC3E}">
        <p14:creationId xmlns:p14="http://schemas.microsoft.com/office/powerpoint/2010/main" val="2973100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D421-02CE-4F8C-8BF5-093B588CBEEF}"/>
              </a:ext>
            </a:extLst>
          </p:cNvPr>
          <p:cNvSpPr>
            <a:spLocks noGrp="1"/>
          </p:cNvSpPr>
          <p:nvPr>
            <p:ph type="title"/>
          </p:nvPr>
        </p:nvSpPr>
        <p:spPr/>
        <p:txBody>
          <a:bodyPr/>
          <a:lstStyle/>
          <a:p>
            <a:r>
              <a:rPr lang="en-US" dirty="0"/>
              <a:t>Next Month: February 15</a:t>
            </a:r>
          </a:p>
        </p:txBody>
      </p:sp>
      <p:sp>
        <p:nvSpPr>
          <p:cNvPr id="3" name="Content Placeholder 2">
            <a:extLst>
              <a:ext uri="{FF2B5EF4-FFF2-40B4-BE49-F238E27FC236}">
                <a16:creationId xmlns:a16="http://schemas.microsoft.com/office/drawing/2014/main" id="{C28E632F-F2E2-49E6-9D33-C373AFECB638}"/>
              </a:ext>
            </a:extLst>
          </p:cNvPr>
          <p:cNvSpPr>
            <a:spLocks noGrp="1"/>
          </p:cNvSpPr>
          <p:nvPr>
            <p:ph idx="1"/>
          </p:nvPr>
        </p:nvSpPr>
        <p:spPr/>
        <p:txBody>
          <a:bodyPr/>
          <a:lstStyle/>
          <a:p>
            <a:pPr>
              <a:buFont typeface="Arial" panose="020B0604020202020204" pitchFamily="34" charset="0"/>
              <a:buChar char="•"/>
            </a:pPr>
            <a:r>
              <a:rPr lang="en-US" dirty="0"/>
              <a:t> Discussion of NOGRR 215 - Joint meeting with OWG</a:t>
            </a:r>
          </a:p>
          <a:p>
            <a:pPr>
              <a:buFont typeface="Arial" panose="020B0604020202020204" pitchFamily="34" charset="0"/>
              <a:buChar char="•"/>
            </a:pPr>
            <a:r>
              <a:rPr lang="en-US" dirty="0"/>
              <a:t> June 2020 CRR Balancing Account Resettlement</a:t>
            </a:r>
          </a:p>
          <a:p>
            <a:pPr>
              <a:buFont typeface="Arial" panose="020B0604020202020204" pitchFamily="34" charset="0"/>
              <a:buChar char="•"/>
            </a:pPr>
            <a:r>
              <a:rPr lang="en-US" dirty="0"/>
              <a:t> Improving efficient control of IRRs to manage GTC’s - ERCOT</a:t>
            </a:r>
          </a:p>
          <a:p>
            <a:pPr>
              <a:buFont typeface="Arial" panose="020B0604020202020204" pitchFamily="34" charset="0"/>
              <a:buChar char="•"/>
            </a:pPr>
            <a:r>
              <a:rPr lang="en-US" dirty="0"/>
              <a:t> NSA Active and NSA Inactive Constraints Reports, Post-NPRR 951 Implementation</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691839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E6D9B-9736-46CA-BC4E-2980AC91584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E2B631C-2ACA-45DE-AEB5-D046A05544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349817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6BF004497F87479DAD31F00AF725C6" ma:contentTypeVersion="11" ma:contentTypeDescription="Create a new document." ma:contentTypeScope="" ma:versionID="3ab0190e023d7e5aafc33e46ba37906b">
  <xsd:schema xmlns:xsd="http://www.w3.org/2001/XMLSchema" xmlns:xs="http://www.w3.org/2001/XMLSchema" xmlns:p="http://schemas.microsoft.com/office/2006/metadata/properties" xmlns:ns3="4345d1df-5d12-4f7e-b776-008b25f27986" xmlns:ns4="74773060-95be-4758-a20e-6e2cb91bc751" targetNamespace="http://schemas.microsoft.com/office/2006/metadata/properties" ma:root="true" ma:fieldsID="666fe65660b28134fc1fceb1ad30ea0e" ns3:_="" ns4:_="">
    <xsd:import namespace="4345d1df-5d12-4f7e-b776-008b25f27986"/>
    <xsd:import namespace="74773060-95be-4758-a20e-6e2cb91bc75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5d1df-5d12-4f7e-b776-008b25f279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773060-95be-4758-a20e-6e2cb91bc75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8B4D0-C359-4FA3-8BF1-2E9184C77F7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38DB13F-86D2-4716-9AB2-253CE0661DC7}">
  <ds:schemaRefs>
    <ds:schemaRef ds:uri="http://schemas.microsoft.com/sharepoint/v3/contenttype/forms"/>
  </ds:schemaRefs>
</ds:datastoreItem>
</file>

<file path=customXml/itemProps3.xml><?xml version="1.0" encoding="utf-8"?>
<ds:datastoreItem xmlns:ds="http://schemas.openxmlformats.org/officeDocument/2006/customXml" ds:itemID="{B4B11B8E-E5F0-4984-885F-01D3E6F1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5d1df-5d12-4f7e-b776-008b25f27986"/>
    <ds:schemaRef ds:uri="74773060-95be-4758-a20e-6e2cb91bc7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10387</TotalTime>
  <Words>444</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Courier New</vt:lpstr>
      <vt:lpstr>Retrospect</vt:lpstr>
      <vt:lpstr>Congestion Management Working Group</vt:lpstr>
      <vt:lpstr>June 2020 CRR Balancing Account Resettlement</vt:lpstr>
      <vt:lpstr>NOGRR 215</vt:lpstr>
      <vt:lpstr>NPRR 1023</vt:lpstr>
      <vt:lpstr>IMM Transmission Demand Curve </vt:lpstr>
      <vt:lpstr>Next Month: February 15</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Congestion Management Working Group</dc:title>
  <dc:creator>Morris, Sandra</dc:creator>
  <cp:lastModifiedBy>GSEC</cp:lastModifiedBy>
  <cp:revision>19</cp:revision>
  <dcterms:created xsi:type="dcterms:W3CDTF">2019-09-10T19:44:15Z</dcterms:created>
  <dcterms:modified xsi:type="dcterms:W3CDTF">2021-01-26T17:52:40Z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0x010100816BF004497F87479DAD31F00AF725C6</vt:lpwstr>
  </property>
</Properties>
</file>