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9"/>
  </p:notesMasterIdLst>
  <p:handoutMasterIdLst>
    <p:handoutMasterId r:id="rId20"/>
  </p:handoutMasterIdLst>
  <p:sldIdLst>
    <p:sldId id="260" r:id="rId7"/>
    <p:sldId id="257" r:id="rId8"/>
    <p:sldId id="287" r:id="rId9"/>
    <p:sldId id="281" r:id="rId10"/>
    <p:sldId id="275" r:id="rId11"/>
    <p:sldId id="263" r:id="rId12"/>
    <p:sldId id="264" r:id="rId13"/>
    <p:sldId id="273" r:id="rId14"/>
    <p:sldId id="266" r:id="rId15"/>
    <p:sldId id="267" r:id="rId16"/>
    <p:sldId id="288" r:id="rId17"/>
    <p:sldId id="289"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71" autoAdjust="0"/>
    <p:restoredTop sz="96187" autoAdjust="0"/>
  </p:normalViewPr>
  <p:slideViewPr>
    <p:cSldViewPr showGuides="1">
      <p:cViewPr>
        <p:scale>
          <a:sx n="100" d="100"/>
          <a:sy n="100" d="100"/>
        </p:scale>
        <p:origin x="516" y="-123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1/26/2021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1/26/2021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19338284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0818377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31552484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dirty="0"/>
          </a:p>
        </p:txBody>
      </p:sp>
    </p:spTree>
    <p:extLst>
      <p:ext uri="{BB962C8B-B14F-4D97-AF65-F5344CB8AC3E}">
        <p14:creationId xmlns:p14="http://schemas.microsoft.com/office/powerpoint/2010/main" val="3686019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14298934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dirty="0"/>
          </a:p>
        </p:txBody>
      </p:sp>
    </p:spTree>
    <p:extLst>
      <p:ext uri="{BB962C8B-B14F-4D97-AF65-F5344CB8AC3E}">
        <p14:creationId xmlns:p14="http://schemas.microsoft.com/office/powerpoint/2010/main" val="10440828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dirty="0"/>
          </a:p>
        </p:txBody>
      </p:sp>
    </p:spTree>
    <p:extLst>
      <p:ext uri="{BB962C8B-B14F-4D97-AF65-F5344CB8AC3E}">
        <p14:creationId xmlns:p14="http://schemas.microsoft.com/office/powerpoint/2010/main" val="4410276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dirty="0"/>
          </a:p>
        </p:txBody>
      </p:sp>
    </p:spTree>
    <p:extLst>
      <p:ext uri="{BB962C8B-B14F-4D97-AF65-F5344CB8AC3E}">
        <p14:creationId xmlns:p14="http://schemas.microsoft.com/office/powerpoint/2010/main" val="4123676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hyperlink" Target="http://www.ercot.com/services/comm/mkt_notices/archives/4743" TargetMode="External"/><Relationship Id="rId3" Type="http://schemas.openxmlformats.org/officeDocument/2006/relationships/hyperlink" Target="http://www.ercot.com/services/comm/mkt_notices/archives/4731" TargetMode="External"/><Relationship Id="rId7" Type="http://schemas.openxmlformats.org/officeDocument/2006/relationships/hyperlink" Target="http://www.ercot.com/services/comm/mkt_notices/archives/4740"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hyperlink" Target="http://www.ercot.com/services/comm/mkt_notices/archives/4737" TargetMode="External"/><Relationship Id="rId5" Type="http://schemas.openxmlformats.org/officeDocument/2006/relationships/hyperlink" Target="http://www.ercot.com/services/comm/mkt_notices/archives/4736" TargetMode="External"/><Relationship Id="rId4" Type="http://schemas.openxmlformats.org/officeDocument/2006/relationships/hyperlink" Target="http://www.ercot.com/services/comm/mkt_notices/archives/4734"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www.ercot.com/services/comm/mkt_notices/archives/4763" TargetMode="External"/><Relationship Id="rId3" Type="http://schemas.openxmlformats.org/officeDocument/2006/relationships/hyperlink" Target="http://www.ercot.com/services/comm/mkt_notices/archives/4745" TargetMode="External"/><Relationship Id="rId7" Type="http://schemas.openxmlformats.org/officeDocument/2006/relationships/hyperlink" Target="http://www.ercot.com/services/comm/mkt_notices/archives/4757"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hyperlink" Target="http://www.ercot.com/services/comm/mkt_notices/archives/4751" TargetMode="External"/><Relationship Id="rId5" Type="http://schemas.openxmlformats.org/officeDocument/2006/relationships/hyperlink" Target="http://www.ercot.com/services/comm/mkt_notices/archives/4913" TargetMode="External"/><Relationship Id="rId4" Type="http://schemas.openxmlformats.org/officeDocument/2006/relationships/hyperlink" Target="http://www.ercot.com/services/comm/mkt_notices/archives/4747" TargetMode="External"/><Relationship Id="rId9" Type="http://schemas.openxmlformats.org/officeDocument/2006/relationships/hyperlink" Target="http://www.ercot.com/services/comm/mkt_notices/archives/4914"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2031325"/>
          </a:xfrm>
          <a:prstGeom prst="rect">
            <a:avLst/>
          </a:prstGeom>
          <a:noFill/>
        </p:spPr>
        <p:txBody>
          <a:bodyPr wrap="square" rtlCol="0">
            <a:spAutoFit/>
          </a:bodyPr>
          <a:lstStyle/>
          <a:p>
            <a:r>
              <a:rPr lang="en-US" b="1" dirty="0" smtClean="0"/>
              <a:t>Settlement Stability</a:t>
            </a:r>
            <a:endParaRPr lang="en-US" b="1" dirty="0"/>
          </a:p>
          <a:p>
            <a:r>
              <a:rPr lang="en-US" sz="1600" b="1" dirty="0" smtClean="0"/>
              <a:t>2020 Q4 Update to WMS</a:t>
            </a:r>
            <a:endParaRPr lang="en-US" sz="1600" b="1" dirty="0"/>
          </a:p>
          <a:p>
            <a:endParaRPr lang="en-US" dirty="0"/>
          </a:p>
          <a:p>
            <a:r>
              <a:rPr lang="en-US" dirty="0" smtClean="0"/>
              <a:t>Austin Covington</a:t>
            </a:r>
            <a:endParaRPr lang="en-US" dirty="0"/>
          </a:p>
          <a:p>
            <a:r>
              <a:rPr lang="en-US" dirty="0" smtClean="0"/>
              <a:t>ERCOT</a:t>
            </a:r>
            <a:endParaRPr lang="en-US" dirty="0"/>
          </a:p>
          <a:p>
            <a:endParaRPr lang="en-US" dirty="0"/>
          </a:p>
          <a:p>
            <a:r>
              <a:rPr lang="en-US" dirty="0" smtClean="0"/>
              <a:t>02/03/2021</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810491" y="777398"/>
            <a:ext cx="7388629" cy="5404126"/>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10</a:t>
            </a:fld>
            <a:endParaRPr lang="en-US" dirty="0"/>
          </a:p>
        </p:txBody>
      </p:sp>
    </p:spTree>
    <p:extLst>
      <p:ext uri="{BB962C8B-B14F-4D97-AF65-F5344CB8AC3E}">
        <p14:creationId xmlns:p14="http://schemas.microsoft.com/office/powerpoint/2010/main" val="27149564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224406418"/>
              </p:ext>
            </p:extLst>
          </p:nvPr>
        </p:nvGraphicFramePr>
        <p:xfrm>
          <a:off x="457200" y="1078992"/>
          <a:ext cx="8385048" cy="4224528"/>
        </p:xfrm>
        <a:graphic>
          <a:graphicData uri="http://schemas.openxmlformats.org/drawingml/2006/table">
            <a:tbl>
              <a:tblPr/>
              <a:tblGrid>
                <a:gridCol w="1728216"/>
                <a:gridCol w="512064"/>
                <a:gridCol w="512064"/>
                <a:gridCol w="512064"/>
                <a:gridCol w="512064"/>
                <a:gridCol w="512064"/>
                <a:gridCol w="512064"/>
                <a:gridCol w="512064"/>
                <a:gridCol w="512064"/>
                <a:gridCol w="512064"/>
                <a:gridCol w="512064"/>
                <a:gridCol w="512064"/>
                <a:gridCol w="512064"/>
                <a:gridCol w="512064"/>
              </a:tblGrid>
              <a:tr h="201168">
                <a:tc>
                  <a:txBody>
                    <a:bodyPr/>
                    <a:lstStyle/>
                    <a:p>
                      <a:pPr marL="25400" marR="25400" algn="l">
                        <a:spcBef>
                          <a:spcPts val="200"/>
                        </a:spcBef>
                        <a:spcAft>
                          <a:spcPts val="200"/>
                        </a:spcAft>
                        <a:buNone/>
                      </a:pPr>
                      <a:r>
                        <a:rPr sz="800" b="1" dirty="0">
                          <a:solidFill>
                            <a:srgbClr val="111111">
                              <a:alpha val="100000"/>
                            </a:srgbClr>
                          </a:solidFill>
                          <a:latin typeface="times"/>
                          <a:cs typeface="times"/>
                        </a:rPr>
                        <a:t>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Dec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Jan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Feb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Mar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Apr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May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Jun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Jul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Aug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Sep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Oct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Nov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111111">
                              <a:alpha val="100000"/>
                            </a:srgbClr>
                          </a:solidFill>
                          <a:latin typeface="times"/>
                          <a:cs typeface="times"/>
                        </a:rPr>
                        <a:t>Dec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Ancillary Service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20.8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15.6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29.2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27.2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19.1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16.9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17.7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45.4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13.5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Balancing Account Payout to Load</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-6.7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-11.0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Base Point Deviation Payments</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Black Start Service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Block Load Transfer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Emergency Energy Charges</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ERCOT Admin Fee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16.3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16.1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15.6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15.7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15.0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19.7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22.4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22.7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18.2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15.2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16.8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ERS Settlement¹</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4.2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High Dispatch Limit Override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Non-Zonal Auction Distribution</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-8.5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-8.2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-13.1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-10.1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-16.7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-13.6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ORDC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10.2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Revenue Neutrality Total</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6.4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27.0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14.2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-13.3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5.3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22.6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5.0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RMR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RUC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r>
              <a:tr h="201168">
                <a:tc>
                  <a:txBody>
                    <a:bodyPr/>
                    <a:lstStyle/>
                    <a:p>
                      <a:pPr marL="25400" marR="25400" algn="l">
                        <a:spcBef>
                          <a:spcPts val="200"/>
                        </a:spcBef>
                        <a:spcAft>
                          <a:spcPts val="200"/>
                        </a:spcAft>
                        <a:buNone/>
                      </a:pPr>
                      <a:r>
                        <a:rPr sz="900" dirty="0">
                          <a:solidFill>
                            <a:srgbClr val="111111">
                              <a:alpha val="100000"/>
                            </a:srgbClr>
                          </a:solidFill>
                          <a:latin typeface="Times New Roman"/>
                          <a:cs typeface="Times New Roman"/>
                        </a:rPr>
                        <a:t>Voltage Services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round/>
                      <a:headEnd type="none" w="med" len="med"/>
                      <a:tailEnd type="none" w="med" len="me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round/>
                      <a:headEnd type="none" w="med" len="med"/>
                      <a:tailEnd type="none" w="med" len="me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round/>
                      <a:headEnd type="none" w="med" len="med"/>
                      <a:tailEnd type="none" w="med" len="me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round/>
                      <a:headEnd type="none" w="med" len="med"/>
                      <a:tailEnd type="none" w="med" len="me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round/>
                      <a:headEnd type="none" w="med" len="med"/>
                      <a:tailEnd type="none" w="med" len="me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round/>
                      <a:headEnd type="none" w="med" len="med"/>
                      <a:tailEnd type="none" w="med" len="me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round/>
                      <a:headEnd type="none" w="med" len="med"/>
                      <a:tailEnd type="none" w="med" len="me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round/>
                      <a:headEnd type="none" w="med" len="med"/>
                      <a:tailEnd type="none" w="med" len="me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round/>
                      <a:headEnd type="none" w="med" len="med"/>
                      <a:tailEnd type="none" w="med" len="me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round/>
                      <a:headEnd type="none" w="med" len="med"/>
                      <a:tailEnd type="none" w="med" len="med"/>
                    </a:lnB>
                    <a:solidFill>
                      <a:srgbClr val="EFEFEF">
                        <a:alpha val="100000"/>
                      </a:srgbClr>
                    </a:solid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round/>
                      <a:headEnd type="none" w="med" len="med"/>
                      <a:tailEnd type="none" w="med" len="med"/>
                    </a:lnB>
                    <a:solidFill>
                      <a:srgbClr val="EFEFEF">
                        <a:alpha val="100000"/>
                      </a:srgbClr>
                    </a:solid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round/>
                      <a:headEnd type="none" w="med" len="med"/>
                      <a:tailEnd type="none" w="med" len="med"/>
                    </a:lnB>
                    <a:solidFill>
                      <a:srgbClr val="EFEFEF">
                        <a:alpha val="100000"/>
                      </a:srgbClr>
                    </a:solid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round/>
                      <a:headEnd type="none" w="med" len="med"/>
                      <a:tailEnd type="none" w="med" len="med"/>
                    </a:lnB>
                    <a:solidFill>
                      <a:srgbClr val="EFEFEF">
                        <a:alpha val="100000"/>
                      </a:srgbClr>
                    </a:solid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round/>
                      <a:headEnd type="none" w="med" len="med"/>
                      <a:tailEnd type="none" w="med" len="med"/>
                    </a:lnB>
                    <a:solidFill>
                      <a:srgbClr val="EFEFEF">
                        <a:alpha val="100000"/>
                      </a:srgbClr>
                    </a:solidFill>
                  </a:tcPr>
                </a:tc>
              </a:tr>
              <a:tr h="201168">
                <a:tc>
                  <a:txBody>
                    <a:bodyPr/>
                    <a:lstStyle/>
                    <a:p>
                      <a:pPr marL="25400" marR="25400" algn="l">
                        <a:spcBef>
                          <a:spcPts val="200"/>
                        </a:spcBef>
                        <a:spcAft>
                          <a:spcPts val="200"/>
                        </a:spcAft>
                        <a:buNone/>
                      </a:pPr>
                      <a:r>
                        <a:rPr sz="900" dirty="0">
                          <a:solidFill>
                            <a:srgbClr val="111111">
                              <a:alpha val="100000"/>
                            </a:srgbClr>
                          </a:solidFill>
                          <a:latin typeface="Times New Roman"/>
                          <a:cs typeface="Times New Roman"/>
                        </a:rPr>
                        <a:t>Zonal Auction Distribution²</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round/>
                      <a:headEnd type="none" w="med" len="med"/>
                      <a:tailEnd type="none" w="med" len="med"/>
                    </a:lnR>
                    <a:lnT w="0" cap="flat" cmpd="sng" algn="ctr">
                      <a:solidFill>
                        <a:srgbClr val="FFFFFF">
                          <a:alpha val="0"/>
                        </a:srgbClr>
                      </a:solidFill>
                      <a:prstDash val="solid"/>
                      <a:round/>
                      <a:headEnd type="none" w="med" len="med"/>
                      <a:tailEnd type="none" w="med" len="med"/>
                    </a:lnT>
                    <a:lnB w="0" cap="flat" cmpd="sng" algn="ctr">
                      <a:solidFill>
                        <a:srgbClr val="FFFFFF">
                          <a:alpha val="0"/>
                        </a:srgbClr>
                      </a:solidFill>
                      <a:prstDash val="solid"/>
                      <a:round/>
                      <a:headEnd type="none" w="med" len="med"/>
                      <a:tailEnd type="none" w="med" len="med"/>
                    </a:lnB>
                    <a:no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-33.9</a:t>
                      </a: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solidFill>
                        <a:srgbClr val="FFFFFF">
                          <a:alpha val="0"/>
                        </a:srgbClr>
                      </a:solidFill>
                      <a:prstDash val="solid"/>
                      <a:round/>
                      <a:headEnd type="none" w="med" len="med"/>
                      <a:tailEnd type="none" w="med" len="med"/>
                    </a:lnT>
                    <a:lnB w="0" cap="flat" cmpd="sng" algn="ctr">
                      <a:solidFill>
                        <a:srgbClr val="FFFFFF">
                          <a:alpha val="0"/>
                        </a:srgbClr>
                      </a:solidFill>
                      <a:prstDash val="solid"/>
                      <a:round/>
                      <a:headEnd type="none" w="med" len="med"/>
                      <a:tailEnd type="none" w="med" len="med"/>
                    </a:lnB>
                    <a:no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-46.7</a:t>
                      </a: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solidFill>
                        <a:srgbClr val="FFFFFF">
                          <a:alpha val="0"/>
                        </a:srgbClr>
                      </a:solidFill>
                      <a:prstDash val="solid"/>
                      <a:round/>
                      <a:headEnd type="none" w="med" len="med"/>
                      <a:tailEnd type="none" w="med" len="med"/>
                    </a:lnT>
                    <a:lnB w="0" cap="flat" cmpd="sng" algn="ctr">
                      <a:solidFill>
                        <a:srgbClr val="FFFFFF">
                          <a:alpha val="0"/>
                        </a:srgbClr>
                      </a:solidFill>
                      <a:prstDash val="solid"/>
                      <a:round/>
                      <a:headEnd type="none" w="med" len="med"/>
                      <a:tailEnd type="none" w="med" len="med"/>
                    </a:lnB>
                    <a:no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-41.5</a:t>
                      </a: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solidFill>
                        <a:srgbClr val="FFFFFF">
                          <a:alpha val="0"/>
                        </a:srgbClr>
                      </a:solidFill>
                      <a:prstDash val="solid"/>
                      <a:round/>
                      <a:headEnd type="none" w="med" len="med"/>
                      <a:tailEnd type="none" w="med" len="med"/>
                    </a:lnT>
                    <a:lnB w="0" cap="flat" cmpd="sng" algn="ctr">
                      <a:solidFill>
                        <a:srgbClr val="FFFFFF">
                          <a:alpha val="0"/>
                        </a:srgbClr>
                      </a:solidFill>
                      <a:prstDash val="solid"/>
                      <a:round/>
                      <a:headEnd type="none" w="med" len="med"/>
                      <a:tailEnd type="none" w="med" len="med"/>
                    </a:lnB>
                    <a:no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-51.3</a:t>
                      </a: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solidFill>
                        <a:srgbClr val="FFFFFF">
                          <a:alpha val="0"/>
                        </a:srgbClr>
                      </a:solidFill>
                      <a:prstDash val="solid"/>
                      <a:round/>
                      <a:headEnd type="none" w="med" len="med"/>
                      <a:tailEnd type="none" w="med" len="med"/>
                    </a:lnT>
                    <a:lnB w="0" cap="flat" cmpd="sng" algn="ctr">
                      <a:solidFill>
                        <a:srgbClr val="FFFFFF">
                          <a:alpha val="0"/>
                        </a:srgbClr>
                      </a:solidFill>
                      <a:prstDash val="solid"/>
                      <a:round/>
                      <a:headEnd type="none" w="med" len="med"/>
                      <a:tailEnd type="none" w="med" len="med"/>
                    </a:lnB>
                    <a:no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-52.9</a:t>
                      </a: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solidFill>
                        <a:srgbClr val="FFFFFF">
                          <a:alpha val="0"/>
                        </a:srgbClr>
                      </a:solidFill>
                      <a:prstDash val="solid"/>
                      <a:round/>
                      <a:headEnd type="none" w="med" len="med"/>
                      <a:tailEnd type="none" w="med" len="med"/>
                    </a:lnT>
                    <a:lnB w="0" cap="flat" cmpd="sng" algn="ctr">
                      <a:solidFill>
                        <a:srgbClr val="FFFFFF">
                          <a:alpha val="0"/>
                        </a:srgbClr>
                      </a:solidFill>
                      <a:prstDash val="solid"/>
                      <a:round/>
                      <a:headEnd type="none" w="med" len="med"/>
                      <a:tailEnd type="none" w="med" len="med"/>
                    </a:lnB>
                    <a:no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-45.7</a:t>
                      </a: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solidFill>
                        <a:srgbClr val="FFFFFF">
                          <a:alpha val="0"/>
                        </a:srgbClr>
                      </a:solidFill>
                      <a:prstDash val="solid"/>
                      <a:round/>
                      <a:headEnd type="none" w="med" len="med"/>
                      <a:tailEnd type="none" w="med" len="med"/>
                    </a:lnT>
                    <a:lnB w="0" cap="flat" cmpd="sng" algn="ctr">
                      <a:solidFill>
                        <a:srgbClr val="FFFFFF">
                          <a:alpha val="0"/>
                        </a:srgbClr>
                      </a:solidFill>
                      <a:prstDash val="solid"/>
                      <a:round/>
                      <a:headEnd type="none" w="med" len="med"/>
                      <a:tailEnd type="none" w="med" len="med"/>
                    </a:lnB>
                    <a:no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-51.1</a:t>
                      </a: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solidFill>
                        <a:srgbClr val="FFFFFF">
                          <a:alpha val="0"/>
                        </a:srgbClr>
                      </a:solidFill>
                      <a:prstDash val="solid"/>
                      <a:round/>
                      <a:headEnd type="none" w="med" len="med"/>
                      <a:tailEnd type="none" w="med" len="med"/>
                    </a:lnT>
                    <a:lnB w="0" cap="flat" cmpd="sng" algn="ctr">
                      <a:solidFill>
                        <a:srgbClr val="FFFFFF">
                          <a:alpha val="0"/>
                        </a:srgbClr>
                      </a:solidFill>
                      <a:prstDash val="solid"/>
                      <a:round/>
                      <a:headEnd type="none" w="med" len="med"/>
                      <a:tailEnd type="none" w="med" len="med"/>
                    </a:lnB>
                    <a:no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-55.1</a:t>
                      </a: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solidFill>
                        <a:srgbClr val="FFFFFF">
                          <a:alpha val="0"/>
                        </a:srgbClr>
                      </a:solidFill>
                      <a:prstDash val="solid"/>
                      <a:round/>
                      <a:headEnd type="none" w="med" len="med"/>
                      <a:tailEnd type="none" w="med" len="med"/>
                    </a:lnT>
                    <a:lnB w="0" cap="flat" cmpd="sng" algn="ctr">
                      <a:solidFill>
                        <a:srgbClr val="FFFFFF">
                          <a:alpha val="0"/>
                        </a:srgbClr>
                      </a:solidFill>
                      <a:prstDash val="solid"/>
                      <a:round/>
                      <a:headEnd type="none" w="med" len="med"/>
                      <a:tailEnd type="none" w="med" len="med"/>
                    </a:lnB>
                    <a:no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-55.6</a:t>
                      </a: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solidFill>
                        <a:srgbClr val="FFFFFF">
                          <a:alpha val="0"/>
                        </a:srgbClr>
                      </a:solidFill>
                      <a:prstDash val="solid"/>
                      <a:round/>
                      <a:headEnd type="none" w="med" len="med"/>
                      <a:tailEnd type="none" w="med" len="med"/>
                    </a:lnT>
                    <a:lnB w="0" cap="flat" cmpd="sng" algn="ctr">
                      <a:solidFill>
                        <a:srgbClr val="FFFFFF">
                          <a:alpha val="0"/>
                        </a:srgbClr>
                      </a:solidFill>
                      <a:prstDash val="solid"/>
                      <a:round/>
                      <a:headEnd type="none" w="med" len="med"/>
                      <a:tailEnd type="none" w="med" len="med"/>
                    </a:lnB>
                    <a:no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-48.7</a:t>
                      </a: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solidFill>
                        <a:srgbClr val="FFFFFF">
                          <a:alpha val="0"/>
                        </a:srgbClr>
                      </a:solidFill>
                      <a:prstDash val="solid"/>
                      <a:round/>
                      <a:headEnd type="none" w="med" len="med"/>
                      <a:tailEnd type="none" w="med" len="med"/>
                    </a:lnT>
                    <a:lnB w="0" cap="flat" cmpd="sng" algn="ctr">
                      <a:solidFill>
                        <a:srgbClr val="FFFFFF">
                          <a:alpha val="0"/>
                        </a:srgbClr>
                      </a:solidFill>
                      <a:prstDash val="solid"/>
                      <a:round/>
                      <a:headEnd type="none" w="med" len="med"/>
                      <a:tailEnd type="none" w="med" len="med"/>
                    </a:lnB>
                    <a:no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-44.0</a:t>
                      </a: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solidFill>
                        <a:srgbClr val="FFFFFF">
                          <a:alpha val="0"/>
                        </a:srgbClr>
                      </a:solidFill>
                      <a:prstDash val="solid"/>
                      <a:round/>
                      <a:headEnd type="none" w="med" len="med"/>
                      <a:tailEnd type="none" w="med" len="med"/>
                    </a:lnT>
                    <a:lnB w="0" cap="flat" cmpd="sng" algn="ctr">
                      <a:solidFill>
                        <a:srgbClr val="FFFFFF">
                          <a:alpha val="0"/>
                        </a:srgbClr>
                      </a:solidFill>
                      <a:prstDash val="solid"/>
                      <a:round/>
                      <a:headEnd type="none" w="med" len="med"/>
                      <a:tailEnd type="none" w="med" len="med"/>
                    </a:lnB>
                    <a:no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-40.3</a:t>
                      </a: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solidFill>
                        <a:srgbClr val="FFFFFF">
                          <a:alpha val="0"/>
                        </a:srgbClr>
                      </a:solidFill>
                      <a:prstDash val="solid"/>
                      <a:round/>
                      <a:headEnd type="none" w="med" len="med"/>
                      <a:tailEnd type="none" w="med" len="med"/>
                    </a:lnT>
                    <a:lnB w="0" cap="flat" cmpd="sng" algn="ctr">
                      <a:solidFill>
                        <a:srgbClr val="FFFFFF">
                          <a:alpha val="0"/>
                        </a:srgbClr>
                      </a:solidFill>
                      <a:prstDash val="solid"/>
                      <a:round/>
                      <a:headEnd type="none" w="med" len="med"/>
                      <a:tailEnd type="none" w="med" len="med"/>
                    </a:lnB>
                    <a:no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-42.4</a:t>
                      </a: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lnR>
                    <a:lnT w="0" cap="flat" cmpd="sng" algn="ctr">
                      <a:solidFill>
                        <a:srgbClr val="FFFFFF">
                          <a:alpha val="0"/>
                        </a:srgbClr>
                      </a:solidFill>
                      <a:prstDash val="solid"/>
                      <a:round/>
                      <a:headEnd type="none" w="med" len="med"/>
                      <a:tailEnd type="none" w="med" len="med"/>
                    </a:lnT>
                    <a:lnB w="0" cap="flat" cmpd="sng" algn="ctr">
                      <a:solidFill>
                        <a:srgbClr val="FFFFFF">
                          <a:alpha val="0"/>
                        </a:srgbClr>
                      </a:solidFill>
                      <a:prstDash val="solid"/>
                      <a:round/>
                      <a:headEnd type="none" w="med" len="med"/>
                      <a:tailEnd type="none" w="med" len="med"/>
                    </a:lnB>
                    <a:noFill/>
                  </a:tcPr>
                </a:tc>
              </a:tr>
              <a:tr h="201168">
                <a:tc>
                  <a:txBody>
                    <a:bodyPr/>
                    <a:lstStyle/>
                    <a:p>
                      <a:pPr marL="25400" marR="25400" algn="l">
                        <a:spcBef>
                          <a:spcPts val="200"/>
                        </a:spcBef>
                        <a:spcAft>
                          <a:spcPts val="200"/>
                        </a:spcAft>
                        <a:buNone/>
                      </a:pPr>
                      <a:r>
                        <a:rPr lang="en-US" sz="900" dirty="0" smtClean="0">
                          <a:solidFill>
                            <a:srgbClr val="111111">
                              <a:alpha val="100000"/>
                            </a:srgbClr>
                          </a:solidFill>
                          <a:latin typeface="Times New Roman"/>
                          <a:cs typeface="Times New Roman"/>
                        </a:rPr>
                        <a:t>ERO Pass-Through Fee</a:t>
                      </a:r>
                      <a:r>
                        <a:rPr lang="en-US" sz="900" baseline="30000" dirty="0" smtClean="0">
                          <a:solidFill>
                            <a:srgbClr val="111111">
                              <a:alpha val="100000"/>
                            </a:srgbClr>
                          </a:solidFill>
                          <a:latin typeface="Times New Roman"/>
                          <a:cs typeface="Times New Roman"/>
                        </a:rPr>
                        <a:t>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round/>
                      <a:headEnd type="none" w="med" len="med"/>
                      <a:tailEnd type="none" w="med" len="med"/>
                    </a:lnT>
                    <a:lnB w="19050" cap="flat" cmpd="sng" algn="ctr">
                      <a:solidFill>
                        <a:srgbClr val="000000">
                          <a:alpha val="100000"/>
                        </a:srgbClr>
                      </a:solidFill>
                      <a:prstDash val="solid"/>
                    </a:lnB>
                    <a:solidFill>
                      <a:schemeClr val="bg1">
                        <a:lumMod val="95000"/>
                      </a:schemeClr>
                    </a:solidFill>
                  </a:tcPr>
                </a:tc>
                <a:tc>
                  <a:txBody>
                    <a:bodyPr/>
                    <a:lstStyle/>
                    <a:p>
                      <a:pPr marL="25400" marR="25400" algn="r">
                        <a:spcBef>
                          <a:spcPts val="200"/>
                        </a:spcBef>
                        <a:spcAft>
                          <a:spcPts val="200"/>
                        </a:spcAft>
                        <a:buNone/>
                      </a:pPr>
                      <a:r>
                        <a:rPr lang="en-US" sz="900" dirty="0" smtClean="0">
                          <a:solidFill>
                            <a:srgbClr val="111111">
                              <a:alpha val="100000"/>
                            </a:srgbClr>
                          </a:solidFill>
                          <a:latin typeface="Times New Roman"/>
                          <a:cs typeface="Times New Roman"/>
                        </a:rPr>
                        <a:t>1.6</a:t>
                      </a:r>
                      <a:endParaRPr sz="900" dirty="0">
                        <a:solidFill>
                          <a:srgbClr val="111111">
                            <a:alpha val="100000"/>
                          </a:srgbClr>
                        </a:solidFill>
                        <a:latin typeface="Times New Roman"/>
                        <a:cs typeface="Times New Roman"/>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round/>
                      <a:headEnd type="none" w="med" len="med"/>
                      <a:tailEnd type="none" w="med" len="med"/>
                    </a:lnT>
                    <a:lnB w="19050" cap="flat" cmpd="sng" algn="ctr">
                      <a:solidFill>
                        <a:srgbClr val="000000">
                          <a:alpha val="100000"/>
                        </a:srgbClr>
                      </a:solidFill>
                      <a:prstDash val="solid"/>
                    </a:lnB>
                    <a:solidFill>
                      <a:schemeClr val="bg1">
                        <a:lumMod val="95000"/>
                      </a:schemeClr>
                    </a:solidFill>
                  </a:tcPr>
                </a:tc>
                <a:tc>
                  <a:txBody>
                    <a:bodyPr/>
                    <a:lstStyle/>
                    <a:p>
                      <a:pPr marL="25400" marR="25400" algn="r">
                        <a:spcBef>
                          <a:spcPts val="200"/>
                        </a:spcBef>
                        <a:spcAft>
                          <a:spcPts val="200"/>
                        </a:spcAft>
                        <a:buNone/>
                      </a:pPr>
                      <a:r>
                        <a:rPr lang="en-US" sz="900" dirty="0" smtClean="0">
                          <a:solidFill>
                            <a:srgbClr val="111111">
                              <a:alpha val="100000"/>
                            </a:srgbClr>
                          </a:solidFill>
                          <a:latin typeface="Times New Roman"/>
                          <a:cs typeface="Times New Roman"/>
                        </a:rPr>
                        <a:t>1.6</a:t>
                      </a:r>
                      <a:endParaRPr sz="900" dirty="0">
                        <a:solidFill>
                          <a:srgbClr val="111111">
                            <a:alpha val="100000"/>
                          </a:srgbClr>
                        </a:solidFill>
                        <a:latin typeface="Times New Roman"/>
                        <a:cs typeface="Times New Roman"/>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round/>
                      <a:headEnd type="none" w="med" len="med"/>
                      <a:tailEnd type="none" w="med" len="med"/>
                    </a:lnT>
                    <a:lnB w="19050" cap="flat" cmpd="sng" algn="ctr">
                      <a:solidFill>
                        <a:srgbClr val="000000">
                          <a:alpha val="100000"/>
                        </a:srgbClr>
                      </a:solidFill>
                      <a:prstDash val="solid"/>
                    </a:lnB>
                    <a:solidFill>
                      <a:schemeClr val="bg1">
                        <a:lumMod val="95000"/>
                      </a:schemeClr>
                    </a:solidFill>
                  </a:tcPr>
                </a:tc>
                <a:tc>
                  <a:txBody>
                    <a:bodyPr/>
                    <a:lstStyle/>
                    <a:p>
                      <a:pPr marL="25400" marR="25400" algn="r">
                        <a:spcBef>
                          <a:spcPts val="200"/>
                        </a:spcBef>
                        <a:spcAft>
                          <a:spcPts val="200"/>
                        </a:spcAft>
                        <a:buNone/>
                      </a:pPr>
                      <a:r>
                        <a:rPr lang="en-US" sz="900" dirty="0" smtClean="0">
                          <a:solidFill>
                            <a:srgbClr val="111111">
                              <a:alpha val="100000"/>
                            </a:srgbClr>
                          </a:solidFill>
                          <a:latin typeface="Times New Roman"/>
                          <a:cs typeface="Times New Roman"/>
                        </a:rPr>
                        <a:t>1.6</a:t>
                      </a:r>
                      <a:endParaRPr sz="900" dirty="0">
                        <a:solidFill>
                          <a:srgbClr val="111111">
                            <a:alpha val="100000"/>
                          </a:srgbClr>
                        </a:solidFill>
                        <a:latin typeface="Times New Roman"/>
                        <a:cs typeface="Times New Roman"/>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round/>
                      <a:headEnd type="none" w="med" len="med"/>
                      <a:tailEnd type="none" w="med" len="med"/>
                    </a:lnT>
                    <a:lnB w="19050" cap="flat" cmpd="sng" algn="ctr">
                      <a:solidFill>
                        <a:srgbClr val="000000">
                          <a:alpha val="100000"/>
                        </a:srgbClr>
                      </a:solidFill>
                      <a:prstDash val="solid"/>
                    </a:lnB>
                    <a:solidFill>
                      <a:schemeClr val="bg1">
                        <a:lumMod val="95000"/>
                      </a:schemeClr>
                    </a:solidFill>
                  </a:tcPr>
                </a:tc>
                <a:tc>
                  <a:txBody>
                    <a:bodyPr/>
                    <a:lstStyle/>
                    <a:p>
                      <a:pPr marL="25400" marR="25400" algn="r">
                        <a:spcBef>
                          <a:spcPts val="200"/>
                        </a:spcBef>
                        <a:spcAft>
                          <a:spcPts val="200"/>
                        </a:spcAft>
                        <a:buNone/>
                      </a:pPr>
                      <a:r>
                        <a:rPr lang="en-US" sz="900" dirty="0" smtClean="0">
                          <a:solidFill>
                            <a:srgbClr val="111111">
                              <a:alpha val="100000"/>
                            </a:srgbClr>
                          </a:solidFill>
                          <a:latin typeface="Times New Roman"/>
                          <a:cs typeface="Times New Roman"/>
                        </a:rPr>
                        <a:t>1.6</a:t>
                      </a:r>
                      <a:endParaRPr sz="900" dirty="0">
                        <a:solidFill>
                          <a:srgbClr val="111111">
                            <a:alpha val="100000"/>
                          </a:srgbClr>
                        </a:solidFill>
                        <a:latin typeface="Times New Roman"/>
                        <a:cs typeface="Times New Roman"/>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round/>
                      <a:headEnd type="none" w="med" len="med"/>
                      <a:tailEnd type="none" w="med" len="med"/>
                    </a:lnT>
                    <a:lnB w="19050" cap="flat" cmpd="sng" algn="ctr">
                      <a:solidFill>
                        <a:srgbClr val="000000">
                          <a:alpha val="100000"/>
                        </a:srgbClr>
                      </a:solidFill>
                      <a:prstDash val="solid"/>
                    </a:lnB>
                    <a:solidFill>
                      <a:schemeClr val="bg1">
                        <a:lumMod val="95000"/>
                      </a:schemeClr>
                    </a:solidFill>
                  </a:tcPr>
                </a:tc>
                <a:tc>
                  <a:txBody>
                    <a:bodyPr/>
                    <a:lstStyle/>
                    <a:p>
                      <a:pPr marL="25400" marR="25400" algn="r">
                        <a:spcBef>
                          <a:spcPts val="200"/>
                        </a:spcBef>
                        <a:spcAft>
                          <a:spcPts val="200"/>
                        </a:spcAft>
                        <a:buNone/>
                      </a:pPr>
                      <a:r>
                        <a:rPr lang="en-US" sz="900" dirty="0" smtClean="0">
                          <a:solidFill>
                            <a:srgbClr val="111111">
                              <a:alpha val="100000"/>
                            </a:srgbClr>
                          </a:solidFill>
                          <a:latin typeface="Times New Roman"/>
                          <a:cs typeface="Times New Roman"/>
                        </a:rPr>
                        <a:t>1.6</a:t>
                      </a:r>
                      <a:endParaRPr sz="900" dirty="0">
                        <a:solidFill>
                          <a:srgbClr val="111111">
                            <a:alpha val="100000"/>
                          </a:srgbClr>
                        </a:solidFill>
                        <a:latin typeface="Times New Roman"/>
                        <a:cs typeface="Times New Roman"/>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round/>
                      <a:headEnd type="none" w="med" len="med"/>
                      <a:tailEnd type="none" w="med" len="med"/>
                    </a:lnT>
                    <a:lnB w="19050" cap="flat" cmpd="sng" algn="ctr">
                      <a:solidFill>
                        <a:srgbClr val="000000">
                          <a:alpha val="100000"/>
                        </a:srgbClr>
                      </a:solidFill>
                      <a:prstDash val="solid"/>
                    </a:lnB>
                    <a:solidFill>
                      <a:schemeClr val="bg1">
                        <a:lumMod val="95000"/>
                      </a:schemeClr>
                    </a:solidFill>
                  </a:tcPr>
                </a:tc>
                <a:tc>
                  <a:txBody>
                    <a:bodyPr/>
                    <a:lstStyle/>
                    <a:p>
                      <a:pPr marL="25400" marR="25400" algn="r">
                        <a:spcBef>
                          <a:spcPts val="200"/>
                        </a:spcBef>
                        <a:spcAft>
                          <a:spcPts val="200"/>
                        </a:spcAft>
                        <a:buNone/>
                      </a:pPr>
                      <a:r>
                        <a:rPr lang="en-US" sz="900" dirty="0" smtClean="0">
                          <a:solidFill>
                            <a:srgbClr val="111111">
                              <a:alpha val="100000"/>
                            </a:srgbClr>
                          </a:solidFill>
                          <a:latin typeface="Times New Roman"/>
                          <a:cs typeface="Times New Roman"/>
                        </a:rPr>
                        <a:t>1.6</a:t>
                      </a:r>
                      <a:endParaRPr sz="900" dirty="0">
                        <a:solidFill>
                          <a:srgbClr val="111111">
                            <a:alpha val="100000"/>
                          </a:srgbClr>
                        </a:solidFill>
                        <a:latin typeface="Times New Roman"/>
                        <a:cs typeface="Times New Roman"/>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round/>
                      <a:headEnd type="none" w="med" len="med"/>
                      <a:tailEnd type="none" w="med" len="med"/>
                    </a:lnT>
                    <a:lnB w="19050" cap="flat" cmpd="sng" algn="ctr">
                      <a:solidFill>
                        <a:srgbClr val="000000">
                          <a:alpha val="100000"/>
                        </a:srgbClr>
                      </a:solidFill>
                      <a:prstDash val="solid"/>
                    </a:lnB>
                    <a:solidFill>
                      <a:schemeClr val="bg1">
                        <a:lumMod val="95000"/>
                      </a:schemeClr>
                    </a:solidFill>
                  </a:tcPr>
                </a:tc>
                <a:tc>
                  <a:txBody>
                    <a:bodyPr/>
                    <a:lstStyle/>
                    <a:p>
                      <a:pPr marL="25400" marR="25400" algn="r">
                        <a:spcBef>
                          <a:spcPts val="200"/>
                        </a:spcBef>
                        <a:spcAft>
                          <a:spcPts val="200"/>
                        </a:spcAft>
                        <a:buNone/>
                      </a:pPr>
                      <a:r>
                        <a:rPr lang="en-US" sz="900" dirty="0" smtClean="0">
                          <a:solidFill>
                            <a:srgbClr val="111111">
                              <a:alpha val="100000"/>
                            </a:srgbClr>
                          </a:solidFill>
                          <a:latin typeface="Times New Roman"/>
                          <a:cs typeface="Times New Roman"/>
                        </a:rPr>
                        <a:t>1.6</a:t>
                      </a:r>
                      <a:endParaRPr sz="900" dirty="0">
                        <a:solidFill>
                          <a:srgbClr val="111111">
                            <a:alpha val="100000"/>
                          </a:srgbClr>
                        </a:solidFill>
                        <a:latin typeface="Times New Roman"/>
                        <a:cs typeface="Times New Roman"/>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round/>
                      <a:headEnd type="none" w="med" len="med"/>
                      <a:tailEnd type="none" w="med" len="med"/>
                    </a:lnT>
                    <a:lnB w="19050" cap="flat" cmpd="sng" algn="ctr">
                      <a:solidFill>
                        <a:srgbClr val="000000">
                          <a:alpha val="100000"/>
                        </a:srgbClr>
                      </a:solidFill>
                      <a:prstDash val="solid"/>
                    </a:lnB>
                    <a:solidFill>
                      <a:schemeClr val="bg1">
                        <a:lumMod val="95000"/>
                      </a:schemeClr>
                    </a:solidFill>
                  </a:tcPr>
                </a:tc>
                <a:tc>
                  <a:txBody>
                    <a:bodyPr/>
                    <a:lstStyle/>
                    <a:p>
                      <a:pPr marL="25400" marR="25400" algn="r">
                        <a:spcBef>
                          <a:spcPts val="200"/>
                        </a:spcBef>
                        <a:spcAft>
                          <a:spcPts val="200"/>
                        </a:spcAft>
                        <a:buNone/>
                      </a:pPr>
                      <a:r>
                        <a:rPr lang="en-US" sz="900" dirty="0" smtClean="0">
                          <a:solidFill>
                            <a:srgbClr val="111111">
                              <a:alpha val="100000"/>
                            </a:srgbClr>
                          </a:solidFill>
                          <a:latin typeface="Times New Roman"/>
                          <a:cs typeface="Times New Roman"/>
                        </a:rPr>
                        <a:t>1.6</a:t>
                      </a:r>
                      <a:endParaRPr sz="900" dirty="0">
                        <a:solidFill>
                          <a:srgbClr val="111111">
                            <a:alpha val="100000"/>
                          </a:srgbClr>
                        </a:solidFill>
                        <a:latin typeface="Times New Roman"/>
                        <a:cs typeface="Times New Roman"/>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round/>
                      <a:headEnd type="none" w="med" len="med"/>
                      <a:tailEnd type="none" w="med" len="med"/>
                    </a:lnT>
                    <a:lnB w="19050" cap="flat" cmpd="sng" algn="ctr">
                      <a:solidFill>
                        <a:srgbClr val="000000">
                          <a:alpha val="100000"/>
                        </a:srgbClr>
                      </a:solidFill>
                      <a:prstDash val="solid"/>
                    </a:lnB>
                    <a:solidFill>
                      <a:schemeClr val="bg1">
                        <a:lumMod val="95000"/>
                      </a:schemeClr>
                    </a:solidFill>
                  </a:tcPr>
                </a:tc>
                <a:tc>
                  <a:txBody>
                    <a:bodyPr/>
                    <a:lstStyle/>
                    <a:p>
                      <a:pPr marL="25400" marR="25400" algn="r">
                        <a:spcBef>
                          <a:spcPts val="200"/>
                        </a:spcBef>
                        <a:spcAft>
                          <a:spcPts val="200"/>
                        </a:spcAft>
                        <a:buNone/>
                      </a:pPr>
                      <a:r>
                        <a:rPr lang="en-US" sz="900" dirty="0" smtClean="0">
                          <a:solidFill>
                            <a:srgbClr val="111111">
                              <a:alpha val="100000"/>
                            </a:srgbClr>
                          </a:solidFill>
                          <a:latin typeface="Times New Roman"/>
                          <a:cs typeface="Times New Roman"/>
                        </a:rPr>
                        <a:t>1.6</a:t>
                      </a:r>
                      <a:endParaRPr sz="900" dirty="0">
                        <a:solidFill>
                          <a:srgbClr val="111111">
                            <a:alpha val="100000"/>
                          </a:srgbClr>
                        </a:solidFill>
                        <a:latin typeface="Times New Roman"/>
                        <a:cs typeface="Times New Roman"/>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round/>
                      <a:headEnd type="none" w="med" len="med"/>
                      <a:tailEnd type="none" w="med" len="med"/>
                    </a:lnT>
                    <a:lnB w="19050" cap="flat" cmpd="sng" algn="ctr">
                      <a:solidFill>
                        <a:srgbClr val="000000">
                          <a:alpha val="100000"/>
                        </a:srgbClr>
                      </a:solidFill>
                      <a:prstDash val="solid"/>
                    </a:lnB>
                    <a:solidFill>
                      <a:schemeClr val="bg1">
                        <a:lumMod val="95000"/>
                      </a:schemeClr>
                    </a:solidFill>
                  </a:tcPr>
                </a:tc>
                <a:tc>
                  <a:txBody>
                    <a:bodyPr/>
                    <a:lstStyle/>
                    <a:p>
                      <a:pPr marL="25400" marR="25400" algn="r">
                        <a:spcBef>
                          <a:spcPts val="200"/>
                        </a:spcBef>
                        <a:spcAft>
                          <a:spcPts val="200"/>
                        </a:spcAft>
                        <a:buNone/>
                      </a:pPr>
                      <a:r>
                        <a:rPr lang="en-US" sz="900" dirty="0" smtClean="0">
                          <a:solidFill>
                            <a:srgbClr val="111111">
                              <a:alpha val="100000"/>
                            </a:srgbClr>
                          </a:solidFill>
                          <a:latin typeface="Times New Roman"/>
                          <a:cs typeface="Times New Roman"/>
                        </a:rPr>
                        <a:t>1.6</a:t>
                      </a:r>
                      <a:endParaRPr sz="900" dirty="0">
                        <a:solidFill>
                          <a:srgbClr val="111111">
                            <a:alpha val="100000"/>
                          </a:srgbClr>
                        </a:solidFill>
                        <a:latin typeface="Times New Roman"/>
                        <a:cs typeface="Times New Roman"/>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round/>
                      <a:headEnd type="none" w="med" len="med"/>
                      <a:tailEnd type="none" w="med" len="med"/>
                    </a:lnT>
                    <a:lnB w="19050" cap="flat" cmpd="sng" algn="ctr">
                      <a:solidFill>
                        <a:srgbClr val="000000">
                          <a:alpha val="100000"/>
                        </a:srgbClr>
                      </a:solidFill>
                      <a:prstDash val="solid"/>
                    </a:lnB>
                    <a:solidFill>
                      <a:schemeClr val="bg1">
                        <a:lumMod val="95000"/>
                      </a:schemeClr>
                    </a:solidFill>
                  </a:tcPr>
                </a:tc>
                <a:tc>
                  <a:txBody>
                    <a:bodyPr/>
                    <a:lstStyle/>
                    <a:p>
                      <a:pPr marL="25400" marR="25400" algn="r">
                        <a:spcBef>
                          <a:spcPts val="200"/>
                        </a:spcBef>
                        <a:spcAft>
                          <a:spcPts val="200"/>
                        </a:spcAft>
                        <a:buNone/>
                      </a:pPr>
                      <a:r>
                        <a:rPr lang="en-US" sz="900" dirty="0" smtClean="0">
                          <a:solidFill>
                            <a:srgbClr val="111111">
                              <a:alpha val="100000"/>
                            </a:srgbClr>
                          </a:solidFill>
                          <a:latin typeface="Times New Roman"/>
                          <a:cs typeface="Times New Roman"/>
                        </a:rPr>
                        <a:t>1.6</a:t>
                      </a:r>
                      <a:endParaRPr sz="900" dirty="0">
                        <a:solidFill>
                          <a:srgbClr val="111111">
                            <a:alpha val="100000"/>
                          </a:srgbClr>
                        </a:solidFill>
                        <a:latin typeface="Times New Roman"/>
                        <a:cs typeface="Times New Roman"/>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round/>
                      <a:headEnd type="none" w="med" len="med"/>
                      <a:tailEnd type="none" w="med" len="med"/>
                    </a:lnT>
                    <a:lnB w="19050" cap="flat" cmpd="sng" algn="ctr">
                      <a:solidFill>
                        <a:srgbClr val="000000">
                          <a:alpha val="100000"/>
                        </a:srgbClr>
                      </a:solidFill>
                      <a:prstDash val="solid"/>
                    </a:lnB>
                    <a:solidFill>
                      <a:schemeClr val="bg1">
                        <a:lumMod val="95000"/>
                      </a:schemeClr>
                    </a:solidFill>
                  </a:tcPr>
                </a:tc>
                <a:tc>
                  <a:txBody>
                    <a:bodyPr/>
                    <a:lstStyle/>
                    <a:p>
                      <a:pPr marL="25400" marR="25400" algn="r">
                        <a:spcBef>
                          <a:spcPts val="200"/>
                        </a:spcBef>
                        <a:spcAft>
                          <a:spcPts val="200"/>
                        </a:spcAft>
                        <a:buNone/>
                      </a:pPr>
                      <a:r>
                        <a:rPr lang="en-US" sz="900" dirty="0" smtClean="0">
                          <a:solidFill>
                            <a:srgbClr val="111111">
                              <a:alpha val="100000"/>
                            </a:srgbClr>
                          </a:solidFill>
                          <a:latin typeface="Times New Roman"/>
                          <a:cs typeface="Times New Roman"/>
                        </a:rPr>
                        <a:t>1.6</a:t>
                      </a:r>
                      <a:endParaRPr sz="900" dirty="0">
                        <a:solidFill>
                          <a:srgbClr val="111111">
                            <a:alpha val="100000"/>
                          </a:srgbClr>
                        </a:solidFill>
                        <a:latin typeface="Times New Roman"/>
                        <a:cs typeface="Times New Roman"/>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round/>
                      <a:headEnd type="none" w="med" len="med"/>
                      <a:tailEnd type="none" w="med" len="med"/>
                    </a:lnT>
                    <a:lnB w="19050" cap="flat" cmpd="sng" algn="ctr">
                      <a:solidFill>
                        <a:srgbClr val="000000">
                          <a:alpha val="100000"/>
                        </a:srgbClr>
                      </a:solidFill>
                      <a:prstDash val="solid"/>
                    </a:lnB>
                    <a:solidFill>
                      <a:schemeClr val="bg1">
                        <a:lumMod val="95000"/>
                      </a:schemeClr>
                    </a:solidFill>
                  </a:tcPr>
                </a:tc>
                <a:tc>
                  <a:txBody>
                    <a:bodyPr/>
                    <a:lstStyle/>
                    <a:p>
                      <a:pPr marL="25400" marR="25400" algn="r">
                        <a:spcBef>
                          <a:spcPts val="200"/>
                        </a:spcBef>
                        <a:spcAft>
                          <a:spcPts val="200"/>
                        </a:spcAft>
                        <a:buNone/>
                      </a:pPr>
                      <a:r>
                        <a:rPr lang="en-US" sz="900" dirty="0" smtClean="0">
                          <a:solidFill>
                            <a:srgbClr val="111111">
                              <a:alpha val="100000"/>
                            </a:srgbClr>
                          </a:solidFill>
                          <a:latin typeface="Times New Roman"/>
                          <a:cs typeface="Times New Roman"/>
                        </a:rPr>
                        <a:t>1.6</a:t>
                      </a:r>
                      <a:endParaRPr sz="900" dirty="0">
                        <a:solidFill>
                          <a:srgbClr val="111111">
                            <a:alpha val="100000"/>
                          </a:srgbClr>
                        </a:solidFill>
                        <a:latin typeface="Times New Roman"/>
                        <a:cs typeface="Times New Roman"/>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round/>
                      <a:headEnd type="none" w="med" len="med"/>
                      <a:tailEnd type="none" w="med" len="med"/>
                    </a:lnT>
                    <a:lnB w="19050" cap="flat" cmpd="sng" algn="ctr">
                      <a:solidFill>
                        <a:srgbClr val="000000">
                          <a:alpha val="100000"/>
                        </a:srgbClr>
                      </a:solidFill>
                      <a:prstDash val="solid"/>
                    </a:lnB>
                    <a:solidFill>
                      <a:schemeClr val="bg1">
                        <a:lumMod val="95000"/>
                      </a:schemeClr>
                    </a:solidFill>
                  </a:tcPr>
                </a:tc>
              </a:tr>
              <a:tr h="201168">
                <a:tc>
                  <a:txBody>
                    <a:bodyPr/>
                    <a:lstStyle/>
                    <a:p>
                      <a:pPr marL="25400" marR="25400" algn="l">
                        <a:spcBef>
                          <a:spcPts val="200"/>
                        </a:spcBef>
                        <a:spcAft>
                          <a:spcPts val="200"/>
                        </a:spcAft>
                        <a:buNone/>
                      </a:pPr>
                      <a:r>
                        <a:rPr sz="900" dirty="0">
                          <a:solidFill>
                            <a:srgbClr val="111111">
                              <a:alpha val="100000"/>
                            </a:srgbClr>
                          </a:solidFill>
                          <a:latin typeface="Times New Roman"/>
                          <a:cs typeface="Times New Roman"/>
                        </a:rPr>
                        <a:t>Total Allocation to Load</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no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a:t>
                      </a:r>
                      <a:r>
                        <a:rPr sz="900" dirty="0" smtClean="0">
                          <a:solidFill>
                            <a:srgbClr val="111111">
                              <a:alpha val="100000"/>
                            </a:srgbClr>
                          </a:solidFill>
                          <a:latin typeface="Times New Roman"/>
                          <a:cs typeface="Times New Roman"/>
                        </a:rPr>
                        <a:t>1</a:t>
                      </a:r>
                      <a:r>
                        <a:rPr lang="en-US" sz="900" dirty="0" smtClean="0">
                          <a:solidFill>
                            <a:srgbClr val="111111">
                              <a:alpha val="100000"/>
                            </a:srgbClr>
                          </a:solidFill>
                          <a:latin typeface="Times New Roman"/>
                          <a:cs typeface="Times New Roman"/>
                        </a:rPr>
                        <a:t>0.5</a:t>
                      </a:r>
                      <a:endParaRPr sz="900" dirty="0">
                        <a:solidFill>
                          <a:srgbClr val="111111">
                            <a:alpha val="100000"/>
                          </a:srgbClr>
                        </a:solidFill>
                        <a:latin typeface="Times New Roman"/>
                        <a:cs typeface="Times New Roman"/>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no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a:t>
                      </a:r>
                      <a:r>
                        <a:rPr sz="900" dirty="0" smtClean="0">
                          <a:solidFill>
                            <a:srgbClr val="111111">
                              <a:alpha val="100000"/>
                            </a:srgbClr>
                          </a:solidFill>
                          <a:latin typeface="Times New Roman"/>
                          <a:cs typeface="Times New Roman"/>
                        </a:rPr>
                        <a:t>1</a:t>
                      </a:r>
                      <a:r>
                        <a:rPr lang="en-US" sz="900" dirty="0" smtClean="0">
                          <a:solidFill>
                            <a:srgbClr val="111111">
                              <a:alpha val="100000"/>
                            </a:srgbClr>
                          </a:solidFill>
                          <a:latin typeface="Times New Roman"/>
                          <a:cs typeface="Times New Roman"/>
                        </a:rPr>
                        <a:t>7.2</a:t>
                      </a:r>
                      <a:endParaRPr sz="900" dirty="0">
                        <a:solidFill>
                          <a:srgbClr val="111111">
                            <a:alpha val="100000"/>
                          </a:srgbClr>
                        </a:solidFill>
                        <a:latin typeface="Times New Roman"/>
                        <a:cs typeface="Times New Roman"/>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no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a:t>
                      </a:r>
                      <a:r>
                        <a:rPr sz="900" dirty="0" smtClean="0">
                          <a:solidFill>
                            <a:srgbClr val="111111">
                              <a:alpha val="100000"/>
                            </a:srgbClr>
                          </a:solidFill>
                          <a:latin typeface="Times New Roman"/>
                          <a:cs typeface="Times New Roman"/>
                        </a:rPr>
                        <a:t>1</a:t>
                      </a:r>
                      <a:r>
                        <a:rPr lang="en-US" sz="900" dirty="0" smtClean="0">
                          <a:solidFill>
                            <a:srgbClr val="111111">
                              <a:alpha val="100000"/>
                            </a:srgbClr>
                          </a:solidFill>
                          <a:latin typeface="Times New Roman"/>
                          <a:cs typeface="Times New Roman"/>
                        </a:rPr>
                        <a:t>4.1</a:t>
                      </a:r>
                      <a:endParaRPr sz="900" dirty="0">
                        <a:solidFill>
                          <a:srgbClr val="111111">
                            <a:alpha val="100000"/>
                          </a:srgbClr>
                        </a:solidFill>
                        <a:latin typeface="Times New Roman"/>
                        <a:cs typeface="Times New Roman"/>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no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a:t>
                      </a:r>
                      <a:r>
                        <a:rPr lang="en-US" sz="900" dirty="0" smtClean="0">
                          <a:solidFill>
                            <a:srgbClr val="111111">
                              <a:alpha val="100000"/>
                            </a:srgbClr>
                          </a:solidFill>
                          <a:latin typeface="Times New Roman"/>
                          <a:cs typeface="Times New Roman"/>
                        </a:rPr>
                        <a:t>0.1</a:t>
                      </a:r>
                      <a:endParaRPr sz="900" dirty="0">
                        <a:solidFill>
                          <a:srgbClr val="111111">
                            <a:alpha val="100000"/>
                          </a:srgbClr>
                        </a:solidFill>
                        <a:latin typeface="Times New Roman"/>
                        <a:cs typeface="Times New Roman"/>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noFill/>
                  </a:tcPr>
                </a:tc>
                <a:tc>
                  <a:txBody>
                    <a:bodyPr/>
                    <a:lstStyle/>
                    <a:p>
                      <a:pPr marL="25400" marR="25400" algn="r">
                        <a:spcBef>
                          <a:spcPts val="200"/>
                        </a:spcBef>
                        <a:spcAft>
                          <a:spcPts val="200"/>
                        </a:spcAft>
                        <a:buNone/>
                      </a:pPr>
                      <a:r>
                        <a:rPr sz="900" dirty="0" smtClean="0">
                          <a:solidFill>
                            <a:srgbClr val="111111">
                              <a:alpha val="100000"/>
                            </a:srgbClr>
                          </a:solidFill>
                          <a:latin typeface="Times New Roman"/>
                          <a:cs typeface="Times New Roman"/>
                        </a:rPr>
                        <a:t>-</a:t>
                      </a:r>
                      <a:r>
                        <a:rPr lang="en-US" sz="900" dirty="0" smtClean="0">
                          <a:solidFill>
                            <a:srgbClr val="111111">
                              <a:alpha val="100000"/>
                            </a:srgbClr>
                          </a:solidFill>
                          <a:latin typeface="Times New Roman"/>
                          <a:cs typeface="Times New Roman"/>
                        </a:rPr>
                        <a:t>29.6</a:t>
                      </a:r>
                      <a:endParaRPr sz="900" dirty="0">
                        <a:solidFill>
                          <a:srgbClr val="111111">
                            <a:alpha val="100000"/>
                          </a:srgbClr>
                        </a:solidFill>
                        <a:latin typeface="Times New Roman"/>
                        <a:cs typeface="Times New Roman"/>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no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a:t>
                      </a:r>
                      <a:r>
                        <a:rPr sz="900" dirty="0" smtClean="0">
                          <a:solidFill>
                            <a:srgbClr val="111111">
                              <a:alpha val="100000"/>
                            </a:srgbClr>
                          </a:solidFill>
                          <a:latin typeface="Times New Roman"/>
                          <a:cs typeface="Times New Roman"/>
                        </a:rPr>
                        <a:t>1</a:t>
                      </a:r>
                      <a:r>
                        <a:rPr lang="en-US" sz="900" dirty="0" smtClean="0">
                          <a:solidFill>
                            <a:srgbClr val="111111">
                              <a:alpha val="100000"/>
                            </a:srgbClr>
                          </a:solidFill>
                          <a:latin typeface="Times New Roman"/>
                          <a:cs typeface="Times New Roman"/>
                        </a:rPr>
                        <a:t>5.2</a:t>
                      </a:r>
                      <a:endParaRPr sz="900" dirty="0">
                        <a:solidFill>
                          <a:srgbClr val="111111">
                            <a:alpha val="100000"/>
                          </a:srgbClr>
                        </a:solidFill>
                        <a:latin typeface="Times New Roman"/>
                        <a:cs typeface="Times New Roman"/>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no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a:t>
                      </a:r>
                      <a:r>
                        <a:rPr sz="900" dirty="0" smtClean="0">
                          <a:solidFill>
                            <a:srgbClr val="111111">
                              <a:alpha val="100000"/>
                            </a:srgbClr>
                          </a:solidFill>
                          <a:latin typeface="Times New Roman"/>
                          <a:cs typeface="Times New Roman"/>
                        </a:rPr>
                        <a:t>2</a:t>
                      </a:r>
                      <a:r>
                        <a:rPr lang="en-US" sz="900" dirty="0" smtClean="0">
                          <a:solidFill>
                            <a:srgbClr val="111111">
                              <a:alpha val="100000"/>
                            </a:srgbClr>
                          </a:solidFill>
                          <a:latin typeface="Times New Roman"/>
                          <a:cs typeface="Times New Roman"/>
                        </a:rPr>
                        <a:t>1.6</a:t>
                      </a:r>
                      <a:endParaRPr sz="900" dirty="0">
                        <a:solidFill>
                          <a:srgbClr val="111111">
                            <a:alpha val="100000"/>
                          </a:srgbClr>
                        </a:solidFill>
                        <a:latin typeface="Times New Roman"/>
                        <a:cs typeface="Times New Roman"/>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no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a:t>
                      </a:r>
                      <a:r>
                        <a:rPr sz="900" dirty="0" smtClean="0">
                          <a:solidFill>
                            <a:srgbClr val="111111">
                              <a:alpha val="100000"/>
                            </a:srgbClr>
                          </a:solidFill>
                          <a:latin typeface="Times New Roman"/>
                          <a:cs typeface="Times New Roman"/>
                        </a:rPr>
                        <a:t>1</a:t>
                      </a:r>
                      <a:r>
                        <a:rPr lang="en-US" sz="900" dirty="0" smtClean="0">
                          <a:solidFill>
                            <a:srgbClr val="111111">
                              <a:alpha val="100000"/>
                            </a:srgbClr>
                          </a:solidFill>
                          <a:latin typeface="Times New Roman"/>
                          <a:cs typeface="Times New Roman"/>
                        </a:rPr>
                        <a:t>5.5</a:t>
                      </a:r>
                      <a:endParaRPr sz="900" dirty="0">
                        <a:solidFill>
                          <a:srgbClr val="111111">
                            <a:alpha val="100000"/>
                          </a:srgbClr>
                        </a:solidFill>
                        <a:latin typeface="Times New Roman"/>
                        <a:cs typeface="Times New Roman"/>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no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a:t>
                      </a:r>
                      <a:r>
                        <a:rPr lang="en-US" sz="900" dirty="0" smtClean="0">
                          <a:solidFill>
                            <a:srgbClr val="111111">
                              <a:alpha val="100000"/>
                            </a:srgbClr>
                          </a:solidFill>
                          <a:latin typeface="Times New Roman"/>
                          <a:cs typeface="Times New Roman"/>
                        </a:rPr>
                        <a:t>4.4</a:t>
                      </a:r>
                      <a:endParaRPr sz="900" dirty="0">
                        <a:solidFill>
                          <a:srgbClr val="111111">
                            <a:alpha val="100000"/>
                          </a:srgbClr>
                        </a:solidFill>
                        <a:latin typeface="Times New Roman"/>
                        <a:cs typeface="Times New Roman"/>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no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a:t>
                      </a:r>
                      <a:r>
                        <a:rPr sz="900" dirty="0" smtClean="0">
                          <a:solidFill>
                            <a:srgbClr val="111111">
                              <a:alpha val="100000"/>
                            </a:srgbClr>
                          </a:solidFill>
                          <a:latin typeface="Times New Roman"/>
                          <a:cs typeface="Times New Roman"/>
                        </a:rPr>
                        <a:t>1</a:t>
                      </a:r>
                      <a:r>
                        <a:rPr lang="en-US" sz="900" dirty="0" smtClean="0">
                          <a:solidFill>
                            <a:srgbClr val="111111">
                              <a:alpha val="100000"/>
                            </a:srgbClr>
                          </a:solidFill>
                          <a:latin typeface="Times New Roman"/>
                          <a:cs typeface="Times New Roman"/>
                        </a:rPr>
                        <a:t>4.6</a:t>
                      </a:r>
                      <a:endParaRPr sz="900" dirty="0">
                        <a:solidFill>
                          <a:srgbClr val="111111">
                            <a:alpha val="100000"/>
                          </a:srgbClr>
                        </a:solidFill>
                        <a:latin typeface="Times New Roman"/>
                        <a:cs typeface="Times New Roman"/>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no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a:t>
                      </a:r>
                      <a:r>
                        <a:rPr sz="900" dirty="0" smtClean="0">
                          <a:solidFill>
                            <a:srgbClr val="111111">
                              <a:alpha val="100000"/>
                            </a:srgbClr>
                          </a:solidFill>
                          <a:latin typeface="Times New Roman"/>
                          <a:cs typeface="Times New Roman"/>
                        </a:rPr>
                        <a:t>1</a:t>
                      </a:r>
                      <a:r>
                        <a:rPr lang="en-US" sz="900" dirty="0" smtClean="0">
                          <a:solidFill>
                            <a:srgbClr val="111111">
                              <a:alpha val="100000"/>
                            </a:srgbClr>
                          </a:solidFill>
                          <a:latin typeface="Times New Roman"/>
                          <a:cs typeface="Times New Roman"/>
                        </a:rPr>
                        <a:t>8.3</a:t>
                      </a:r>
                      <a:endParaRPr sz="900" dirty="0">
                        <a:solidFill>
                          <a:srgbClr val="111111">
                            <a:alpha val="100000"/>
                          </a:srgbClr>
                        </a:solidFill>
                        <a:latin typeface="Times New Roman"/>
                        <a:cs typeface="Times New Roman"/>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no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a:t>
                      </a:r>
                      <a:r>
                        <a:rPr sz="900" dirty="0" smtClean="0">
                          <a:solidFill>
                            <a:srgbClr val="111111">
                              <a:alpha val="100000"/>
                            </a:srgbClr>
                          </a:solidFill>
                          <a:latin typeface="Times New Roman"/>
                          <a:cs typeface="Times New Roman"/>
                        </a:rPr>
                        <a:t>1</a:t>
                      </a:r>
                      <a:r>
                        <a:rPr lang="en-US" sz="900" dirty="0" smtClean="0">
                          <a:solidFill>
                            <a:srgbClr val="111111">
                              <a:alpha val="100000"/>
                            </a:srgbClr>
                          </a:solidFill>
                          <a:latin typeface="Times New Roman"/>
                          <a:cs typeface="Times New Roman"/>
                        </a:rPr>
                        <a:t>3.7</a:t>
                      </a:r>
                      <a:endParaRPr sz="900" dirty="0">
                        <a:solidFill>
                          <a:srgbClr val="111111">
                            <a:alpha val="100000"/>
                          </a:srgbClr>
                        </a:solidFill>
                        <a:latin typeface="Times New Roman"/>
                        <a:cs typeface="Times New Roman"/>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no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a:t>
                      </a:r>
                      <a:r>
                        <a:rPr sz="900" dirty="0" smtClean="0">
                          <a:solidFill>
                            <a:srgbClr val="111111">
                              <a:alpha val="100000"/>
                            </a:srgbClr>
                          </a:solidFill>
                          <a:latin typeface="Times New Roman"/>
                          <a:cs typeface="Times New Roman"/>
                        </a:rPr>
                        <a:t>1</a:t>
                      </a:r>
                      <a:r>
                        <a:rPr lang="en-US" sz="900" dirty="0" smtClean="0">
                          <a:solidFill>
                            <a:srgbClr val="111111">
                              <a:alpha val="100000"/>
                            </a:srgbClr>
                          </a:solidFill>
                          <a:latin typeface="Times New Roman"/>
                          <a:cs typeface="Times New Roman"/>
                        </a:rPr>
                        <a:t>0</a:t>
                      </a:r>
                      <a:endParaRPr sz="900" dirty="0">
                        <a:solidFill>
                          <a:srgbClr val="111111">
                            <a:alpha val="100000"/>
                          </a:srgbClr>
                        </a:solidFill>
                        <a:latin typeface="Times New Roman"/>
                        <a:cs typeface="Times New Roman"/>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noFill/>
                  </a:tcPr>
                </a:tc>
              </a:tr>
              <a:tr h="201168">
                <a:tc>
                  <a:txBody>
                    <a:bodyPr/>
                    <a:lstStyle/>
                    <a:p>
                      <a:pPr marL="25400" marR="25400" algn="l">
                        <a:spcBef>
                          <a:spcPts val="200"/>
                        </a:spcBef>
                        <a:spcAft>
                          <a:spcPts val="200"/>
                        </a:spcAft>
                        <a:buNone/>
                      </a:pPr>
                      <a:r>
                        <a:rPr sz="900" dirty="0">
                          <a:solidFill>
                            <a:srgbClr val="111111">
                              <a:alpha val="100000"/>
                            </a:srgbClr>
                          </a:solidFill>
                          <a:latin typeface="Times New Roman"/>
                          <a:cs typeface="Times New Roman"/>
                        </a:rPr>
                        <a:t>Adjusted Metered Load (</a:t>
                      </a:r>
                      <a:r>
                        <a:rPr sz="900" dirty="0" err="1">
                          <a:solidFill>
                            <a:srgbClr val="111111">
                              <a:alpha val="100000"/>
                            </a:srgbClr>
                          </a:solidFill>
                          <a:latin typeface="Times New Roman"/>
                          <a:cs typeface="Times New Roman"/>
                        </a:rPr>
                        <a:t>TWh</a:t>
                      </a:r>
                      <a:r>
                        <a:rPr sz="900" dirty="0">
                          <a:solidFill>
                            <a:srgbClr val="111111">
                              <a:alpha val="100000"/>
                            </a:srgbClr>
                          </a:solidFill>
                          <a:latin typeface="Times New Roman"/>
                          <a:cs typeface="Times New Roman"/>
                        </a:rPr>
                        <a: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chemeClr val="bg1">
                        <a:lumMod val="95000"/>
                      </a:schemeClr>
                    </a:solid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29.4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chemeClr val="bg1">
                        <a:lumMod val="95000"/>
                      </a:schemeClr>
                    </a:solid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29.1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chemeClr val="bg1">
                        <a:lumMod val="95000"/>
                      </a:schemeClr>
                    </a:solid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28.1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chemeClr val="bg1">
                        <a:lumMod val="95000"/>
                      </a:schemeClr>
                    </a:solid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28.2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chemeClr val="bg1">
                        <a:lumMod val="95000"/>
                      </a:schemeClr>
                    </a:solid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27.0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chemeClr val="bg1">
                        <a:lumMod val="95000"/>
                      </a:schemeClr>
                    </a:solid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31.3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chemeClr val="bg1">
                        <a:lumMod val="95000"/>
                      </a:schemeClr>
                    </a:solid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35.5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chemeClr val="bg1">
                        <a:lumMod val="95000"/>
                      </a:schemeClr>
                    </a:solid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40.3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chemeClr val="bg1">
                        <a:lumMod val="95000"/>
                      </a:schemeClr>
                    </a:solid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40.9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chemeClr val="bg1">
                        <a:lumMod val="95000"/>
                      </a:schemeClr>
                    </a:solid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32.8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chemeClr val="bg1">
                        <a:lumMod val="95000"/>
                      </a:schemeClr>
                    </a:solid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31.3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chemeClr val="bg1">
                        <a:lumMod val="95000"/>
                      </a:schemeClr>
                    </a:solid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27.4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chemeClr val="bg1">
                        <a:lumMod val="95000"/>
                      </a:schemeClr>
                    </a:solid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30.3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chemeClr val="bg1">
                        <a:lumMod val="95000"/>
                      </a:schemeClr>
                    </a:solidFill>
                  </a:tcPr>
                </a:tc>
              </a:tr>
              <a:tr h="201168">
                <a:tc>
                  <a:txBody>
                    <a:bodyPr/>
                    <a:lstStyle/>
                    <a:p>
                      <a:pPr marL="25400" marR="25400" algn="l">
                        <a:spcBef>
                          <a:spcPts val="200"/>
                        </a:spcBef>
                        <a:spcAft>
                          <a:spcPts val="200"/>
                        </a:spcAft>
                        <a:buNone/>
                      </a:pPr>
                      <a:r>
                        <a:rPr sz="900" dirty="0">
                          <a:solidFill>
                            <a:srgbClr val="111111">
                              <a:alpha val="100000"/>
                            </a:srgbClr>
                          </a:solidFill>
                          <a:latin typeface="Times New Roman"/>
                          <a:cs typeface="Times New Roman"/>
                        </a:rPr>
                        <a:t>$/MWh³</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no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no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no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a:t>
                      </a:r>
                      <a:r>
                        <a:rPr sz="900" dirty="0" smtClean="0">
                          <a:solidFill>
                            <a:srgbClr val="111111">
                              <a:alpha val="100000"/>
                            </a:srgbClr>
                          </a:solidFill>
                          <a:latin typeface="Times New Roman"/>
                          <a:cs typeface="Times New Roman"/>
                        </a:rPr>
                        <a:t>0.</a:t>
                      </a:r>
                      <a:r>
                        <a:rPr lang="en-US" sz="900" dirty="0" smtClean="0">
                          <a:solidFill>
                            <a:srgbClr val="111111">
                              <a:alpha val="100000"/>
                            </a:srgbClr>
                          </a:solidFill>
                          <a:latin typeface="Times New Roman"/>
                          <a:cs typeface="Times New Roman"/>
                        </a:rPr>
                        <a:t>5</a:t>
                      </a:r>
                      <a:endParaRPr sz="900" dirty="0">
                        <a:solidFill>
                          <a:srgbClr val="111111">
                            <a:alpha val="100000"/>
                          </a:srgbClr>
                        </a:solidFill>
                        <a:latin typeface="Times New Roman"/>
                        <a:cs typeface="Times New Roman"/>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no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a:t>
                      </a:r>
                      <a:r>
                        <a:rPr lang="en-US" sz="900" dirty="0" smtClean="0">
                          <a:solidFill>
                            <a:srgbClr val="111111">
                              <a:alpha val="100000"/>
                            </a:srgbClr>
                          </a:solidFill>
                          <a:latin typeface="Times New Roman"/>
                          <a:cs typeface="Times New Roman"/>
                        </a:rPr>
                        <a:t>0.0</a:t>
                      </a:r>
                      <a:endParaRPr sz="900" dirty="0">
                        <a:solidFill>
                          <a:srgbClr val="111111">
                            <a:alpha val="100000"/>
                          </a:srgbClr>
                        </a:solidFill>
                        <a:latin typeface="Times New Roman"/>
                        <a:cs typeface="Times New Roman"/>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no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a:t>
                      </a:r>
                      <a:r>
                        <a:rPr sz="900" dirty="0" smtClean="0">
                          <a:solidFill>
                            <a:srgbClr val="111111">
                              <a:alpha val="100000"/>
                            </a:srgbClr>
                          </a:solidFill>
                          <a:latin typeface="Times New Roman"/>
                          <a:cs typeface="Times New Roman"/>
                        </a:rPr>
                        <a:t>1.</a:t>
                      </a:r>
                      <a:r>
                        <a:rPr lang="en-US" sz="900" dirty="0" smtClean="0">
                          <a:solidFill>
                            <a:srgbClr val="111111">
                              <a:alpha val="100000"/>
                            </a:srgbClr>
                          </a:solidFill>
                          <a:latin typeface="Times New Roman"/>
                          <a:cs typeface="Times New Roman"/>
                        </a:rPr>
                        <a:t>1</a:t>
                      </a:r>
                      <a:endParaRPr sz="900" dirty="0">
                        <a:solidFill>
                          <a:srgbClr val="111111">
                            <a:alpha val="100000"/>
                          </a:srgbClr>
                        </a:solidFill>
                        <a:latin typeface="Times New Roman"/>
                        <a:cs typeface="Times New Roman"/>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no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no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a:t>
                      </a:r>
                      <a:r>
                        <a:rPr sz="900" dirty="0" smtClean="0">
                          <a:solidFill>
                            <a:srgbClr val="111111">
                              <a:alpha val="100000"/>
                            </a:srgbClr>
                          </a:solidFill>
                          <a:latin typeface="Times New Roman"/>
                          <a:cs typeface="Times New Roman"/>
                        </a:rPr>
                        <a:t>0.</a:t>
                      </a:r>
                      <a:r>
                        <a:rPr lang="en-US" sz="900" dirty="0" smtClean="0">
                          <a:solidFill>
                            <a:srgbClr val="111111">
                              <a:alpha val="100000"/>
                            </a:srgbClr>
                          </a:solidFill>
                          <a:latin typeface="Times New Roman"/>
                          <a:cs typeface="Times New Roman"/>
                        </a:rPr>
                        <a:t>6</a:t>
                      </a:r>
                      <a:endParaRPr sz="900" dirty="0">
                        <a:solidFill>
                          <a:srgbClr val="111111">
                            <a:alpha val="100000"/>
                          </a:srgbClr>
                        </a:solidFill>
                        <a:latin typeface="Times New Roman"/>
                        <a:cs typeface="Times New Roman"/>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no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no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no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a:t>
                      </a:r>
                      <a:r>
                        <a:rPr sz="900" dirty="0" smtClean="0">
                          <a:solidFill>
                            <a:srgbClr val="111111">
                              <a:alpha val="100000"/>
                            </a:srgbClr>
                          </a:solidFill>
                          <a:latin typeface="Times New Roman"/>
                          <a:cs typeface="Times New Roman"/>
                        </a:rPr>
                        <a:t>0.</a:t>
                      </a:r>
                      <a:r>
                        <a:rPr lang="en-US" sz="900" dirty="0" smtClean="0">
                          <a:solidFill>
                            <a:srgbClr val="111111">
                              <a:alpha val="100000"/>
                            </a:srgbClr>
                          </a:solidFill>
                          <a:latin typeface="Times New Roman"/>
                          <a:cs typeface="Times New Roman"/>
                        </a:rPr>
                        <a:t>4</a:t>
                      </a:r>
                      <a:endParaRPr sz="900" dirty="0">
                        <a:solidFill>
                          <a:srgbClr val="111111">
                            <a:alpha val="100000"/>
                          </a:srgbClr>
                        </a:solidFill>
                        <a:latin typeface="Times New Roman"/>
                        <a:cs typeface="Times New Roman"/>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no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no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a:t>
                      </a:r>
                      <a:r>
                        <a:rPr sz="900" dirty="0" smtClean="0">
                          <a:solidFill>
                            <a:srgbClr val="111111">
                              <a:alpha val="100000"/>
                            </a:srgbClr>
                          </a:solidFill>
                          <a:latin typeface="Times New Roman"/>
                          <a:cs typeface="Times New Roman"/>
                        </a:rPr>
                        <a:t>0.</a:t>
                      </a:r>
                      <a:r>
                        <a:rPr lang="en-US" sz="900" dirty="0" smtClean="0">
                          <a:solidFill>
                            <a:srgbClr val="111111">
                              <a:alpha val="100000"/>
                            </a:srgbClr>
                          </a:solidFill>
                          <a:latin typeface="Times New Roman"/>
                          <a:cs typeface="Times New Roman"/>
                        </a:rPr>
                        <a:t>5</a:t>
                      </a:r>
                      <a:endParaRPr sz="900" dirty="0">
                        <a:solidFill>
                          <a:srgbClr val="111111">
                            <a:alpha val="100000"/>
                          </a:srgbClr>
                        </a:solidFill>
                        <a:latin typeface="Times New Roman"/>
                        <a:cs typeface="Times New Roman"/>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no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a:t>
                      </a:r>
                      <a:r>
                        <a:rPr sz="900" dirty="0" smtClean="0">
                          <a:solidFill>
                            <a:srgbClr val="111111">
                              <a:alpha val="100000"/>
                            </a:srgbClr>
                          </a:solidFill>
                          <a:latin typeface="Times New Roman"/>
                          <a:cs typeface="Times New Roman"/>
                        </a:rPr>
                        <a:t>0.</a:t>
                      </a:r>
                      <a:r>
                        <a:rPr lang="en-US" sz="900" dirty="0" smtClean="0">
                          <a:solidFill>
                            <a:srgbClr val="111111">
                              <a:alpha val="100000"/>
                            </a:srgbClr>
                          </a:solidFill>
                          <a:latin typeface="Times New Roman"/>
                          <a:cs typeface="Times New Roman"/>
                        </a:rPr>
                        <a:t>3</a:t>
                      </a:r>
                      <a:endParaRPr sz="900" dirty="0">
                        <a:solidFill>
                          <a:srgbClr val="111111">
                            <a:alpha val="100000"/>
                          </a:srgbClr>
                        </a:solidFill>
                        <a:latin typeface="Times New Roman"/>
                        <a:cs typeface="Times New Roman"/>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noFill/>
                  </a:tcPr>
                </a:tc>
              </a:tr>
            </a:tbl>
          </a:graphicData>
        </a:graphic>
      </p:graphicFrame>
      <p:sp>
        <p:nvSpPr>
          <p:cNvPr id="2" name="Title 1"/>
          <p:cNvSpPr>
            <a:spLocks noGrp="1"/>
          </p:cNvSpPr>
          <p:nvPr>
            <p:ph type="title"/>
          </p:nvPr>
        </p:nvSpPr>
        <p:spPr/>
        <p:txBody>
          <a:bodyPr/>
          <a:lstStyle/>
          <a:p>
            <a:r>
              <a:rPr sz="2100" dirty="0"/>
              <a:t>8.2(2)(g) Net Allocation to Load - Totals and $/MWh </a:t>
            </a:r>
          </a:p>
        </p:txBody>
      </p:sp>
      <p:sp>
        <p:nvSpPr>
          <p:cNvPr id="3" name="Title Texts3"/>
          <p:cNvSpPr>
            <a:spLocks noGrp="1"/>
          </p:cNvSpPr>
          <p:nvPr>
            <p:ph idx="4294967295"/>
          </p:nvPr>
        </p:nvSpPr>
        <p:spPr>
          <a:xfrm>
            <a:off x="420674" y="5303520"/>
            <a:ext cx="8229600" cy="740664"/>
          </a:xfrm>
        </p:spPr>
        <p:txBody>
          <a:bodyPr/>
          <a:lstStyle/>
          <a:p>
            <a:pPr marL="0" marR="0" indent="0" algn="l">
              <a:spcBef>
                <a:spcPts val="0"/>
              </a:spcBef>
              <a:spcAft>
                <a:spcPts val="0"/>
              </a:spcAft>
              <a:buNone/>
            </a:pPr>
            <a:r>
              <a:rPr sz="1200" dirty="0">
                <a:solidFill>
                  <a:srgbClr val="000000">
                    <a:alpha val="100000"/>
                  </a:srgbClr>
                </a:solidFill>
                <a:latin typeface="Times New Roman"/>
                <a:ea typeface="Times New Roman"/>
                <a:cs typeface="Times New Roman"/>
              </a:rPr>
              <a:t>Note: The Net Allocation to Load amounts provided in this presentation are for informational purposes only and cannot be relied upon for accurate measurements or forecasts of individual QSE charges and payments.</a:t>
            </a:r>
            <a:r>
              <a:rPr sz="1400" dirty="0">
                <a:solidFill>
                  <a:srgbClr val="000000">
                    <a:alpha val="100000"/>
                  </a:srgbClr>
                </a:solidFill>
                <a:latin typeface="Times New Roman"/>
                <a:ea typeface="Times New Roman"/>
                <a:cs typeface="Times New Roman"/>
              </a:rPr>
              <a:t>
    </a:t>
            </a:r>
          </a:p>
        </p:txBody>
      </p:sp>
      <p:sp>
        <p:nvSpPr>
          <p:cNvPr id="4" name="Title Texts4"/>
          <p:cNvSpPr>
            <a:spLocks noGrp="1"/>
          </p:cNvSpPr>
          <p:nvPr>
            <p:ph idx="4"/>
          </p:nvPr>
        </p:nvSpPr>
        <p:spPr>
          <a:xfrm>
            <a:off x="3733800" y="5943600"/>
            <a:ext cx="5334000" cy="594360"/>
          </a:xfrm>
        </p:spPr>
        <p:txBody>
          <a:bodyPr/>
          <a:lstStyle/>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1</a:t>
            </a:r>
            <a:r>
              <a:rPr sz="800" dirty="0">
                <a:solidFill>
                  <a:srgbClr val="000000">
                    <a:alpha val="100000"/>
                  </a:srgbClr>
                </a:solidFill>
                <a:latin typeface="Times New Roman"/>
                <a:ea typeface="Times New Roman"/>
                <a:cs typeface="Times New Roman"/>
              </a:rPr>
              <a:t>The total ERS charges have been evenly allocated across the contract period.</a:t>
            </a:r>
          </a:p>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2</a:t>
            </a:r>
            <a:r>
              <a:rPr sz="800" dirty="0">
                <a:solidFill>
                  <a:srgbClr val="000000">
                    <a:alpha val="100000"/>
                  </a:srgbClr>
                </a:solidFill>
                <a:latin typeface="Times New Roman"/>
                <a:ea typeface="Times New Roman"/>
                <a:cs typeface="Times New Roman"/>
              </a:rPr>
              <a:t>Zonal Auction Distribution by 2003 Congestion Management Zone, shown below.</a:t>
            </a:r>
          </a:p>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3</a:t>
            </a:r>
            <a:r>
              <a:rPr sz="800" dirty="0">
                <a:solidFill>
                  <a:srgbClr val="000000">
                    <a:alpha val="100000"/>
                  </a:srgbClr>
                </a:solidFill>
                <a:latin typeface="Times New Roman"/>
                <a:ea typeface="Times New Roman"/>
                <a:cs typeface="Times New Roman"/>
              </a:rPr>
              <a:t>The $/MWh value as calculated per PR 8.2 (2) g</a:t>
            </a:r>
          </a:p>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4</a:t>
            </a:r>
            <a:r>
              <a:rPr sz="800" dirty="0">
                <a:solidFill>
                  <a:srgbClr val="000000">
                    <a:alpha val="100000"/>
                  </a:srgbClr>
                </a:solidFill>
                <a:latin typeface="Times New Roman"/>
                <a:ea typeface="Times New Roman"/>
                <a:cs typeface="Times New Roman"/>
              </a:rPr>
              <a:t>The $/MWh value by 2003 Congestion Management Zone, as calculated per PR 8.2(2) </a:t>
            </a:r>
            <a:r>
              <a:rPr sz="800" dirty="0" smtClean="0">
                <a:solidFill>
                  <a:srgbClr val="000000">
                    <a:alpha val="100000"/>
                  </a:srgbClr>
                </a:solidFill>
                <a:latin typeface="Times New Roman"/>
                <a:ea typeface="Times New Roman"/>
                <a:cs typeface="Times New Roman"/>
              </a:rPr>
              <a:t>g</a:t>
            </a:r>
            <a:endParaRPr lang="en-US" sz="800" dirty="0" smtClean="0">
              <a:solidFill>
                <a:srgbClr val="000000">
                  <a:alpha val="100000"/>
                </a:srgbClr>
              </a:solidFill>
              <a:latin typeface="Times New Roman"/>
              <a:ea typeface="Times New Roman"/>
              <a:cs typeface="Times New Roman"/>
            </a:endParaRPr>
          </a:p>
          <a:p>
            <a:pPr algn="l"/>
            <a:r>
              <a:rPr lang="en-US" sz="800" baseline="30000" dirty="0">
                <a:solidFill>
                  <a:srgbClr val="000000">
                    <a:alpha val="100000"/>
                  </a:srgbClr>
                </a:solidFill>
                <a:latin typeface="Times New Roman"/>
                <a:ea typeface="Times New Roman"/>
                <a:cs typeface="Times New Roman"/>
              </a:rPr>
              <a:t>5</a:t>
            </a:r>
            <a:r>
              <a:rPr lang="en-US" sz="800" dirty="0">
                <a:solidFill>
                  <a:srgbClr val="000000">
                    <a:alpha val="100000"/>
                  </a:srgbClr>
                </a:solidFill>
                <a:latin typeface="Times New Roman"/>
                <a:ea typeface="Times New Roman"/>
                <a:cs typeface="Times New Roman"/>
              </a:rPr>
              <a:t>Allocated to load from two years prior per the </a:t>
            </a:r>
            <a:r>
              <a:rPr lang="en-US" sz="800" i="1" dirty="0">
                <a:solidFill>
                  <a:srgbClr val="000000">
                    <a:alpha val="100000"/>
                  </a:srgbClr>
                </a:solidFill>
                <a:latin typeface="Times New Roman"/>
                <a:ea typeface="Times New Roman"/>
                <a:cs typeface="Times New Roman"/>
              </a:rPr>
              <a:t>Electric Reliability Organization Fee Assessment and Collection Guide</a:t>
            </a:r>
          </a:p>
          <a:p>
            <a:pPr marL="0" marR="0" indent="0" algn="l">
              <a:spcBef>
                <a:spcPts val="0"/>
              </a:spcBef>
              <a:spcAft>
                <a:spcPts val="0"/>
              </a:spcAft>
              <a:buNone/>
            </a:pPr>
            <a:endParaRPr sz="800" dirty="0">
              <a:solidFill>
                <a:srgbClr val="000000">
                  <a:alpha val="100000"/>
                </a:srgbClr>
              </a:solidFill>
              <a:latin typeface="Times New Roman"/>
              <a:ea typeface="Times New Roman"/>
              <a:cs typeface="Times New Roman"/>
            </a:endParaRPr>
          </a:p>
        </p:txBody>
      </p:sp>
      <p:sp>
        <p:nvSpPr>
          <p:cNvPr id="5" name="Title Texts5"/>
          <p:cNvSpPr>
            <a:spLocks noGrp="1"/>
          </p:cNvSpPr>
          <p:nvPr>
            <p:ph idx="4294967295"/>
          </p:nvPr>
        </p:nvSpPr>
        <p:spPr>
          <a:xfrm>
            <a:off x="1691640" y="813816"/>
            <a:ext cx="5788152" cy="219456"/>
          </a:xfrm>
        </p:spPr>
        <p:txBody>
          <a:bodyPr/>
          <a:lstStyle/>
          <a:p>
            <a:pPr marL="0" marR="0" indent="0" algn="ctr">
              <a:spcBef>
                <a:spcPts val="0"/>
              </a:spcBef>
              <a:spcAft>
                <a:spcPts val="0"/>
              </a:spcAft>
              <a:buNone/>
            </a:pPr>
            <a:r>
              <a:rPr sz="800" b="1" dirty="0">
                <a:solidFill>
                  <a:srgbClr val="3DB0CD">
                    <a:alpha val="100000"/>
                  </a:srgbClr>
                </a:solidFill>
                <a:latin typeface="Times New Roman"/>
                <a:ea typeface="Times New Roman"/>
                <a:cs typeface="Times New Roman"/>
              </a:rPr>
              <a:t>NET ALLOCATION TO LOAD ($M)</a:t>
            </a:r>
          </a:p>
        </p:txBody>
      </p:sp>
    </p:spTree>
    <p:extLst>
      <p:ext uri="{BB962C8B-B14F-4D97-AF65-F5344CB8AC3E}">
        <p14:creationId xmlns:p14="http://schemas.microsoft.com/office/powerpoint/2010/main" val="12265628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Table 13"/>
          <p:cNvGraphicFramePr>
            <a:graphicFrameLocks noGrp="1"/>
          </p:cNvGraphicFramePr>
          <p:nvPr>
            <p:extLst>
              <p:ext uri="{D42A27DB-BD31-4B8C-83A1-F6EECF244321}">
                <p14:modId xmlns:p14="http://schemas.microsoft.com/office/powerpoint/2010/main" val="1365176361"/>
              </p:ext>
            </p:extLst>
          </p:nvPr>
        </p:nvGraphicFramePr>
        <p:xfrm>
          <a:off x="457200" y="5166360"/>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dirty="0">
                          <a:solidFill>
                            <a:srgbClr val="111111">
                              <a:alpha val="100000"/>
                            </a:srgbClr>
                          </a:solidFill>
                          <a:latin typeface="times"/>
                          <a:cs typeface="times"/>
                        </a:rPr>
                        <a:t>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Dec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Jan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Feb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Mar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Apr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May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Jun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Jul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Aug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Sep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Oct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Nov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Dec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dirty="0">
                          <a:solidFill>
                            <a:srgbClr val="111111">
                              <a:alpha val="100000"/>
                            </a:srgbClr>
                          </a:solidFill>
                          <a:latin typeface="Times New Roman"/>
                          <a:cs typeface="Times New Roman"/>
                        </a:rPr>
                        <a:t>HOUSTON</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0.5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0.4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1.2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0.3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0.5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1.4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0.4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NORTH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-0.1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-0.1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0.9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-0.1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-0.3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-0.1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0.4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-0.1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0.0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1.2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0.2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SOUTH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-0.6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-0.6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-0.6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0.4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-0.7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-0.5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-0.7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-0.6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-0.1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-0.6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-0.6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0.3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-0.6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WEST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-2.5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-4.6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-3.6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-5.7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-8.1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-4.1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-3.6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-2.7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-2.0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-3.2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-3.8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-3.2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-3.2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TOTAL</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a:t>
                      </a:r>
                      <a:r>
                        <a:rPr sz="900" dirty="0" smtClean="0">
                          <a:solidFill>
                            <a:srgbClr val="111111">
                              <a:alpha val="100000"/>
                            </a:srgbClr>
                          </a:solidFill>
                          <a:latin typeface="Times New Roman"/>
                          <a:cs typeface="Times New Roman"/>
                        </a:rPr>
                        <a:t>0.</a:t>
                      </a:r>
                      <a:r>
                        <a:rPr lang="en-US" sz="900" dirty="0" smtClean="0">
                          <a:solidFill>
                            <a:srgbClr val="111111">
                              <a:alpha val="100000"/>
                            </a:srgbClr>
                          </a:solidFill>
                          <a:latin typeface="Times New Roman"/>
                          <a:cs typeface="Times New Roman"/>
                        </a:rPr>
                        <a:t>5</a:t>
                      </a:r>
                      <a:endParaRPr sz="900" dirty="0">
                        <a:solidFill>
                          <a:srgbClr val="111111">
                            <a:alpha val="100000"/>
                          </a:srgbClr>
                        </a:solidFill>
                        <a:latin typeface="Times New Roman"/>
                        <a:cs typeface="Times New Roman"/>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a:t>
                      </a:r>
                      <a:r>
                        <a:rPr sz="900" dirty="0" smtClean="0">
                          <a:solidFill>
                            <a:srgbClr val="111111">
                              <a:alpha val="100000"/>
                            </a:srgbClr>
                          </a:solidFill>
                          <a:latin typeface="Times New Roman"/>
                          <a:cs typeface="Times New Roman"/>
                        </a:rPr>
                        <a:t>0.</a:t>
                      </a:r>
                      <a:r>
                        <a:rPr lang="en-US" sz="900" dirty="0" smtClean="0">
                          <a:solidFill>
                            <a:srgbClr val="111111">
                              <a:alpha val="100000"/>
                            </a:srgbClr>
                          </a:solidFill>
                          <a:latin typeface="Times New Roman"/>
                          <a:cs typeface="Times New Roman"/>
                        </a:rPr>
                        <a:t>0</a:t>
                      </a:r>
                      <a:endParaRPr sz="900" dirty="0">
                        <a:solidFill>
                          <a:srgbClr val="111111">
                            <a:alpha val="100000"/>
                          </a:srgbClr>
                        </a:solidFill>
                        <a:latin typeface="Times New Roman"/>
                        <a:cs typeface="Times New Roman"/>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a:t>
                      </a:r>
                      <a:r>
                        <a:rPr sz="900" dirty="0" smtClean="0">
                          <a:solidFill>
                            <a:srgbClr val="111111">
                              <a:alpha val="100000"/>
                            </a:srgbClr>
                          </a:solidFill>
                          <a:latin typeface="Times New Roman"/>
                          <a:cs typeface="Times New Roman"/>
                        </a:rPr>
                        <a:t>1.</a:t>
                      </a:r>
                      <a:r>
                        <a:rPr lang="en-US" sz="900" dirty="0" smtClean="0">
                          <a:solidFill>
                            <a:srgbClr val="111111">
                              <a:alpha val="100000"/>
                            </a:srgbClr>
                          </a:solidFill>
                          <a:latin typeface="Times New Roman"/>
                          <a:cs typeface="Times New Roman"/>
                        </a:rPr>
                        <a:t>1</a:t>
                      </a:r>
                      <a:endParaRPr sz="900" dirty="0">
                        <a:solidFill>
                          <a:srgbClr val="111111">
                            <a:alpha val="100000"/>
                          </a:srgbClr>
                        </a:solidFill>
                        <a:latin typeface="Times New Roman"/>
                        <a:cs typeface="Times New Roman"/>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a:t>
                      </a:r>
                      <a:r>
                        <a:rPr sz="900" dirty="0" smtClean="0">
                          <a:solidFill>
                            <a:srgbClr val="111111">
                              <a:alpha val="100000"/>
                            </a:srgbClr>
                          </a:solidFill>
                          <a:latin typeface="Times New Roman"/>
                          <a:cs typeface="Times New Roman"/>
                        </a:rPr>
                        <a:t>0.</a:t>
                      </a:r>
                      <a:r>
                        <a:rPr lang="en-US" sz="900" dirty="0" smtClean="0">
                          <a:solidFill>
                            <a:srgbClr val="111111">
                              <a:alpha val="100000"/>
                            </a:srgbClr>
                          </a:solidFill>
                          <a:latin typeface="Times New Roman"/>
                          <a:cs typeface="Times New Roman"/>
                        </a:rPr>
                        <a:t>6</a:t>
                      </a:r>
                      <a:endParaRPr sz="900" dirty="0">
                        <a:solidFill>
                          <a:srgbClr val="111111">
                            <a:alpha val="100000"/>
                          </a:srgbClr>
                        </a:solidFill>
                        <a:latin typeface="Times New Roman"/>
                        <a:cs typeface="Times New Roman"/>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a:t>
                      </a:r>
                      <a:r>
                        <a:rPr sz="900" dirty="0" smtClean="0">
                          <a:solidFill>
                            <a:srgbClr val="111111">
                              <a:alpha val="100000"/>
                            </a:srgbClr>
                          </a:solidFill>
                          <a:latin typeface="Times New Roman"/>
                          <a:cs typeface="Times New Roman"/>
                        </a:rPr>
                        <a:t>0.</a:t>
                      </a:r>
                      <a:r>
                        <a:rPr lang="en-US" sz="900" dirty="0" smtClean="0">
                          <a:solidFill>
                            <a:srgbClr val="111111">
                              <a:alpha val="100000"/>
                            </a:srgbClr>
                          </a:solidFill>
                          <a:latin typeface="Times New Roman"/>
                          <a:cs typeface="Times New Roman"/>
                        </a:rPr>
                        <a:t>4</a:t>
                      </a:r>
                      <a:endParaRPr sz="900" dirty="0">
                        <a:solidFill>
                          <a:srgbClr val="111111">
                            <a:alpha val="100000"/>
                          </a:srgbClr>
                        </a:solidFill>
                        <a:latin typeface="Times New Roman"/>
                        <a:cs typeface="Times New Roman"/>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a:t>
                      </a:r>
                      <a:r>
                        <a:rPr sz="900" dirty="0" smtClean="0">
                          <a:solidFill>
                            <a:srgbClr val="111111">
                              <a:alpha val="100000"/>
                            </a:srgbClr>
                          </a:solidFill>
                          <a:latin typeface="Times New Roman"/>
                          <a:cs typeface="Times New Roman"/>
                        </a:rPr>
                        <a:t>0.</a:t>
                      </a:r>
                      <a:r>
                        <a:rPr lang="en-US" sz="900" dirty="0" smtClean="0">
                          <a:solidFill>
                            <a:srgbClr val="111111">
                              <a:alpha val="100000"/>
                            </a:srgbClr>
                          </a:solidFill>
                          <a:latin typeface="Times New Roman"/>
                          <a:cs typeface="Times New Roman"/>
                        </a:rPr>
                        <a:t>5</a:t>
                      </a:r>
                      <a:endParaRPr sz="900" dirty="0">
                        <a:solidFill>
                          <a:srgbClr val="111111">
                            <a:alpha val="100000"/>
                          </a:srgbClr>
                        </a:solidFill>
                        <a:latin typeface="Times New Roman"/>
                        <a:cs typeface="Times New Roman"/>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a:t>
                      </a:r>
                      <a:r>
                        <a:rPr sz="900" dirty="0" smtClean="0">
                          <a:solidFill>
                            <a:srgbClr val="111111">
                              <a:alpha val="100000"/>
                            </a:srgbClr>
                          </a:solidFill>
                          <a:latin typeface="Times New Roman"/>
                          <a:cs typeface="Times New Roman"/>
                        </a:rPr>
                        <a:t>0.</a:t>
                      </a:r>
                      <a:r>
                        <a:rPr lang="en-US" sz="900" dirty="0" smtClean="0">
                          <a:solidFill>
                            <a:srgbClr val="111111">
                              <a:alpha val="100000"/>
                            </a:srgbClr>
                          </a:solidFill>
                          <a:latin typeface="Times New Roman"/>
                          <a:cs typeface="Times New Roman"/>
                        </a:rPr>
                        <a:t>3</a:t>
                      </a:r>
                      <a:endParaRPr sz="900" dirty="0">
                        <a:solidFill>
                          <a:srgbClr val="111111">
                            <a:alpha val="100000"/>
                          </a:srgbClr>
                        </a:solidFill>
                        <a:latin typeface="Times New Roman"/>
                        <a:cs typeface="Times New Roman"/>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r>
            </a:tbl>
          </a:graphicData>
        </a:graphic>
      </p:graphicFrame>
      <p:graphicFrame>
        <p:nvGraphicFramePr>
          <p:cNvPr id="13" name="Table 12"/>
          <p:cNvGraphicFramePr>
            <a:graphicFrameLocks noGrp="1"/>
          </p:cNvGraphicFramePr>
          <p:nvPr/>
        </p:nvGraphicFramePr>
        <p:xfrm>
          <a:off x="457200" y="3794760"/>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a:solidFill>
                            <a:srgbClr val="111111">
                              <a:alpha val="100000"/>
                            </a:srgbClr>
                          </a:solidFill>
                          <a:latin typeface="times"/>
                          <a:cs typeface="times"/>
                        </a:rPr>
                        <a:t>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Dec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Jan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Feb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Mar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Apr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May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Jun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Jul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Aug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Sep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Oct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Nov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Dec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HOUSTON</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NORTH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SOUTH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WEST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-5.6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-7.5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-8.9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-5.0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-5.1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TOTAL</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r>
            </a:tbl>
          </a:graphicData>
        </a:graphic>
      </p:graphicFrame>
      <p:graphicFrame>
        <p:nvGraphicFramePr>
          <p:cNvPr id="12" name="Table 11"/>
          <p:cNvGraphicFramePr>
            <a:graphicFrameLocks noGrp="1"/>
          </p:cNvGraphicFramePr>
          <p:nvPr/>
        </p:nvGraphicFramePr>
        <p:xfrm>
          <a:off x="457200" y="2423160"/>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dirty="0">
                          <a:solidFill>
                            <a:srgbClr val="111111">
                              <a:alpha val="100000"/>
                            </a:srgbClr>
                          </a:solidFill>
                          <a:latin typeface="times"/>
                          <a:cs typeface="times"/>
                        </a:rPr>
                        <a:t>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Dec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Jan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Feb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Mar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Apr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May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Jun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Jul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Aug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Sep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Oct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Nov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Dec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HOUSTON</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8.0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8.8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8.9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r>
              <a:tr h="182880">
                <a:tc>
                  <a:txBody>
                    <a:bodyPr/>
                    <a:lstStyle/>
                    <a:p>
                      <a:pPr marL="25400" marR="25400" algn="l">
                        <a:spcBef>
                          <a:spcPts val="200"/>
                        </a:spcBef>
                        <a:spcAft>
                          <a:spcPts val="200"/>
                        </a:spcAft>
                        <a:buNone/>
                      </a:pPr>
                      <a:r>
                        <a:rPr sz="900" dirty="0">
                          <a:solidFill>
                            <a:srgbClr val="111111">
                              <a:alpha val="100000"/>
                            </a:srgbClr>
                          </a:solidFill>
                          <a:latin typeface="Times New Roman"/>
                          <a:cs typeface="Times New Roman"/>
                        </a:rPr>
                        <a:t>NORTH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8.8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SOUTH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8.7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8.7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8.5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WEST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TOTAL</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29.4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29.1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28.1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28.2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27.0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35.5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32.8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30.3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r>
            </a:tbl>
          </a:graphicData>
        </a:graphic>
      </p:graphicFrame>
      <p:graphicFrame>
        <p:nvGraphicFramePr>
          <p:cNvPr id="11" name="Table 10"/>
          <p:cNvGraphicFramePr>
            <a:graphicFrameLocks noGrp="1"/>
          </p:cNvGraphicFramePr>
          <p:nvPr/>
        </p:nvGraphicFramePr>
        <p:xfrm>
          <a:off x="457200" y="1033272"/>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a:solidFill>
                            <a:srgbClr val="111111">
                              <a:alpha val="100000"/>
                            </a:srgbClr>
                          </a:solidFill>
                          <a:latin typeface="times"/>
                          <a:cs typeface="times"/>
                        </a:rPr>
                        <a:t>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Dec 2019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Jan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Feb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Mar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Apr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May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Jun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Jul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Aug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Sep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Oct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Nov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111111">
                              <a:alpha val="100000"/>
                            </a:srgbClr>
                          </a:solidFill>
                          <a:latin typeface="times"/>
                          <a:cs typeface="times"/>
                        </a:rPr>
                        <a:t>Dec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HOUSTON</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-3.8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-5.4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-6.2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-8.0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-7.3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-6.3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-4.2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-5.0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NORTH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 -7.9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-8.6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-6.9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-13.7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-11.7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-8.3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-6.7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-8.4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SOUTH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 -9.8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-16.2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-16.8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WEST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-12.3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-21.7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-16.8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-27.8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-31.1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-16.6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-14.8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-15.7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-17.2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-18.0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-16.3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a:solidFill>
                            <a:srgbClr val="111111">
                              <a:alpha val="100000"/>
                            </a:srgbClr>
                          </a:solidFill>
                          <a:latin typeface="Times New Roman"/>
                          <a:cs typeface="Times New Roman"/>
                        </a:rPr>
                        <a:t>TOTAL</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-33.9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-46.7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-51.3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-52.9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-45.7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-51.1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-55.1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-55.6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-48.7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-44.0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111111">
                              <a:alpha val="100000"/>
                            </a:srgbClr>
                          </a:solidFill>
                          <a:latin typeface="Times New Roman"/>
                          <a:cs typeface="Times New Roman"/>
                        </a:rPr>
                        <a:t>-40.3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111111">
                              <a:alpha val="100000"/>
                            </a:srgbClr>
                          </a:solidFill>
                          <a:latin typeface="Times New Roman"/>
                          <a:cs typeface="Times New Roman"/>
                        </a:rPr>
                        <a:t>-42.4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r>
            </a:tbl>
          </a:graphicData>
        </a:graphic>
      </p:graphicFrame>
      <p:sp>
        <p:nvSpPr>
          <p:cNvPr id="2" name="Title 1"/>
          <p:cNvSpPr>
            <a:spLocks noGrp="1"/>
          </p:cNvSpPr>
          <p:nvPr>
            <p:ph type="title"/>
          </p:nvPr>
        </p:nvSpPr>
        <p:spPr/>
        <p:txBody>
          <a:bodyPr/>
          <a:lstStyle/>
          <a:p>
            <a:r>
              <a:rPr sz="2100" dirty="0"/>
              <a:t>8.2(2)(g) Net Allocation to Load - Totals and $/MWh </a:t>
            </a:r>
          </a:p>
        </p:txBody>
      </p:sp>
      <p:sp>
        <p:nvSpPr>
          <p:cNvPr id="3" name="Title Texts3"/>
          <p:cNvSpPr>
            <a:spLocks noGrp="1"/>
          </p:cNvSpPr>
          <p:nvPr>
            <p:ph idx="4294967295"/>
          </p:nvPr>
        </p:nvSpPr>
        <p:spPr>
          <a:xfrm>
            <a:off x="1901952" y="804672"/>
            <a:ext cx="5788152" cy="219456"/>
          </a:xfrm>
        </p:spPr>
        <p:txBody>
          <a:bodyPr/>
          <a:lstStyle/>
          <a:p>
            <a:pPr marL="0" marR="0" indent="0" algn="ctr">
              <a:spcBef>
                <a:spcPts val="0"/>
              </a:spcBef>
              <a:spcAft>
                <a:spcPts val="0"/>
              </a:spcAft>
              <a:buNone/>
            </a:pPr>
            <a:r>
              <a:rPr sz="800" b="1">
                <a:solidFill>
                  <a:srgbClr val="3DB0CD">
                    <a:alpha val="100000"/>
                  </a:srgbClr>
                </a:solidFill>
                <a:latin typeface="Times New Roman"/>
                <a:ea typeface="Times New Roman"/>
                <a:cs typeface="Times New Roman"/>
              </a:rPr>
              <a:t>ZONAL AUCTION DISTRIBUTION PER CONGESTION MANAGEMENT ZONE ($M)</a:t>
            </a:r>
          </a:p>
        </p:txBody>
      </p:sp>
      <p:sp>
        <p:nvSpPr>
          <p:cNvPr id="4" name="Title Texts5"/>
          <p:cNvSpPr>
            <a:spLocks noGrp="1"/>
          </p:cNvSpPr>
          <p:nvPr>
            <p:ph idx="4294967295"/>
          </p:nvPr>
        </p:nvSpPr>
        <p:spPr>
          <a:xfrm>
            <a:off x="1901952" y="2167128"/>
            <a:ext cx="5788152" cy="219456"/>
          </a:xfrm>
        </p:spPr>
        <p:txBody>
          <a:bodyPr/>
          <a:lstStyle/>
          <a:p>
            <a:pPr marL="0" marR="0" indent="0" algn="ctr">
              <a:spcBef>
                <a:spcPts val="0"/>
              </a:spcBef>
              <a:spcAft>
                <a:spcPts val="0"/>
              </a:spcAft>
              <a:buNone/>
            </a:pPr>
            <a:r>
              <a:rPr sz="800" b="1">
                <a:solidFill>
                  <a:srgbClr val="3DB0CD">
                    <a:alpha val="100000"/>
                  </a:srgbClr>
                </a:solidFill>
                <a:latin typeface="Times New Roman"/>
                <a:ea typeface="Times New Roman"/>
                <a:cs typeface="Times New Roman"/>
              </a:rPr>
              <a:t>REAL-TIME ADJUSTED METERED LOAD BY CONGESTION MANAGEMENT ZONE (TWh)</a:t>
            </a:r>
          </a:p>
        </p:txBody>
      </p:sp>
      <p:sp>
        <p:nvSpPr>
          <p:cNvPr id="5" name="Title Texts7"/>
          <p:cNvSpPr>
            <a:spLocks noGrp="1"/>
          </p:cNvSpPr>
          <p:nvPr>
            <p:ph idx="4294967295"/>
          </p:nvPr>
        </p:nvSpPr>
        <p:spPr>
          <a:xfrm>
            <a:off x="1901952" y="3557016"/>
            <a:ext cx="5788152" cy="219456"/>
          </a:xfrm>
        </p:spPr>
        <p:txBody>
          <a:bodyPr/>
          <a:lstStyle/>
          <a:p>
            <a:pPr marL="0" marR="0" indent="0" algn="ctr">
              <a:spcBef>
                <a:spcPts val="0"/>
              </a:spcBef>
              <a:spcAft>
                <a:spcPts val="0"/>
              </a:spcAft>
              <a:buNone/>
            </a:pPr>
            <a:r>
              <a:rPr sz="800" b="1" dirty="0" smtClean="0">
                <a:solidFill>
                  <a:srgbClr val="3DB0CD">
                    <a:alpha val="100000"/>
                  </a:srgbClr>
                </a:solidFill>
                <a:latin typeface="Times New Roman"/>
                <a:ea typeface="Times New Roman"/>
                <a:cs typeface="Times New Roman"/>
              </a:rPr>
              <a:t>ZONAL </a:t>
            </a:r>
            <a:r>
              <a:rPr sz="800" b="1" dirty="0">
                <a:solidFill>
                  <a:srgbClr val="3DB0CD">
                    <a:alpha val="100000"/>
                  </a:srgbClr>
                </a:solidFill>
                <a:latin typeface="Times New Roman"/>
                <a:ea typeface="Times New Roman"/>
                <a:cs typeface="Times New Roman"/>
              </a:rPr>
              <a:t>AUCTION REVENUE PER CONGESTION MANAGEMENT </a:t>
            </a:r>
            <a:r>
              <a:rPr sz="800" b="1" dirty="0" smtClean="0">
                <a:solidFill>
                  <a:srgbClr val="3DB0CD">
                    <a:alpha val="100000"/>
                  </a:srgbClr>
                </a:solidFill>
                <a:latin typeface="Times New Roman"/>
                <a:ea typeface="Times New Roman"/>
                <a:cs typeface="Times New Roman"/>
              </a:rPr>
              <a:t>ZONE</a:t>
            </a:r>
            <a:r>
              <a:rPr lang="en-US" sz="800" b="1" dirty="0" smtClean="0">
                <a:solidFill>
                  <a:srgbClr val="3DB0CD">
                    <a:alpha val="100000"/>
                  </a:srgbClr>
                </a:solidFill>
                <a:latin typeface="Times New Roman"/>
                <a:ea typeface="Times New Roman"/>
                <a:cs typeface="Times New Roman"/>
              </a:rPr>
              <a:t> ($/MWh)</a:t>
            </a:r>
            <a:endParaRPr sz="800" b="1" dirty="0">
              <a:solidFill>
                <a:srgbClr val="3DB0CD">
                  <a:alpha val="100000"/>
                </a:srgbClr>
              </a:solidFill>
              <a:latin typeface="Times New Roman"/>
              <a:ea typeface="Times New Roman"/>
              <a:cs typeface="Times New Roman"/>
            </a:endParaRPr>
          </a:p>
        </p:txBody>
      </p:sp>
      <p:sp>
        <p:nvSpPr>
          <p:cNvPr id="6" name="Title Texts9"/>
          <p:cNvSpPr>
            <a:spLocks noGrp="1"/>
          </p:cNvSpPr>
          <p:nvPr>
            <p:ph idx="4294967295"/>
          </p:nvPr>
        </p:nvSpPr>
        <p:spPr>
          <a:xfrm>
            <a:off x="1901952" y="4919472"/>
            <a:ext cx="5788152" cy="219456"/>
          </a:xfrm>
        </p:spPr>
        <p:txBody>
          <a:bodyPr/>
          <a:lstStyle/>
          <a:p>
            <a:pPr marL="0" marR="0" indent="0" algn="ctr">
              <a:spcBef>
                <a:spcPts val="0"/>
              </a:spcBef>
              <a:spcAft>
                <a:spcPts val="0"/>
              </a:spcAft>
              <a:buNone/>
            </a:pPr>
            <a:r>
              <a:rPr lang="en-US" sz="800" b="1" dirty="0" smtClean="0">
                <a:solidFill>
                  <a:srgbClr val="3DB0CD">
                    <a:alpha val="100000"/>
                  </a:srgbClr>
                </a:solidFill>
                <a:latin typeface="Times New Roman"/>
                <a:ea typeface="Times New Roman"/>
                <a:cs typeface="Times New Roman"/>
              </a:rPr>
              <a:t>NET ALLOCATION TO LOAD PER </a:t>
            </a:r>
            <a:r>
              <a:rPr sz="800" b="1" dirty="0" smtClean="0">
                <a:solidFill>
                  <a:srgbClr val="3DB0CD">
                    <a:alpha val="100000"/>
                  </a:srgbClr>
                </a:solidFill>
                <a:latin typeface="Times New Roman"/>
                <a:ea typeface="Times New Roman"/>
                <a:cs typeface="Times New Roman"/>
              </a:rPr>
              <a:t>CONGESTION </a:t>
            </a:r>
            <a:r>
              <a:rPr sz="800" b="1" dirty="0">
                <a:solidFill>
                  <a:srgbClr val="3DB0CD">
                    <a:alpha val="100000"/>
                  </a:srgbClr>
                </a:solidFill>
                <a:latin typeface="Times New Roman"/>
                <a:ea typeface="Times New Roman"/>
                <a:cs typeface="Times New Roman"/>
              </a:rPr>
              <a:t>MANAGEMENT </a:t>
            </a:r>
            <a:r>
              <a:rPr sz="800" b="1" dirty="0" smtClean="0">
                <a:solidFill>
                  <a:srgbClr val="3DB0CD">
                    <a:alpha val="100000"/>
                  </a:srgbClr>
                </a:solidFill>
                <a:latin typeface="Times New Roman"/>
                <a:ea typeface="Times New Roman"/>
                <a:cs typeface="Times New Roman"/>
              </a:rPr>
              <a:t>ZONE</a:t>
            </a:r>
            <a:r>
              <a:rPr lang="en-US" sz="800" b="1" dirty="0" smtClean="0">
                <a:solidFill>
                  <a:srgbClr val="3DB0CD">
                    <a:alpha val="100000"/>
                  </a:srgbClr>
                </a:solidFill>
                <a:latin typeface="Times New Roman"/>
                <a:ea typeface="Times New Roman"/>
                <a:cs typeface="Times New Roman"/>
              </a:rPr>
              <a:t> ($/MWh)</a:t>
            </a:r>
            <a:r>
              <a:rPr sz="800" b="1" baseline="30000" dirty="0" smtClean="0">
                <a:solidFill>
                  <a:srgbClr val="3DB0CD">
                    <a:alpha val="100000"/>
                  </a:srgbClr>
                </a:solidFill>
                <a:latin typeface="Times New Roman"/>
                <a:ea typeface="Times New Roman"/>
                <a:cs typeface="Times New Roman"/>
              </a:rPr>
              <a:t>4</a:t>
            </a:r>
            <a:endParaRPr sz="800" b="1" baseline="30000" dirty="0">
              <a:solidFill>
                <a:srgbClr val="3DB0CD">
                  <a:alpha val="100000"/>
                </a:srgbClr>
              </a:solidFill>
              <a:latin typeface="Times New Roman"/>
              <a:ea typeface="Times New Roman"/>
              <a:cs typeface="Times New Roman"/>
            </a:endParaRPr>
          </a:p>
        </p:txBody>
      </p:sp>
    </p:spTree>
    <p:extLst>
      <p:ext uri="{BB962C8B-B14F-4D97-AF65-F5344CB8AC3E}">
        <p14:creationId xmlns:p14="http://schemas.microsoft.com/office/powerpoint/2010/main" val="1816993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smtClean="0"/>
              <a:t>8.2(2)(c</a:t>
            </a:r>
            <a:r>
              <a:rPr lang="en-US" sz="2000" dirty="0"/>
              <a:t>)(</a:t>
            </a:r>
            <a:r>
              <a:rPr lang="en-US" sz="2000" dirty="0" err="1"/>
              <a:t>i</a:t>
            </a:r>
            <a:r>
              <a:rPr lang="en-US" sz="2000" dirty="0"/>
              <a:t>) Track number of price changes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3608581538"/>
              </p:ext>
            </p:extLst>
          </p:nvPr>
        </p:nvGraphicFramePr>
        <p:xfrm>
          <a:off x="381001" y="1219200"/>
          <a:ext cx="8381999" cy="3693858"/>
        </p:xfrm>
        <a:graphic>
          <a:graphicData uri="http://schemas.openxmlformats.org/drawingml/2006/table">
            <a:tbl>
              <a:tblPr firstRow="1" firstCol="1" bandRow="1"/>
              <a:tblGrid>
                <a:gridCol w="1027479"/>
                <a:gridCol w="566463"/>
                <a:gridCol w="541361"/>
                <a:gridCol w="730700"/>
                <a:gridCol w="655781"/>
                <a:gridCol w="655781"/>
                <a:gridCol w="584673"/>
                <a:gridCol w="647961"/>
                <a:gridCol w="685800"/>
                <a:gridCol w="641858"/>
                <a:gridCol w="577342"/>
                <a:gridCol w="1066800"/>
              </a:tblGrid>
              <a:tr h="271962">
                <a:tc gridSpan="12">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lt1"/>
                          </a:solidFill>
                          <a:effectLst/>
                          <a:latin typeface="+mn-lt"/>
                          <a:ea typeface="+mn-ea"/>
                          <a:cs typeface="+mn-cs"/>
                        </a:rPr>
                        <a:t>Reporting Period: </a:t>
                      </a:r>
                      <a:r>
                        <a:rPr lang="en-US" sz="1200" b="1" kern="1200" dirty="0" smtClean="0">
                          <a:solidFill>
                            <a:schemeClr val="bg1"/>
                          </a:solidFill>
                          <a:effectLst/>
                          <a:latin typeface="+mn-lt"/>
                          <a:ea typeface="+mn-ea"/>
                          <a:cs typeface="+mn-cs"/>
                        </a:rPr>
                        <a:t>2020 Q4</a:t>
                      </a: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bg1"/>
                        </a:solidFill>
                        <a:effectLst/>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bg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r>
              <a:tr h="349615">
                <a:tc rowSpan="2">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algn="ctr">
                        <a:spcBef>
                          <a:spcPts val="0"/>
                        </a:spcBef>
                        <a:spcAft>
                          <a:spcPts val="0"/>
                        </a:spcAft>
                      </a:pPr>
                      <a:r>
                        <a:rPr lang="en-US" sz="1200" dirty="0" smtClean="0">
                          <a:effectLst/>
                          <a:latin typeface="+mn-lt"/>
                        </a:rPr>
                        <a:t>Operating Day</a:t>
                      </a:r>
                    </a:p>
                    <a:p>
                      <a:pPr marL="0" marR="0" algn="ctr">
                        <a:spcBef>
                          <a:spcPts val="0"/>
                        </a:spcBef>
                        <a:spcAft>
                          <a:spcPts val="0"/>
                        </a:spcAft>
                      </a:pPr>
                      <a:endParaRPr lang="en-US" sz="105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gridSpan="5">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dirty="0" smtClean="0">
                          <a:solidFill>
                            <a:schemeClr val="tx1"/>
                          </a:solidFill>
                          <a:effectLst/>
                          <a:latin typeface="+mn-lt"/>
                          <a:ea typeface="+mn-ea"/>
                          <a:cs typeface="+mn-cs"/>
                        </a:rPr>
                        <a:t># of Corrected Prices</a:t>
                      </a:r>
                      <a:endParaRPr lang="en-US" sz="1200" dirty="0">
                        <a:solidFill>
                          <a:schemeClr val="tx1"/>
                        </a:solidFill>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200" dirty="0">
                        <a:solidFill>
                          <a:schemeClr val="tx1"/>
                        </a:solidFill>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gridSpan="5">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dirty="0" smtClean="0">
                          <a:effectLst/>
                          <a:latin typeface="+mn-lt"/>
                          <a:ea typeface="+mn-ea"/>
                          <a:cs typeface="+mn-cs"/>
                        </a:rPr>
                        <a:t># of Intervals</a:t>
                      </a:r>
                      <a:r>
                        <a:rPr lang="en-US" sz="1200" baseline="0" dirty="0" smtClean="0">
                          <a:effectLst/>
                          <a:latin typeface="+mn-lt"/>
                          <a:ea typeface="+mn-ea"/>
                          <a:cs typeface="+mn-cs"/>
                        </a:rPr>
                        <a:t> Affected</a:t>
                      </a:r>
                      <a:endParaRPr lang="en-US" sz="1200" dirty="0">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200"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rowSpan="2">
                  <a:txBody>
                    <a:bodyPr/>
                    <a:lstStyle/>
                    <a:p>
                      <a:pPr marL="0" marR="0" algn="ctr">
                        <a:spcBef>
                          <a:spcPts val="0"/>
                        </a:spcBef>
                        <a:spcAft>
                          <a:spcPts val="0"/>
                        </a:spcAft>
                      </a:pPr>
                      <a:r>
                        <a:rPr lang="en-US" sz="1200" dirty="0" smtClean="0">
                          <a:effectLst/>
                          <a:latin typeface="+mn-lt"/>
                          <a:ea typeface="Calibri"/>
                          <a:cs typeface="Times New Roman"/>
                        </a:rPr>
                        <a:t>Market</a:t>
                      </a:r>
                      <a:r>
                        <a:rPr lang="en-US" sz="1200" baseline="0" dirty="0" smtClean="0">
                          <a:effectLst/>
                          <a:latin typeface="+mn-lt"/>
                          <a:ea typeface="Calibri"/>
                          <a:cs typeface="Times New Roman"/>
                        </a:rPr>
                        <a:t> Notice</a:t>
                      </a:r>
                      <a:endParaRPr lang="en-US" sz="1200" dirty="0">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291346">
                <a:tc vMerge="1">
                  <a:txBody>
                    <a:bodyPr/>
                    <a:lstStyle/>
                    <a:p>
                      <a:endParaRPr lang="en-US"/>
                    </a:p>
                  </a:txBody>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900" b="1" dirty="0">
                          <a:effectLst/>
                          <a:latin typeface="+mn-lt"/>
                        </a:rPr>
                        <a:t>DASPP </a:t>
                      </a:r>
                      <a:endParaRPr lang="en-US" sz="900" b="1" dirty="0">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MCPC</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RTSPP</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RTRMPR</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ORDC Adders</a:t>
                      </a:r>
                    </a:p>
                  </a:txBody>
                  <a:tcPr marL="9525" marR="9525" marT="9525"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900" b="1" dirty="0">
                          <a:effectLst/>
                          <a:latin typeface="+mn-lt"/>
                        </a:rPr>
                        <a:t>DASPP </a:t>
                      </a:r>
                      <a:endParaRPr lang="en-US" sz="9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MCPC</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RTSPP</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RTRMPR</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ORDC Adders</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20000"/>
                      </a:srgbClr>
                    </a:solidFill>
                  </a:tcPr>
                </a:tc>
                <a:tc vMerge="1">
                  <a:txBody>
                    <a:bodyPr/>
                    <a:lstStyle/>
                    <a:p>
                      <a:pPr marL="0" marR="0" algn="ctr">
                        <a:spcBef>
                          <a:spcPts val="0"/>
                        </a:spcBef>
                        <a:spcAft>
                          <a:spcPts val="0"/>
                        </a:spcAft>
                      </a:pP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20000"/>
                      </a:srgbClr>
                    </a:solidFill>
                  </a:tcPr>
                </a:tc>
              </a:tr>
              <a:tr h="233408">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fontAlgn="b"/>
                      <a:r>
                        <a:rPr lang="en-US" sz="1000" b="1" i="0" u="none" strike="noStrike" dirty="0" smtClean="0">
                          <a:solidFill>
                            <a:schemeClr val="bg1"/>
                          </a:solidFill>
                          <a:effectLst/>
                          <a:latin typeface="+mn-lt"/>
                        </a:rPr>
                        <a:t>6/8/2020</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12,674</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33</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22</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17</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rowSpan="2">
                  <a:txBody>
                    <a:bodyPr/>
                    <a:lstStyle/>
                    <a:p>
                      <a:pPr marL="0" algn="ctr" defTabSz="457200" rtl="0" eaLnBrk="1" latinLnBrk="0" hangingPunct="1"/>
                      <a:r>
                        <a:rPr lang="en-US" sz="900" kern="1200" dirty="0" smtClean="0">
                          <a:solidFill>
                            <a:schemeClr val="dk1"/>
                          </a:solidFill>
                          <a:latin typeface="+mn-lt"/>
                          <a:ea typeface="+mn-ea"/>
                          <a:cs typeface="+mn-cs"/>
                          <a:hlinkClick r:id="rId3"/>
                        </a:rPr>
                        <a:t>M-A070820-04</a:t>
                      </a:r>
                      <a:endParaRPr lang="en-US" sz="9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233408">
                <a:tc>
                  <a:txBody>
                    <a:bodyPr/>
                    <a:lstStyle/>
                    <a:p>
                      <a:pPr algn="ctr" fontAlgn="b"/>
                      <a:r>
                        <a:rPr lang="en-US" sz="1000" b="1" i="0" u="none" strike="noStrike" dirty="0" smtClean="0">
                          <a:solidFill>
                            <a:schemeClr val="bg1"/>
                          </a:solidFill>
                          <a:effectLst/>
                          <a:latin typeface="+mn-lt"/>
                        </a:rPr>
                        <a:t>6/9/2020</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12,817</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smtClean="0">
                          <a:solidFill>
                            <a:srgbClr val="000000"/>
                          </a:solidFill>
                          <a:effectLst/>
                          <a:latin typeface="Arial" panose="020B0604020202020204" pitchFamily="34" charset="0"/>
                        </a:rPr>
                        <a:t>39</a:t>
                      </a:r>
                      <a:endParaRPr lang="en-US" sz="10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24</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smtClean="0">
                          <a:solidFill>
                            <a:srgbClr val="000000"/>
                          </a:solidFill>
                          <a:effectLst/>
                          <a:latin typeface="Arial" panose="020B0604020202020204" pitchFamily="34" charset="0"/>
                        </a:rPr>
                        <a:t>15</a:t>
                      </a:r>
                      <a:endParaRPr lang="en-US" sz="10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vMerge="1">
                  <a:txBody>
                    <a:bodyPr/>
                    <a:lstStyle/>
                    <a:p>
                      <a:pPr marL="0" algn="ctr" defTabSz="457200" rtl="0" eaLnBrk="1" latinLnBrk="0" hangingPunct="1"/>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233408">
                <a:tc>
                  <a:txBody>
                    <a:bodyPr/>
                    <a:lstStyle/>
                    <a:p>
                      <a:pPr algn="ctr" fontAlgn="b"/>
                      <a:r>
                        <a:rPr lang="en-US" sz="1000" b="1" i="0" u="none" strike="noStrike" dirty="0" smtClean="0">
                          <a:solidFill>
                            <a:schemeClr val="bg1"/>
                          </a:solidFill>
                          <a:effectLst/>
                          <a:latin typeface="+mn-lt"/>
                        </a:rPr>
                        <a:t>6/10/2020</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13,484</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30</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23</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17</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rowSpan="2">
                  <a:txBody>
                    <a:bodyPr/>
                    <a:lstStyle/>
                    <a:p>
                      <a:pPr marL="0" algn="ctr" defTabSz="457200" rtl="0" eaLnBrk="1" latinLnBrk="0" hangingPunct="1"/>
                      <a:r>
                        <a:rPr lang="en-US" sz="900" kern="1200" dirty="0" smtClean="0">
                          <a:solidFill>
                            <a:schemeClr val="dk1"/>
                          </a:solidFill>
                          <a:latin typeface="+mn-lt"/>
                          <a:ea typeface="+mn-ea"/>
                          <a:cs typeface="+mn-cs"/>
                          <a:hlinkClick r:id="rId4"/>
                        </a:rPr>
                        <a:t>M-A070820-05</a:t>
                      </a:r>
                      <a:endParaRPr lang="en-US" sz="9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233408">
                <a:tc>
                  <a:txBody>
                    <a:bodyPr/>
                    <a:lstStyle/>
                    <a:p>
                      <a:pPr algn="ctr" fontAlgn="b"/>
                      <a:r>
                        <a:rPr lang="en-US" sz="1000" b="1" i="0" u="none" strike="noStrike" dirty="0" smtClean="0">
                          <a:solidFill>
                            <a:schemeClr val="bg1"/>
                          </a:solidFill>
                          <a:effectLst/>
                          <a:latin typeface="+mn-lt"/>
                        </a:rPr>
                        <a:t>6/11/2020</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15,297</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smtClean="0">
                          <a:solidFill>
                            <a:srgbClr val="000000"/>
                          </a:solidFill>
                          <a:effectLst/>
                          <a:latin typeface="Arial" panose="020B0604020202020204" pitchFamily="34" charset="0"/>
                        </a:rPr>
                        <a:t>45</a:t>
                      </a:r>
                      <a:endParaRPr lang="en-US" sz="10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24</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smtClean="0">
                          <a:solidFill>
                            <a:srgbClr val="000000"/>
                          </a:solidFill>
                          <a:effectLst/>
                          <a:latin typeface="Arial" panose="020B0604020202020204" pitchFamily="34" charset="0"/>
                        </a:rPr>
                        <a:t>20</a:t>
                      </a:r>
                      <a:endParaRPr lang="en-US" sz="10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vMerge="1">
                  <a:txBody>
                    <a:bodyPr/>
                    <a:lstStyle/>
                    <a:p>
                      <a:pPr marL="0" algn="ctr" defTabSz="457200" rtl="0" eaLnBrk="1" latinLnBrk="0" hangingPunct="1"/>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233408">
                <a:tc>
                  <a:txBody>
                    <a:bodyPr/>
                    <a:lstStyle/>
                    <a:p>
                      <a:pPr algn="ctr" fontAlgn="b"/>
                      <a:r>
                        <a:rPr lang="en-US" sz="1000" b="1" i="0" u="none" strike="noStrike" dirty="0" smtClean="0">
                          <a:solidFill>
                            <a:schemeClr val="bg1"/>
                          </a:solidFill>
                          <a:effectLst/>
                          <a:latin typeface="+mn-lt"/>
                        </a:rPr>
                        <a:t>6/12/2020</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13,598</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31</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24</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16</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rowSpan="2">
                  <a:txBody>
                    <a:bodyPr/>
                    <a:lstStyle/>
                    <a:p>
                      <a:pPr marL="0" algn="ctr" defTabSz="457200" rtl="0" eaLnBrk="1" latinLnBrk="0" hangingPunct="1"/>
                      <a:r>
                        <a:rPr lang="en-US" sz="900" kern="1200" dirty="0" smtClean="0">
                          <a:solidFill>
                            <a:schemeClr val="dk1"/>
                          </a:solidFill>
                          <a:latin typeface="+mn-lt"/>
                          <a:ea typeface="+mn-ea"/>
                          <a:cs typeface="+mn-cs"/>
                          <a:hlinkClick r:id="rId5"/>
                        </a:rPr>
                        <a:t>M-A070820-06</a:t>
                      </a:r>
                      <a:endParaRPr lang="en-US" sz="9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233408">
                <a:tc>
                  <a:txBody>
                    <a:bodyPr/>
                    <a:lstStyle/>
                    <a:p>
                      <a:pPr algn="ctr" fontAlgn="b"/>
                      <a:r>
                        <a:rPr lang="en-US" sz="1000" b="1" i="0" u="none" strike="noStrike" dirty="0" smtClean="0">
                          <a:solidFill>
                            <a:schemeClr val="bg1"/>
                          </a:solidFill>
                          <a:effectLst/>
                          <a:latin typeface="+mn-lt"/>
                        </a:rPr>
                        <a:t>6/15/2020</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16,138</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53</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24</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23</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vMerge="1">
                  <a:txBody>
                    <a:bodyPr/>
                    <a:lstStyle/>
                    <a:p>
                      <a:pPr marL="0" algn="ctr" defTabSz="457200" rtl="0" eaLnBrk="1" latinLnBrk="0" hangingPunct="1"/>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233408">
                <a:tc>
                  <a:txBody>
                    <a:bodyPr/>
                    <a:lstStyle/>
                    <a:p>
                      <a:pPr algn="ctr" fontAlgn="b"/>
                      <a:r>
                        <a:rPr lang="en-US" sz="1000" b="1" i="0" u="none" strike="noStrike" dirty="0" smtClean="0">
                          <a:solidFill>
                            <a:schemeClr val="bg1"/>
                          </a:solidFill>
                          <a:effectLst/>
                          <a:latin typeface="+mn-lt"/>
                        </a:rPr>
                        <a:t>6/16/2020</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2,727</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4</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22</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3</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rowSpan="2">
                  <a:txBody>
                    <a:bodyPr/>
                    <a:lstStyle/>
                    <a:p>
                      <a:pPr marL="0" algn="ctr" defTabSz="457200" rtl="0" eaLnBrk="1" latinLnBrk="0" hangingPunct="1"/>
                      <a:r>
                        <a:rPr lang="en-US" sz="900" kern="1200" dirty="0" smtClean="0">
                          <a:solidFill>
                            <a:schemeClr val="dk1"/>
                          </a:solidFill>
                          <a:latin typeface="+mn-lt"/>
                          <a:ea typeface="+mn-ea"/>
                          <a:cs typeface="+mn-cs"/>
                          <a:hlinkClick r:id="rId6"/>
                        </a:rPr>
                        <a:t>M-A070820-07</a:t>
                      </a:r>
                      <a:endParaRPr lang="en-US" sz="9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233408">
                <a:tc>
                  <a:txBody>
                    <a:bodyPr/>
                    <a:lstStyle/>
                    <a:p>
                      <a:pPr algn="ctr"/>
                      <a:r>
                        <a:rPr lang="en-US" sz="1000" b="1" i="0" u="none" strike="noStrike" kern="1200" dirty="0" smtClean="0">
                          <a:solidFill>
                            <a:schemeClr val="bg1"/>
                          </a:solidFill>
                          <a:effectLst/>
                          <a:latin typeface="+mn-lt"/>
                          <a:ea typeface="+mn-ea"/>
                          <a:cs typeface="+mn-cs"/>
                        </a:rPr>
                        <a:t>6/17/2020</a:t>
                      </a:r>
                      <a:endParaRPr lang="en-US" sz="1000" b="1" i="0" u="none" strike="noStrike" kern="1200" dirty="0">
                        <a:solidFill>
                          <a:schemeClr val="bg1"/>
                        </a:solidFill>
                        <a:effectLst/>
                        <a:latin typeface="+mn-lt"/>
                        <a:ea typeface="+mn-ea"/>
                        <a:cs typeface="+mn-cs"/>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9,252</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smtClean="0">
                          <a:solidFill>
                            <a:srgbClr val="000000"/>
                          </a:solidFill>
                          <a:effectLst/>
                          <a:latin typeface="Arial" panose="020B0604020202020204" pitchFamily="34" charset="0"/>
                        </a:rPr>
                        <a:t>17</a:t>
                      </a:r>
                      <a:endParaRPr lang="en-US" sz="10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24</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9</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vMerge="1">
                  <a:txBody>
                    <a:bodyPr/>
                    <a:lstStyle/>
                    <a:p>
                      <a:pPr marL="0" algn="ctr" defTabSz="457200" rtl="0" eaLnBrk="1" latinLnBrk="0" hangingPunct="1"/>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213447">
                <a:tc>
                  <a:txBody>
                    <a:bodyPr/>
                    <a:lstStyle/>
                    <a:p>
                      <a:pPr algn="ctr"/>
                      <a:r>
                        <a:rPr lang="en-US" sz="1000" b="1" i="0" u="none" strike="noStrike" kern="1200" dirty="0" smtClean="0">
                          <a:solidFill>
                            <a:schemeClr val="bg1"/>
                          </a:solidFill>
                          <a:effectLst/>
                          <a:latin typeface="+mn-lt"/>
                          <a:ea typeface="+mn-ea"/>
                          <a:cs typeface="+mn-cs"/>
                        </a:rPr>
                        <a:t>6/19/2020</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2,512</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3</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18</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3</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rowSpan="2">
                  <a:txBody>
                    <a:bodyPr/>
                    <a:lstStyle/>
                    <a:p>
                      <a:pPr marL="0" algn="ctr" defTabSz="457200" rtl="0" eaLnBrk="1" latinLnBrk="0" hangingPunct="1"/>
                      <a:r>
                        <a:rPr lang="en-US" sz="900" kern="1200" dirty="0" smtClean="0">
                          <a:solidFill>
                            <a:schemeClr val="dk1"/>
                          </a:solidFill>
                          <a:latin typeface="+mn-lt"/>
                          <a:ea typeface="+mn-ea"/>
                          <a:cs typeface="+mn-cs"/>
                          <a:hlinkClick r:id="rId7"/>
                        </a:rPr>
                        <a:t>M-A070820-08</a:t>
                      </a:r>
                      <a:endParaRPr lang="en-US" sz="9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233408">
                <a:tc>
                  <a:txBody>
                    <a:bodyPr/>
                    <a:lstStyle/>
                    <a:p>
                      <a:pPr algn="ctr"/>
                      <a:r>
                        <a:rPr lang="en-US" sz="1000" b="1" i="0" u="none" strike="noStrike" kern="1200" dirty="0" smtClean="0">
                          <a:solidFill>
                            <a:schemeClr val="bg1"/>
                          </a:solidFill>
                          <a:effectLst/>
                          <a:latin typeface="+mn-lt"/>
                          <a:ea typeface="+mn-ea"/>
                          <a:cs typeface="+mn-cs"/>
                        </a:rPr>
                        <a:t>6/20/2020</a:t>
                      </a:r>
                      <a:endParaRPr lang="en-US" sz="1000" b="1" i="0" u="none" strike="noStrike" kern="1200" dirty="0">
                        <a:solidFill>
                          <a:schemeClr val="bg1"/>
                        </a:solidFill>
                        <a:effectLst/>
                        <a:latin typeface="+mn-lt"/>
                        <a:ea typeface="+mn-ea"/>
                        <a:cs typeface="+mn-cs"/>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4,126</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3</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21</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3</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vMerge="1">
                  <a:txBody>
                    <a:bodyPr/>
                    <a:lstStyle/>
                    <a:p>
                      <a:pPr marL="0" algn="ctr" defTabSz="457200" rtl="0" eaLnBrk="1" latinLnBrk="0" hangingPunct="1"/>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233408">
                <a:tc>
                  <a:txBody>
                    <a:bodyPr/>
                    <a:lstStyle/>
                    <a:p>
                      <a:pPr algn="ctr" fontAlgn="b"/>
                      <a:r>
                        <a:rPr lang="en-US" sz="1000" b="1" i="0" u="none" strike="noStrike" kern="1200" dirty="0" smtClean="0">
                          <a:solidFill>
                            <a:schemeClr val="bg1"/>
                          </a:solidFill>
                          <a:effectLst/>
                          <a:latin typeface="+mn-lt"/>
                          <a:ea typeface="+mn-ea"/>
                          <a:cs typeface="+mn-cs"/>
                        </a:rPr>
                        <a:t>6/24/2020</a:t>
                      </a:r>
                      <a:endParaRPr lang="en-US" sz="1000" b="1" i="0" u="none" strike="noStrike" kern="1200" dirty="0">
                        <a:solidFill>
                          <a:schemeClr val="bg1"/>
                        </a:solidFill>
                        <a:effectLst/>
                        <a:latin typeface="+mn-lt"/>
                        <a:ea typeface="+mn-ea"/>
                        <a:cs typeface="+mn-cs"/>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13,749</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smtClean="0">
                          <a:solidFill>
                            <a:srgbClr val="000000"/>
                          </a:solidFill>
                          <a:effectLst/>
                          <a:latin typeface="Arial" panose="020B0604020202020204" pitchFamily="34" charset="0"/>
                        </a:rPr>
                        <a:t>44</a:t>
                      </a:r>
                      <a:endParaRPr lang="en-US" sz="10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23</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smtClean="0">
                          <a:solidFill>
                            <a:srgbClr val="000000"/>
                          </a:solidFill>
                          <a:effectLst/>
                          <a:latin typeface="Arial" panose="020B0604020202020204" pitchFamily="34" charset="0"/>
                        </a:rPr>
                        <a:t>18</a:t>
                      </a:r>
                      <a:endParaRPr lang="en-US" sz="10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rowSpan="2">
                  <a:txBody>
                    <a:bodyPr/>
                    <a:lstStyle/>
                    <a:p>
                      <a:pPr marL="0" algn="ctr" defTabSz="457200" rtl="0" eaLnBrk="1" latinLnBrk="0" hangingPunct="1"/>
                      <a:r>
                        <a:rPr lang="en-US" sz="900" kern="1200" dirty="0" smtClean="0">
                          <a:solidFill>
                            <a:schemeClr val="dk1"/>
                          </a:solidFill>
                          <a:latin typeface="+mn-lt"/>
                          <a:ea typeface="+mn-ea"/>
                          <a:cs typeface="+mn-cs"/>
                          <a:hlinkClick r:id="rId8"/>
                        </a:rPr>
                        <a:t>M-A070820-09</a:t>
                      </a:r>
                      <a:endParaRPr lang="en-US" sz="9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233408">
                <a:tc>
                  <a:txBody>
                    <a:bodyPr/>
                    <a:lstStyle/>
                    <a:p>
                      <a:pPr algn="ctr" fontAlgn="b"/>
                      <a:r>
                        <a:rPr lang="en-US" sz="1000" b="1" i="0" u="none" strike="noStrike" kern="1200" dirty="0" smtClean="0">
                          <a:solidFill>
                            <a:schemeClr val="bg1"/>
                          </a:solidFill>
                          <a:effectLst/>
                          <a:latin typeface="+mn-lt"/>
                          <a:ea typeface="+mn-ea"/>
                          <a:cs typeface="+mn-cs"/>
                        </a:rPr>
                        <a:t>6/25/2020</a:t>
                      </a:r>
                      <a:endParaRPr lang="en-US" sz="1000" b="1" i="0" u="none" strike="noStrike" kern="1200" dirty="0">
                        <a:solidFill>
                          <a:schemeClr val="bg1"/>
                        </a:solidFill>
                        <a:effectLst/>
                        <a:latin typeface="+mn-lt"/>
                        <a:ea typeface="+mn-ea"/>
                        <a:cs typeface="+mn-cs"/>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9,709</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13</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22</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11</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vMerge="1">
                  <a:txBody>
                    <a:bodyPr/>
                    <a:lstStyle/>
                    <a:p>
                      <a:pPr marL="0" algn="ctr" defTabSz="457200" rtl="0" eaLnBrk="1" latinLnBrk="0" hangingPunct="1"/>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bl>
          </a:graphicData>
        </a:graphic>
      </p:graphicFrame>
      <p:sp>
        <p:nvSpPr>
          <p:cNvPr id="9" name="TextBox 8"/>
          <p:cNvSpPr txBox="1"/>
          <p:nvPr/>
        </p:nvSpPr>
        <p:spPr>
          <a:xfrm>
            <a:off x="866537" y="5257800"/>
            <a:ext cx="7667864" cy="769441"/>
          </a:xfrm>
          <a:prstGeom prst="rect">
            <a:avLst/>
          </a:prstGeom>
          <a:noFill/>
          <a:ln>
            <a:solidFill>
              <a:schemeClr val="tx1"/>
            </a:solidFill>
          </a:ln>
        </p:spPr>
        <p:txBody>
          <a:bodyPr wrap="square" rtlCol="0">
            <a:spAutoFit/>
          </a:bodyPr>
          <a:lstStyle/>
          <a:p>
            <a:pPr defTabSz="457200"/>
            <a:r>
              <a:rPr lang="en-US" sz="1100" b="1" u="sng" dirty="0">
                <a:solidFill>
                  <a:prstClr val="black"/>
                </a:solidFill>
              </a:rPr>
              <a:t>Notes</a:t>
            </a:r>
            <a:r>
              <a:rPr lang="en-US" sz="1100" b="1" u="sng" dirty="0" smtClean="0">
                <a:solidFill>
                  <a:prstClr val="black"/>
                </a:solidFill>
              </a:rPr>
              <a:t>:</a:t>
            </a:r>
          </a:p>
          <a:p>
            <a:pPr defTabSz="457200"/>
            <a:endParaRPr lang="en-US" sz="1100" dirty="0">
              <a:solidFill>
                <a:prstClr val="black"/>
              </a:solidFill>
            </a:endParaRPr>
          </a:p>
          <a:p>
            <a:pPr defTabSz="457200"/>
            <a:r>
              <a:rPr lang="en-US" sz="1100" dirty="0" smtClean="0">
                <a:solidFill>
                  <a:prstClr val="black"/>
                </a:solidFill>
              </a:rPr>
              <a:t>The price changes reported on this slide display the price corrections that have been done after the Settlement Statement has posted for the Operating Day.</a:t>
            </a:r>
          </a:p>
        </p:txBody>
      </p:sp>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smtClean="0"/>
              <a:t>8.2(2)(c</a:t>
            </a:r>
            <a:r>
              <a:rPr lang="en-US" sz="2000" dirty="0"/>
              <a:t>)(</a:t>
            </a:r>
            <a:r>
              <a:rPr lang="en-US" sz="2000" dirty="0" err="1"/>
              <a:t>i</a:t>
            </a:r>
            <a:r>
              <a:rPr lang="en-US" sz="2000" dirty="0"/>
              <a:t>) Track number of price </a:t>
            </a:r>
            <a:r>
              <a:rPr lang="en-US" sz="2000" dirty="0" smtClean="0"/>
              <a:t>changes cont.</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1203636232"/>
              </p:ext>
            </p:extLst>
          </p:nvPr>
        </p:nvGraphicFramePr>
        <p:xfrm>
          <a:off x="381002" y="1219200"/>
          <a:ext cx="8381999" cy="3713819"/>
        </p:xfrm>
        <a:graphic>
          <a:graphicData uri="http://schemas.openxmlformats.org/drawingml/2006/table">
            <a:tbl>
              <a:tblPr firstRow="1" firstCol="1" bandRow="1"/>
              <a:tblGrid>
                <a:gridCol w="1027481"/>
                <a:gridCol w="566462"/>
                <a:gridCol w="639977"/>
                <a:gridCol w="632081"/>
                <a:gridCol w="655782"/>
                <a:gridCol w="655782"/>
                <a:gridCol w="584674"/>
                <a:gridCol w="647959"/>
                <a:gridCol w="685800"/>
                <a:gridCol w="641859"/>
                <a:gridCol w="653541"/>
                <a:gridCol w="990601"/>
              </a:tblGrid>
              <a:tr h="271962">
                <a:tc gridSpan="12">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lt1"/>
                          </a:solidFill>
                          <a:effectLst/>
                          <a:latin typeface="+mn-lt"/>
                          <a:ea typeface="+mn-ea"/>
                          <a:cs typeface="+mn-cs"/>
                        </a:rPr>
                        <a:t>Reporting Period: </a:t>
                      </a:r>
                      <a:r>
                        <a:rPr lang="en-US" sz="1200" b="1" kern="1200" dirty="0" smtClean="0">
                          <a:solidFill>
                            <a:schemeClr val="bg1"/>
                          </a:solidFill>
                          <a:effectLst/>
                          <a:latin typeface="+mn-lt"/>
                          <a:ea typeface="+mn-ea"/>
                          <a:cs typeface="+mn-cs"/>
                        </a:rPr>
                        <a:t>2020 Q4</a:t>
                      </a: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bg1"/>
                        </a:solidFill>
                        <a:effectLst/>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bg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r>
              <a:tr h="349615">
                <a:tc rowSpan="2">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algn="ctr">
                        <a:spcBef>
                          <a:spcPts val="0"/>
                        </a:spcBef>
                        <a:spcAft>
                          <a:spcPts val="0"/>
                        </a:spcAft>
                      </a:pPr>
                      <a:r>
                        <a:rPr lang="en-US" sz="1200" dirty="0" smtClean="0">
                          <a:effectLst/>
                          <a:latin typeface="+mn-lt"/>
                        </a:rPr>
                        <a:t>Operating Day</a:t>
                      </a:r>
                    </a:p>
                    <a:p>
                      <a:pPr marL="0" marR="0" algn="ctr">
                        <a:spcBef>
                          <a:spcPts val="0"/>
                        </a:spcBef>
                        <a:spcAft>
                          <a:spcPts val="0"/>
                        </a:spcAft>
                      </a:pPr>
                      <a:endParaRPr lang="en-US" sz="105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gridSpan="5">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dirty="0" smtClean="0">
                          <a:solidFill>
                            <a:schemeClr val="tx1"/>
                          </a:solidFill>
                          <a:effectLst/>
                          <a:latin typeface="+mn-lt"/>
                          <a:ea typeface="+mn-ea"/>
                          <a:cs typeface="+mn-cs"/>
                        </a:rPr>
                        <a:t># of Corrected Prices</a:t>
                      </a:r>
                      <a:endParaRPr lang="en-US" sz="1200" dirty="0">
                        <a:solidFill>
                          <a:schemeClr val="tx1"/>
                        </a:solidFill>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200" dirty="0">
                        <a:solidFill>
                          <a:schemeClr val="tx1"/>
                        </a:solidFill>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gridSpan="5">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dirty="0" smtClean="0">
                          <a:effectLst/>
                          <a:latin typeface="+mn-lt"/>
                          <a:ea typeface="+mn-ea"/>
                          <a:cs typeface="+mn-cs"/>
                        </a:rPr>
                        <a:t># of Intervals</a:t>
                      </a:r>
                      <a:r>
                        <a:rPr lang="en-US" sz="1200" baseline="0" dirty="0" smtClean="0">
                          <a:effectLst/>
                          <a:latin typeface="+mn-lt"/>
                          <a:ea typeface="+mn-ea"/>
                          <a:cs typeface="+mn-cs"/>
                        </a:rPr>
                        <a:t> Affected</a:t>
                      </a:r>
                      <a:endParaRPr lang="en-US" sz="1200" dirty="0">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200"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rowSpan="2">
                  <a:txBody>
                    <a:bodyPr/>
                    <a:lstStyle/>
                    <a:p>
                      <a:pPr marL="0" marR="0" algn="ctr">
                        <a:spcBef>
                          <a:spcPts val="0"/>
                        </a:spcBef>
                        <a:spcAft>
                          <a:spcPts val="0"/>
                        </a:spcAft>
                      </a:pPr>
                      <a:r>
                        <a:rPr lang="en-US" sz="1200" dirty="0" smtClean="0">
                          <a:effectLst/>
                          <a:latin typeface="+mn-lt"/>
                          <a:ea typeface="Calibri"/>
                          <a:cs typeface="Times New Roman"/>
                        </a:rPr>
                        <a:t>Market Notice</a:t>
                      </a:r>
                      <a:endParaRPr lang="en-US" sz="1200" dirty="0">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291346">
                <a:tc vMerge="1">
                  <a:txBody>
                    <a:bodyPr/>
                    <a:lstStyle/>
                    <a:p>
                      <a:endParaRPr lang="en-US"/>
                    </a:p>
                  </a:txBody>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900" b="1" dirty="0">
                          <a:effectLst/>
                          <a:latin typeface="+mn-lt"/>
                        </a:rPr>
                        <a:t>DASPP </a:t>
                      </a:r>
                      <a:endParaRPr lang="en-US" sz="900" b="1" dirty="0">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MCPC</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RTSPP</a:t>
                      </a:r>
                    </a:p>
                  </a:txBody>
                  <a:tcPr marL="9525" marR="9525" marT="9525"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RTRMPR</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ORDC Adders</a:t>
                      </a:r>
                    </a:p>
                  </a:txBody>
                  <a:tcPr marL="9525" marR="9525" marT="9525"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900" b="1" dirty="0">
                          <a:effectLst/>
                          <a:latin typeface="+mn-lt"/>
                        </a:rPr>
                        <a:t>DASPP </a:t>
                      </a:r>
                      <a:endParaRPr lang="en-US" sz="9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MCPC</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RTSPP</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RTRMPR</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ORDC Adders</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20000"/>
                      </a:srgbClr>
                    </a:solidFill>
                  </a:tcPr>
                </a:tc>
                <a:tc vMerge="1">
                  <a:txBody>
                    <a:bodyPr/>
                    <a:lstStyle/>
                    <a:p>
                      <a:pPr marL="0" marR="0" algn="ctr">
                        <a:spcBef>
                          <a:spcPts val="0"/>
                        </a:spcBef>
                        <a:spcAft>
                          <a:spcPts val="0"/>
                        </a:spcAft>
                      </a:pP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20000"/>
                      </a:srgbClr>
                    </a:solidFill>
                  </a:tcPr>
                </a:tc>
              </a:tr>
              <a:tr h="233408">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fontAlgn="b"/>
                      <a:r>
                        <a:rPr lang="en-US" sz="1000" b="1" i="0" u="none" strike="noStrike" dirty="0" smtClean="0">
                          <a:solidFill>
                            <a:schemeClr val="bg1"/>
                          </a:solidFill>
                          <a:effectLst/>
                          <a:latin typeface="+mn-lt"/>
                        </a:rPr>
                        <a:t>6/28/2020</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12,429</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18</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24</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12</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rowSpan="2">
                  <a:txBody>
                    <a:bodyPr/>
                    <a:lstStyle/>
                    <a:p>
                      <a:pPr marL="0" algn="ctr" defTabSz="457200" rtl="0" eaLnBrk="1" latinLnBrk="0" hangingPunct="1"/>
                      <a:r>
                        <a:rPr lang="en-US" sz="900" kern="1200" dirty="0" smtClean="0">
                          <a:solidFill>
                            <a:schemeClr val="dk1"/>
                          </a:solidFill>
                          <a:latin typeface="+mn-lt"/>
                          <a:ea typeface="+mn-ea"/>
                          <a:cs typeface="+mn-cs"/>
                          <a:hlinkClick r:id="rId3"/>
                        </a:rPr>
                        <a:t>M-A070820-10</a:t>
                      </a:r>
                      <a:endParaRPr lang="en-US" sz="9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233408">
                <a:tc>
                  <a:txBody>
                    <a:bodyPr/>
                    <a:lstStyle/>
                    <a:p>
                      <a:pPr algn="ctr" fontAlgn="b"/>
                      <a:r>
                        <a:rPr lang="en-US" sz="1000" b="1" i="0" u="none" strike="noStrike" dirty="0" smtClean="0">
                          <a:solidFill>
                            <a:schemeClr val="bg1"/>
                          </a:solidFill>
                          <a:effectLst/>
                          <a:latin typeface="+mn-lt"/>
                        </a:rPr>
                        <a:t>6/29/2020</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10,923</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24</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24</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14</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vMerge="1">
                  <a:txBody>
                    <a:bodyPr/>
                    <a:lstStyle/>
                    <a:p>
                      <a:pPr marL="0" algn="ctr" defTabSz="457200" rtl="0" eaLnBrk="1" latinLnBrk="0" hangingPunct="1"/>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233408">
                <a:tc>
                  <a:txBody>
                    <a:bodyPr/>
                    <a:lstStyle/>
                    <a:p>
                      <a:pPr algn="ctr" fontAlgn="b"/>
                      <a:r>
                        <a:rPr lang="en-US" sz="1000" b="1" i="0" u="none" strike="noStrike" dirty="0" smtClean="0">
                          <a:solidFill>
                            <a:schemeClr val="bg1"/>
                          </a:solidFill>
                          <a:effectLst/>
                          <a:latin typeface="+mn-lt"/>
                        </a:rPr>
                        <a:t>6/30/2020</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4,784</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10</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24</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7</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rowSpan="2">
                  <a:txBody>
                    <a:bodyPr/>
                    <a:lstStyle/>
                    <a:p>
                      <a:pPr marL="0" algn="ctr" defTabSz="457200" rtl="0" eaLnBrk="1" latinLnBrk="0" hangingPunct="1"/>
                      <a:r>
                        <a:rPr lang="en-US" sz="900" kern="1200" dirty="0" smtClean="0">
                          <a:solidFill>
                            <a:schemeClr val="dk1"/>
                          </a:solidFill>
                          <a:latin typeface="+mn-lt"/>
                          <a:ea typeface="+mn-ea"/>
                          <a:cs typeface="+mn-cs"/>
                          <a:hlinkClick r:id="rId4"/>
                        </a:rPr>
                        <a:t>M-A070820-11</a:t>
                      </a:r>
                      <a:r>
                        <a:rPr lang="en-US" sz="900" kern="1200" dirty="0" smtClean="0">
                          <a:solidFill>
                            <a:schemeClr val="dk1"/>
                          </a:solidFill>
                          <a:latin typeface="+mn-lt"/>
                          <a:ea typeface="+mn-ea"/>
                          <a:cs typeface="+mn-cs"/>
                        </a:rPr>
                        <a:t> &amp; </a:t>
                      </a:r>
                    </a:p>
                    <a:p>
                      <a:pPr marL="0" algn="ctr" defTabSz="457200" rtl="0" eaLnBrk="1" latinLnBrk="0" hangingPunct="1"/>
                      <a:r>
                        <a:rPr lang="en-US" sz="900" kern="1200" dirty="0" smtClean="0">
                          <a:solidFill>
                            <a:schemeClr val="dk1"/>
                          </a:solidFill>
                          <a:latin typeface="+mn-lt"/>
                          <a:ea typeface="+mn-ea"/>
                          <a:cs typeface="+mn-cs"/>
                          <a:hlinkClick r:id="rId5"/>
                        </a:rPr>
                        <a:t>M-A070820-15</a:t>
                      </a:r>
                      <a:endParaRPr lang="en-US" sz="9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233408">
                <a:tc>
                  <a:txBody>
                    <a:bodyPr/>
                    <a:lstStyle/>
                    <a:p>
                      <a:pPr algn="ctr" fontAlgn="b"/>
                      <a:r>
                        <a:rPr lang="en-US" sz="1000" b="1" i="0" u="none" strike="noStrike" dirty="0" smtClean="0">
                          <a:solidFill>
                            <a:schemeClr val="bg1"/>
                          </a:solidFill>
                          <a:effectLst/>
                          <a:latin typeface="+mn-lt"/>
                        </a:rPr>
                        <a:t>7/1/2020</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6,586</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11</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5,505</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4,514</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24</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8</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8</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8</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vMerge="1">
                  <a:txBody>
                    <a:bodyPr/>
                    <a:lstStyle/>
                    <a:p>
                      <a:pPr marL="0" algn="ctr" defTabSz="457200" rtl="0" eaLnBrk="1" latinLnBrk="0" hangingPunct="1"/>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233408">
                <a:tc>
                  <a:txBody>
                    <a:bodyPr/>
                    <a:lstStyle/>
                    <a:p>
                      <a:pPr algn="ctr" fontAlgn="b"/>
                      <a:r>
                        <a:rPr lang="en-US" sz="1000" b="1" i="0" u="none" strike="noStrike" dirty="0" smtClean="0">
                          <a:solidFill>
                            <a:schemeClr val="bg1"/>
                          </a:solidFill>
                          <a:effectLst/>
                          <a:latin typeface="+mn-lt"/>
                        </a:rPr>
                        <a:t>7/2/2020</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6,318</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15</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20</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11</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rowSpan="2">
                  <a:txBody>
                    <a:bodyPr/>
                    <a:lstStyle/>
                    <a:p>
                      <a:pPr marL="0" algn="ctr" defTabSz="457200" rtl="0" eaLnBrk="1" latinLnBrk="0" hangingPunct="1"/>
                      <a:r>
                        <a:rPr lang="en-US" sz="900" kern="1200" dirty="0" smtClean="0">
                          <a:solidFill>
                            <a:schemeClr val="dk1"/>
                          </a:solidFill>
                          <a:latin typeface="+mn-lt"/>
                          <a:ea typeface="+mn-ea"/>
                          <a:cs typeface="+mn-cs"/>
                          <a:hlinkClick r:id="rId6"/>
                        </a:rPr>
                        <a:t>M-A070820-12</a:t>
                      </a:r>
                      <a:endParaRPr lang="en-US" sz="9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233408">
                <a:tc>
                  <a:txBody>
                    <a:bodyPr/>
                    <a:lstStyle/>
                    <a:p>
                      <a:pPr algn="ctr" fontAlgn="b"/>
                      <a:r>
                        <a:rPr lang="en-US" sz="1000" b="1" i="0" u="none" strike="noStrike" dirty="0" smtClean="0">
                          <a:solidFill>
                            <a:schemeClr val="bg1"/>
                          </a:solidFill>
                          <a:effectLst/>
                          <a:latin typeface="+mn-lt"/>
                        </a:rPr>
                        <a:t>7/3/2020</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14,478</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30</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24</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18</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vMerge="1">
                  <a:txBody>
                    <a:bodyPr/>
                    <a:lstStyle/>
                    <a:p>
                      <a:pPr marL="0" algn="ctr" defTabSz="457200" rtl="0" eaLnBrk="1" latinLnBrk="0" hangingPunct="1"/>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233408">
                <a:tc>
                  <a:txBody>
                    <a:bodyPr/>
                    <a:lstStyle/>
                    <a:p>
                      <a:pPr algn="ctr" fontAlgn="b"/>
                      <a:r>
                        <a:rPr lang="en-US" sz="1000" b="1" i="0" u="none" strike="noStrike" dirty="0" smtClean="0">
                          <a:solidFill>
                            <a:schemeClr val="bg1"/>
                          </a:solidFill>
                          <a:effectLst/>
                          <a:latin typeface="+mn-lt"/>
                        </a:rPr>
                        <a:t>7/4/2020</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7,837</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17</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19</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9</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rowSpan="2">
                  <a:txBody>
                    <a:bodyPr/>
                    <a:lstStyle/>
                    <a:p>
                      <a:pPr marL="0" algn="ctr" defTabSz="457200" rtl="0" eaLnBrk="1" latinLnBrk="0" hangingPunct="1"/>
                      <a:r>
                        <a:rPr lang="en-US" sz="900" kern="1200" dirty="0" smtClean="0">
                          <a:solidFill>
                            <a:schemeClr val="dk1"/>
                          </a:solidFill>
                          <a:latin typeface="+mn-lt"/>
                          <a:ea typeface="+mn-ea"/>
                          <a:cs typeface="+mn-cs"/>
                          <a:hlinkClick r:id="rId7"/>
                        </a:rPr>
                        <a:t>M-A070820-13</a:t>
                      </a:r>
                      <a:endParaRPr lang="en-US" sz="9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233408">
                <a:tc>
                  <a:txBody>
                    <a:bodyPr/>
                    <a:lstStyle/>
                    <a:p>
                      <a:pPr algn="ctr"/>
                      <a:r>
                        <a:rPr lang="en-US" sz="1000" b="1" i="0" u="none" strike="noStrike" kern="1200" dirty="0" smtClean="0">
                          <a:solidFill>
                            <a:schemeClr val="bg1"/>
                          </a:solidFill>
                          <a:effectLst/>
                          <a:latin typeface="+mn-lt"/>
                          <a:ea typeface="+mn-ea"/>
                          <a:cs typeface="+mn-cs"/>
                        </a:rPr>
                        <a:t>7/5/2020</a:t>
                      </a:r>
                      <a:endParaRPr lang="en-US" sz="1000" b="1" i="0" u="none" strike="noStrike" kern="1200" dirty="0">
                        <a:solidFill>
                          <a:schemeClr val="bg1"/>
                        </a:solidFill>
                        <a:effectLst/>
                        <a:latin typeface="+mn-lt"/>
                        <a:ea typeface="+mn-ea"/>
                        <a:cs typeface="+mn-cs"/>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8,066</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17</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21</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9</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vMerge="1">
                  <a:txBody>
                    <a:bodyPr/>
                    <a:lstStyle/>
                    <a:p>
                      <a:pPr marL="0" algn="ctr" defTabSz="457200" rtl="0" eaLnBrk="1" latinLnBrk="0" hangingPunct="1"/>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233408">
                <a:tc>
                  <a:txBody>
                    <a:bodyPr/>
                    <a:lstStyle/>
                    <a:p>
                      <a:pPr algn="ctr"/>
                      <a:r>
                        <a:rPr lang="en-US" sz="1000" b="1" i="0" u="none" strike="noStrike" kern="1200" dirty="0" smtClean="0">
                          <a:solidFill>
                            <a:schemeClr val="bg1"/>
                          </a:solidFill>
                          <a:effectLst/>
                          <a:latin typeface="+mn-lt"/>
                          <a:ea typeface="+mn-ea"/>
                          <a:cs typeface="+mn-cs"/>
                        </a:rPr>
                        <a:t>7/6/2020</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9,969</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17</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23</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11</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900" kern="1200" dirty="0" smtClean="0">
                          <a:solidFill>
                            <a:schemeClr val="dk1"/>
                          </a:solidFill>
                          <a:latin typeface="+mn-lt"/>
                          <a:ea typeface="+mn-ea"/>
                          <a:cs typeface="+mn-cs"/>
                          <a:hlinkClick r:id="rId8"/>
                        </a:rPr>
                        <a:t>M-A070820-14</a:t>
                      </a:r>
                      <a:endParaRPr lang="en-US" sz="9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233408">
                <a:tc>
                  <a:txBody>
                    <a:bodyPr/>
                    <a:lstStyle/>
                    <a:p>
                      <a:pPr algn="ctr"/>
                      <a:r>
                        <a:rPr lang="en-US" sz="1000" b="1" i="0" u="none" strike="noStrike" kern="1200" dirty="0" smtClean="0">
                          <a:solidFill>
                            <a:schemeClr val="bg1"/>
                          </a:solidFill>
                          <a:effectLst/>
                          <a:latin typeface="+mn-lt"/>
                          <a:ea typeface="+mn-ea"/>
                          <a:cs typeface="+mn-cs"/>
                        </a:rPr>
                        <a:t>8/20/2020</a:t>
                      </a:r>
                      <a:endParaRPr lang="en-US" sz="1000" b="1" i="0" u="none" strike="noStrike" kern="1200" dirty="0">
                        <a:solidFill>
                          <a:schemeClr val="bg1"/>
                        </a:solidFill>
                        <a:effectLst/>
                        <a:latin typeface="+mn-lt"/>
                        <a:ea typeface="+mn-ea"/>
                        <a:cs typeface="+mn-cs"/>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13,538</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31</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24</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17</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rowSpan="3">
                  <a:txBody>
                    <a:bodyPr/>
                    <a:lstStyle/>
                    <a:p>
                      <a:pPr marL="0" algn="ctr" defTabSz="457200" rtl="0" eaLnBrk="1" latinLnBrk="0" hangingPunct="1"/>
                      <a:r>
                        <a:rPr lang="en-US" sz="900" kern="1200" dirty="0" smtClean="0">
                          <a:solidFill>
                            <a:schemeClr val="dk1"/>
                          </a:solidFill>
                          <a:latin typeface="+mn-lt"/>
                          <a:ea typeface="+mn-ea"/>
                          <a:cs typeface="+mn-cs"/>
                          <a:hlinkClick r:id="rId9"/>
                        </a:rPr>
                        <a:t>M-A082720-03</a:t>
                      </a:r>
                      <a:endParaRPr lang="en-US" sz="9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233408">
                <a:tc>
                  <a:txBody>
                    <a:bodyPr/>
                    <a:lstStyle/>
                    <a:p>
                      <a:pPr algn="ctr" fontAlgn="b"/>
                      <a:r>
                        <a:rPr lang="en-US" sz="1000" b="1" i="0" u="none" strike="noStrike" kern="1200" dirty="0" smtClean="0">
                          <a:solidFill>
                            <a:schemeClr val="bg1"/>
                          </a:solidFill>
                          <a:effectLst/>
                          <a:latin typeface="+mn-lt"/>
                          <a:ea typeface="+mn-ea"/>
                          <a:cs typeface="+mn-cs"/>
                        </a:rPr>
                        <a:t>8/21/2020</a:t>
                      </a:r>
                      <a:endParaRPr lang="en-US" sz="1000" b="1" i="0" u="none" strike="noStrike" kern="1200" dirty="0">
                        <a:solidFill>
                          <a:schemeClr val="bg1"/>
                        </a:solidFill>
                        <a:effectLst/>
                        <a:latin typeface="+mn-lt"/>
                        <a:ea typeface="+mn-ea"/>
                        <a:cs typeface="+mn-cs"/>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10,302</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34</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22</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17</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vMerge="1">
                  <a:txBody>
                    <a:bodyPr/>
                    <a:lstStyle/>
                    <a:p>
                      <a:pPr marL="0" algn="ctr" defTabSz="457200" rtl="0" eaLnBrk="1" latinLnBrk="0" hangingPunct="1"/>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233408">
                <a:tc>
                  <a:txBody>
                    <a:bodyPr/>
                    <a:lstStyle/>
                    <a:p>
                      <a:pPr algn="ctr" fontAlgn="b"/>
                      <a:r>
                        <a:rPr lang="en-US" sz="1000" b="1" i="0" u="none" strike="noStrike" kern="1200" dirty="0" smtClean="0">
                          <a:solidFill>
                            <a:schemeClr val="bg1"/>
                          </a:solidFill>
                          <a:effectLst/>
                          <a:latin typeface="+mn-lt"/>
                          <a:ea typeface="+mn-ea"/>
                          <a:cs typeface="+mn-cs"/>
                        </a:rPr>
                        <a:t>8/23/2020</a:t>
                      </a:r>
                      <a:endParaRPr lang="en-US" sz="1000" b="1" i="0" u="none" strike="noStrike" kern="1200" dirty="0">
                        <a:solidFill>
                          <a:schemeClr val="bg1"/>
                        </a:solidFill>
                        <a:effectLst/>
                        <a:latin typeface="+mn-lt"/>
                        <a:ea typeface="+mn-ea"/>
                        <a:cs typeface="+mn-cs"/>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9,963</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smtClean="0">
                          <a:solidFill>
                            <a:srgbClr val="000000"/>
                          </a:solidFill>
                          <a:effectLst/>
                          <a:latin typeface="Arial" panose="020B0604020202020204" pitchFamily="34" charset="0"/>
                        </a:rPr>
                        <a:t>31</a:t>
                      </a:r>
                      <a:endParaRPr lang="en-US" sz="10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22</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smtClean="0">
                          <a:solidFill>
                            <a:srgbClr val="000000"/>
                          </a:solidFill>
                          <a:effectLst/>
                          <a:latin typeface="Arial" panose="020B0604020202020204" pitchFamily="34" charset="0"/>
                        </a:rPr>
                        <a:t>14</a:t>
                      </a:r>
                      <a:endParaRPr lang="en-US" sz="10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vMerge="1">
                  <a:txBody>
                    <a:bodyPr/>
                    <a:lstStyle/>
                    <a:p>
                      <a:pPr marL="0" algn="ctr" defTabSz="457200" rtl="0" eaLnBrk="1" latinLnBrk="0" hangingPunct="1"/>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bl>
          </a:graphicData>
        </a:graphic>
      </p:graphicFrame>
      <p:sp>
        <p:nvSpPr>
          <p:cNvPr id="9" name="TextBox 8"/>
          <p:cNvSpPr txBox="1"/>
          <p:nvPr/>
        </p:nvSpPr>
        <p:spPr>
          <a:xfrm>
            <a:off x="762001" y="5257800"/>
            <a:ext cx="7619999" cy="769441"/>
          </a:xfrm>
          <a:prstGeom prst="rect">
            <a:avLst/>
          </a:prstGeom>
          <a:noFill/>
          <a:ln>
            <a:solidFill>
              <a:schemeClr val="tx1"/>
            </a:solidFill>
          </a:ln>
        </p:spPr>
        <p:txBody>
          <a:bodyPr wrap="square" rtlCol="0">
            <a:spAutoFit/>
          </a:bodyPr>
          <a:lstStyle/>
          <a:p>
            <a:pPr defTabSz="457200"/>
            <a:r>
              <a:rPr lang="en-US" sz="1100" b="1" u="sng" dirty="0">
                <a:solidFill>
                  <a:prstClr val="black"/>
                </a:solidFill>
              </a:rPr>
              <a:t>Notes</a:t>
            </a:r>
            <a:r>
              <a:rPr lang="en-US" sz="1100" b="1" u="sng" dirty="0" smtClean="0">
                <a:solidFill>
                  <a:prstClr val="black"/>
                </a:solidFill>
              </a:rPr>
              <a:t>:</a:t>
            </a:r>
          </a:p>
          <a:p>
            <a:pPr defTabSz="457200"/>
            <a:endParaRPr lang="en-US" sz="1100" dirty="0">
              <a:solidFill>
                <a:prstClr val="black"/>
              </a:solidFill>
            </a:endParaRPr>
          </a:p>
          <a:p>
            <a:pPr defTabSz="457200"/>
            <a:r>
              <a:rPr lang="en-US" sz="1100" dirty="0" smtClean="0">
                <a:solidFill>
                  <a:prstClr val="black"/>
                </a:solidFill>
              </a:rPr>
              <a:t>The price changes reported on this slide display the price corrections that have been done after the Settlement Statement has posted for the Operating Day.</a:t>
            </a:r>
          </a:p>
        </p:txBody>
      </p:sp>
    </p:spTree>
    <p:extLst>
      <p:ext uri="{BB962C8B-B14F-4D97-AF65-F5344CB8AC3E}">
        <p14:creationId xmlns:p14="http://schemas.microsoft.com/office/powerpoint/2010/main" val="18329485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smtClean="0"/>
              <a:t>8.2(2)(c</a:t>
            </a:r>
            <a:r>
              <a:rPr lang="en-US" sz="2000" dirty="0"/>
              <a:t>)(</a:t>
            </a:r>
            <a:r>
              <a:rPr lang="en-US" sz="2000" dirty="0" smtClean="0"/>
              <a:t>iv) </a:t>
            </a:r>
            <a:r>
              <a:rPr lang="en-US" sz="2000" dirty="0"/>
              <a:t>Track number </a:t>
            </a:r>
            <a:r>
              <a:rPr lang="en-US" sz="2000" dirty="0" smtClean="0"/>
              <a:t>of resettlements due to non-price errors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3632688012"/>
              </p:ext>
            </p:extLst>
          </p:nvPr>
        </p:nvGraphicFramePr>
        <p:xfrm>
          <a:off x="609600" y="1143000"/>
          <a:ext cx="7924800" cy="1905000"/>
        </p:xfrm>
        <a:graphic>
          <a:graphicData uri="http://schemas.openxmlformats.org/drawingml/2006/table">
            <a:tbl>
              <a:tblPr firstRow="1" firstCol="1" bandRow="1"/>
              <a:tblGrid>
                <a:gridCol w="1066800"/>
                <a:gridCol w="2354426"/>
                <a:gridCol w="2488162"/>
                <a:gridCol w="2015412"/>
              </a:tblGrid>
              <a:tr h="341260">
                <a:tc gridSpan="3">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lt1"/>
                          </a:solidFill>
                          <a:effectLst/>
                          <a:latin typeface="+mn-lt"/>
                          <a:ea typeface="+mn-ea"/>
                          <a:cs typeface="+mn-cs"/>
                        </a:rPr>
                        <a:t>Reporting Period: </a:t>
                      </a:r>
                      <a:r>
                        <a:rPr lang="en-US" sz="1200" b="1" kern="1200" dirty="0" smtClean="0">
                          <a:solidFill>
                            <a:schemeClr val="bg1"/>
                          </a:solidFill>
                          <a:effectLst/>
                          <a:latin typeface="+mn-lt"/>
                          <a:ea typeface="+mn-ea"/>
                          <a:cs typeface="+mn-cs"/>
                        </a:rPr>
                        <a:t>2020 Q4</a:t>
                      </a: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bg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r>
              <a:tr h="957893">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algn="ctr">
                        <a:spcBef>
                          <a:spcPts val="0"/>
                        </a:spcBef>
                        <a:spcAft>
                          <a:spcPts val="0"/>
                        </a:spcAft>
                      </a:pPr>
                      <a:endParaRPr lang="en-US" sz="1200" dirty="0" smtClean="0">
                        <a:effectLst/>
                        <a:latin typeface="+mn-lt"/>
                      </a:endParaRPr>
                    </a:p>
                    <a:p>
                      <a:pPr marL="0" marR="0" algn="ctr">
                        <a:spcBef>
                          <a:spcPts val="0"/>
                        </a:spcBef>
                        <a:spcAft>
                          <a:spcPts val="0"/>
                        </a:spcAft>
                      </a:pPr>
                      <a:r>
                        <a:rPr lang="en-US" sz="1200" dirty="0" smtClean="0">
                          <a:effectLst/>
                          <a:latin typeface="+mn-lt"/>
                        </a:rPr>
                        <a:t>Operating Day Resettled</a:t>
                      </a:r>
                    </a:p>
                    <a:p>
                      <a:pPr marL="0" marR="0" algn="ctr">
                        <a:spcBef>
                          <a:spcPts val="0"/>
                        </a:spcBef>
                        <a:spcAft>
                          <a:spcPts val="0"/>
                        </a:spcAft>
                      </a:pPr>
                      <a:endParaRPr lang="en-US" sz="105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b="1" dirty="0" smtClean="0">
                          <a:solidFill>
                            <a:schemeClr val="tx1"/>
                          </a:solidFill>
                          <a:effectLst/>
                          <a:latin typeface="+mn-lt"/>
                          <a:ea typeface="+mn-ea"/>
                          <a:cs typeface="+mn-cs"/>
                        </a:rPr>
                        <a:t>R</a:t>
                      </a:r>
                      <a:r>
                        <a:rPr lang="en-US" sz="1200" b="1" baseline="0" dirty="0" smtClean="0">
                          <a:solidFill>
                            <a:schemeClr val="tx1"/>
                          </a:solidFill>
                          <a:effectLst/>
                          <a:latin typeface="+mn-lt"/>
                          <a:ea typeface="+mn-ea"/>
                          <a:cs typeface="+mn-cs"/>
                        </a:rPr>
                        <a:t>eason for Resettlement</a:t>
                      </a:r>
                      <a:endParaRPr lang="en-US" sz="1200" b="1" dirty="0">
                        <a:solidFill>
                          <a:schemeClr val="tx1"/>
                        </a:solidFill>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b="1" dirty="0" smtClean="0">
                          <a:effectLst/>
                          <a:latin typeface="+mn-lt"/>
                          <a:ea typeface="+mn-ea"/>
                          <a:cs typeface="+mn-cs"/>
                        </a:rPr>
                        <a:t>Affected Charge Types</a:t>
                      </a:r>
                      <a:endParaRPr lang="en-US" sz="12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a:spcBef>
                          <a:spcPts val="0"/>
                        </a:spcBef>
                        <a:spcAft>
                          <a:spcPts val="0"/>
                        </a:spcAft>
                      </a:pPr>
                      <a:r>
                        <a:rPr lang="en-US" sz="1200" b="1" dirty="0" smtClean="0">
                          <a:effectLst/>
                          <a:latin typeface="+mn-lt"/>
                          <a:ea typeface="Calibri"/>
                          <a:cs typeface="Times New Roman"/>
                        </a:rPr>
                        <a:t>Market</a:t>
                      </a:r>
                      <a:r>
                        <a:rPr lang="en-US" sz="1200" b="1" baseline="0" dirty="0" smtClean="0">
                          <a:effectLst/>
                          <a:latin typeface="+mn-lt"/>
                          <a:ea typeface="Calibri"/>
                          <a:cs typeface="Times New Roman"/>
                        </a:rPr>
                        <a:t> Notice Number</a:t>
                      </a:r>
                      <a:endParaRPr lang="en-US" sz="12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605847">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fontAlgn="b"/>
                      <a:r>
                        <a:rPr lang="en-US" sz="1000" b="1" i="0" u="none" strike="noStrike" dirty="0" smtClean="0">
                          <a:solidFill>
                            <a:schemeClr val="bg1"/>
                          </a:solidFill>
                          <a:effectLst/>
                          <a:latin typeface="+mn-lt"/>
                        </a:rPr>
                        <a:t>-</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1100" dirty="0" smtClean="0"/>
                        <a:t>-</a:t>
                      </a:r>
                      <a:endParaRPr lang="en-US" sz="1100" dirty="0"/>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fontAlgn="t">
                        <a:spcBef>
                          <a:spcPts val="0"/>
                        </a:spcBef>
                        <a:spcAft>
                          <a:spcPts val="0"/>
                        </a:spcAft>
                      </a:pPr>
                      <a:r>
                        <a:rPr lang="en-US" sz="1100" dirty="0">
                          <a:effectLst/>
                          <a:latin typeface="Arial" panose="020B0604020202020204" pitchFamily="34" charset="0"/>
                        </a:rPr>
                        <a:t/>
                      </a:r>
                      <a:br>
                        <a:rPr lang="en-US" sz="1100" dirty="0">
                          <a:effectLst/>
                          <a:latin typeface="Arial" panose="020B0604020202020204" pitchFamily="34" charset="0"/>
                        </a:rPr>
                      </a:br>
                      <a:r>
                        <a:rPr lang="en-US" sz="1000" dirty="0" smtClean="0">
                          <a:effectLst/>
                          <a:latin typeface="Arial" panose="020B0604020202020204" pitchFamily="34" charset="0"/>
                        </a:rPr>
                        <a:t>-</a:t>
                      </a:r>
                      <a:endParaRPr lang="en-US" sz="1000" dirty="0">
                        <a:effectLst/>
                        <a:latin typeface="Calibri" panose="020F0502020204030204" pitchFamily="34" charset="0"/>
                      </a:endParaRPr>
                    </a:p>
                  </a:txBody>
                  <a:tcPr marL="45720" marR="4572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kern="1200" dirty="0" smtClean="0">
                          <a:solidFill>
                            <a:schemeClr val="tx1"/>
                          </a:solidFill>
                          <a:effectLst/>
                          <a:latin typeface="+mn-lt"/>
                          <a:ea typeface="+mn-ea"/>
                          <a:cs typeface="+mn-cs"/>
                        </a:rPr>
                        <a:t>-</a:t>
                      </a:r>
                      <a:endParaRPr lang="en-US" sz="1000" kern="1200" baseline="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bl>
          </a:graphicData>
        </a:graphic>
      </p:graphicFrame>
      <p:sp>
        <p:nvSpPr>
          <p:cNvPr id="5" name="TextBox 4"/>
          <p:cNvSpPr txBox="1"/>
          <p:nvPr/>
        </p:nvSpPr>
        <p:spPr>
          <a:xfrm>
            <a:off x="609600" y="3048000"/>
            <a:ext cx="7916613" cy="938719"/>
          </a:xfrm>
          <a:prstGeom prst="rect">
            <a:avLst/>
          </a:prstGeom>
          <a:noFill/>
          <a:ln>
            <a:solidFill>
              <a:schemeClr val="tx1"/>
            </a:solidFill>
          </a:ln>
        </p:spPr>
        <p:txBody>
          <a:bodyPr wrap="square" rtlCol="0">
            <a:spAutoFit/>
          </a:bodyPr>
          <a:lstStyle/>
          <a:p>
            <a:pPr defTabSz="457200"/>
            <a:r>
              <a:rPr lang="en-US" sz="1100" b="1" u="sng" dirty="0">
                <a:solidFill>
                  <a:prstClr val="black"/>
                </a:solidFill>
              </a:rPr>
              <a:t>Notes</a:t>
            </a:r>
            <a:r>
              <a:rPr lang="en-US" sz="1100" b="1" u="sng" dirty="0" smtClean="0">
                <a:solidFill>
                  <a:prstClr val="black"/>
                </a:solidFill>
              </a:rPr>
              <a:t>:</a:t>
            </a:r>
          </a:p>
          <a:p>
            <a:pPr defTabSz="457200"/>
            <a:endParaRPr lang="en-US" sz="1100" dirty="0" smtClean="0">
              <a:solidFill>
                <a:prstClr val="black"/>
              </a:solidFill>
            </a:endParaRPr>
          </a:p>
          <a:p>
            <a:pPr defTabSz="457200"/>
            <a:r>
              <a:rPr lang="en-US" sz="1100" dirty="0">
                <a:solidFill>
                  <a:prstClr val="black"/>
                </a:solidFill>
              </a:rPr>
              <a:t>There were no </a:t>
            </a:r>
            <a:r>
              <a:rPr lang="en-US" sz="1100" dirty="0" smtClean="0">
                <a:solidFill>
                  <a:prstClr val="black"/>
                </a:solidFill>
              </a:rPr>
              <a:t>resettlements due to non-price errors in Q4 2020.</a:t>
            </a:r>
            <a:endParaRPr lang="en-US" sz="1100" dirty="0">
              <a:solidFill>
                <a:prstClr val="black"/>
              </a:solidFill>
            </a:endParaRPr>
          </a:p>
          <a:p>
            <a:pPr defTabSz="457200"/>
            <a:endParaRPr lang="en-US" sz="1100" dirty="0">
              <a:solidFill>
                <a:prstClr val="black"/>
              </a:solidFill>
            </a:endParaRPr>
          </a:p>
          <a:p>
            <a:pPr defTabSz="457200"/>
            <a:endParaRPr lang="en-US" sz="1100" dirty="0">
              <a:solidFill>
                <a:prstClr val="black"/>
              </a:solidFill>
            </a:endParaRPr>
          </a:p>
        </p:txBody>
      </p:sp>
    </p:spTree>
    <p:extLst>
      <p:ext uri="{BB962C8B-B14F-4D97-AF65-F5344CB8AC3E}">
        <p14:creationId xmlns:p14="http://schemas.microsoft.com/office/powerpoint/2010/main" val="39718810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a:t>
            </a:r>
            <a:r>
              <a:rPr lang="en-US" sz="2000" dirty="0" smtClean="0"/>
              <a:t>)(</a:t>
            </a:r>
            <a:r>
              <a:rPr lang="en-US" sz="2000" dirty="0"/>
              <a:t>c)(ii) Track number and types of disputes submitted</a:t>
            </a:r>
            <a:br>
              <a:rPr lang="en-US" sz="2000" dirty="0"/>
            </a:br>
            <a:r>
              <a:rPr lang="en-US" sz="2000" dirty="0"/>
              <a:t>8.2(2)(c)(iii) Compliance with timeliness of response to disputes </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3" name="TextBox 2"/>
          <p:cNvSpPr txBox="1"/>
          <p:nvPr/>
        </p:nvSpPr>
        <p:spPr>
          <a:xfrm>
            <a:off x="621093" y="5486400"/>
            <a:ext cx="4876800" cy="707886"/>
          </a:xfrm>
          <a:prstGeom prst="rect">
            <a:avLst/>
          </a:prstGeom>
          <a:noFill/>
        </p:spPr>
        <p:txBody>
          <a:bodyPr wrap="square" rtlCol="0">
            <a:spAutoFit/>
          </a:bodyPr>
          <a:lstStyle/>
          <a:p>
            <a:r>
              <a:rPr lang="en-US" sz="800" dirty="0" smtClean="0"/>
              <a:t>Submitted but not resolved disputes may be:</a:t>
            </a:r>
          </a:p>
          <a:p>
            <a:pPr marL="171450" indent="-171450">
              <a:buFont typeface="Arial" panose="020B0604020202020204" pitchFamily="34" charset="0"/>
              <a:buChar char="•"/>
            </a:pPr>
            <a:r>
              <a:rPr lang="en-US" sz="800" dirty="0" smtClean="0"/>
              <a:t>Not started</a:t>
            </a:r>
          </a:p>
          <a:p>
            <a:pPr marL="171450" indent="-171450">
              <a:buFont typeface="Arial" panose="020B0604020202020204" pitchFamily="34" charset="0"/>
              <a:buChar char="•"/>
            </a:pPr>
            <a:r>
              <a:rPr lang="en-US" sz="800" dirty="0" smtClean="0"/>
              <a:t>Open</a:t>
            </a:r>
          </a:p>
          <a:p>
            <a:pPr marL="171450" indent="-171450">
              <a:buFont typeface="Arial" panose="020B0604020202020204" pitchFamily="34" charset="0"/>
              <a:buChar char="•"/>
            </a:pPr>
            <a:r>
              <a:rPr lang="en-US" sz="800" dirty="0" smtClean="0"/>
              <a:t>Rejected</a:t>
            </a:r>
          </a:p>
          <a:p>
            <a:pPr marL="171450" indent="-171450">
              <a:buFont typeface="Arial" panose="020B0604020202020204" pitchFamily="34" charset="0"/>
              <a:buChar char="•"/>
            </a:pPr>
            <a:r>
              <a:rPr lang="en-US" sz="800" dirty="0" smtClean="0"/>
              <a:t>Withdrawn</a:t>
            </a:r>
          </a:p>
        </p:txBody>
      </p:sp>
      <p:pic>
        <p:nvPicPr>
          <p:cNvPr id="7" name="Picture 6"/>
          <p:cNvPicPr>
            <a:picLocks noChangeAspect="1"/>
          </p:cNvPicPr>
          <p:nvPr/>
        </p:nvPicPr>
        <p:blipFill>
          <a:blip r:embed="rId3"/>
          <a:stretch>
            <a:fillRect/>
          </a:stretch>
        </p:blipFill>
        <p:spPr>
          <a:xfrm>
            <a:off x="439882" y="1232740"/>
            <a:ext cx="8000998" cy="4025059"/>
          </a:xfrm>
          <a:prstGeom prst="rect">
            <a:avLst/>
          </a:prstGeom>
        </p:spPr>
      </p:pic>
    </p:spTree>
    <p:extLst>
      <p:ext uri="{BB962C8B-B14F-4D97-AF65-F5344CB8AC3E}">
        <p14:creationId xmlns:p14="http://schemas.microsoft.com/office/powerpoint/2010/main" val="28049833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6705600" y="4047516"/>
            <a:ext cx="1662723" cy="2353284"/>
          </a:xfrm>
          <a:prstGeom prst="rect">
            <a:avLst/>
          </a:prstGeom>
        </p:spPr>
      </p:pic>
      <p:pic>
        <p:nvPicPr>
          <p:cNvPr id="4" name="Picture 3"/>
          <p:cNvPicPr>
            <a:picLocks noChangeAspect="1"/>
          </p:cNvPicPr>
          <p:nvPr/>
        </p:nvPicPr>
        <p:blipFill>
          <a:blip r:embed="rId4"/>
          <a:stretch>
            <a:fillRect/>
          </a:stretch>
        </p:blipFill>
        <p:spPr>
          <a:xfrm>
            <a:off x="20327" y="978699"/>
            <a:ext cx="9085217" cy="2737116"/>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c)(iv) Other Settlement </a:t>
            </a:r>
            <a:r>
              <a:rPr lang="en-US" sz="2000" dirty="0" smtClean="0"/>
              <a:t>Metrics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dirty="0"/>
          </a:p>
        </p:txBody>
      </p:sp>
      <p:sp>
        <p:nvSpPr>
          <p:cNvPr id="7" name="TextBox 6"/>
          <p:cNvSpPr txBox="1"/>
          <p:nvPr/>
        </p:nvSpPr>
        <p:spPr>
          <a:xfrm>
            <a:off x="533400" y="3914695"/>
            <a:ext cx="3276600" cy="215444"/>
          </a:xfrm>
          <a:prstGeom prst="rect">
            <a:avLst/>
          </a:prstGeom>
          <a:noFill/>
        </p:spPr>
        <p:txBody>
          <a:bodyPr wrap="square" rtlCol="0">
            <a:spAutoFit/>
          </a:bodyPr>
          <a:lstStyle/>
          <a:p>
            <a:r>
              <a:rPr lang="en-US" sz="800" b="1" dirty="0" smtClean="0"/>
              <a:t>NOTE: </a:t>
            </a:r>
            <a:r>
              <a:rPr lang="en-US" sz="800" dirty="0" smtClean="0"/>
              <a:t>ERS </a:t>
            </a:r>
            <a:r>
              <a:rPr lang="en-US" sz="800" dirty="0"/>
              <a:t>Final settlement </a:t>
            </a:r>
            <a:r>
              <a:rPr lang="en-US" sz="800" dirty="0" smtClean="0"/>
              <a:t>OD data </a:t>
            </a:r>
            <a:r>
              <a:rPr lang="en-US" sz="800" dirty="0"/>
              <a:t>is not </a:t>
            </a:r>
            <a:r>
              <a:rPr lang="en-US" sz="800" dirty="0" smtClean="0"/>
              <a:t>represented </a:t>
            </a:r>
            <a:r>
              <a:rPr lang="en-US" sz="800" dirty="0"/>
              <a:t>in graph</a:t>
            </a:r>
            <a:r>
              <a:rPr lang="en-US" sz="800" dirty="0" smtClean="0"/>
              <a:t>.</a:t>
            </a:r>
          </a:p>
        </p:txBody>
      </p:sp>
      <p:sp>
        <p:nvSpPr>
          <p:cNvPr id="8" name="TextBox 7"/>
          <p:cNvSpPr txBox="1"/>
          <p:nvPr/>
        </p:nvSpPr>
        <p:spPr>
          <a:xfrm>
            <a:off x="6019800" y="3810000"/>
            <a:ext cx="2992953" cy="276999"/>
          </a:xfrm>
          <a:prstGeom prst="rect">
            <a:avLst/>
          </a:prstGeom>
          <a:noFill/>
        </p:spPr>
        <p:txBody>
          <a:bodyPr wrap="square" rtlCol="0">
            <a:spAutoFit/>
          </a:bodyPr>
          <a:lstStyle/>
          <a:p>
            <a:pPr algn="ctr"/>
            <a:r>
              <a:rPr lang="en-US" sz="1200" b="1" dirty="0" smtClean="0"/>
              <a:t>Average percent change</a:t>
            </a:r>
            <a:endParaRPr lang="en-US" sz="1200" b="1" dirty="0"/>
          </a:p>
        </p:txBody>
      </p:sp>
      <p:sp>
        <p:nvSpPr>
          <p:cNvPr id="10" name="AutoShape 4" descr="http://127.0.0.1:25434/graphics/plot_zoom_png?width=1143&amp;height=406"/>
          <p:cNvSpPr>
            <a:spLocks noChangeAspect="1" noChangeArrowheads="1"/>
          </p:cNvSpPr>
          <p:nvPr/>
        </p:nvSpPr>
        <p:spPr bwMode="auto">
          <a:xfrm>
            <a:off x="215900" y="158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3" name="AutoShape 10" descr="http://127.0.0.1:37815/graphics/plot_zoom_png?width=1056&amp;height=321"/>
          <p:cNvSpPr>
            <a:spLocks noChangeAspect="1" noChangeArrowheads="1"/>
          </p:cNvSpPr>
          <p:nvPr/>
        </p:nvSpPr>
        <p:spPr bwMode="auto">
          <a:xfrm>
            <a:off x="368300" y="1682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AutoShape 6" descr="http://127.0.0.1:13360/graphics/plot_zoom_png?width=1201&amp;height=377"/>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4574683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638569" y="685799"/>
            <a:ext cx="3701783" cy="2880059"/>
          </a:xfrm>
          <a:prstGeom prst="rect">
            <a:avLst/>
          </a:prstGeom>
        </p:spPr>
      </p:pic>
      <p:pic>
        <p:nvPicPr>
          <p:cNvPr id="7" name="Picture 6"/>
          <p:cNvPicPr>
            <a:picLocks noChangeAspect="1"/>
          </p:cNvPicPr>
          <p:nvPr/>
        </p:nvPicPr>
        <p:blipFill>
          <a:blip r:embed="rId4"/>
          <a:stretch>
            <a:fillRect/>
          </a:stretch>
        </p:blipFill>
        <p:spPr>
          <a:xfrm>
            <a:off x="638568" y="3582787"/>
            <a:ext cx="3781032" cy="2665614"/>
          </a:xfrm>
          <a:prstGeom prst="rect">
            <a:avLst/>
          </a:prstGeom>
        </p:spPr>
      </p:pic>
      <p:pic>
        <p:nvPicPr>
          <p:cNvPr id="10" name="Picture 9"/>
          <p:cNvPicPr>
            <a:picLocks noChangeAspect="1"/>
          </p:cNvPicPr>
          <p:nvPr/>
        </p:nvPicPr>
        <p:blipFill>
          <a:blip r:embed="rId5"/>
          <a:stretch>
            <a:fillRect/>
          </a:stretch>
        </p:blipFill>
        <p:spPr>
          <a:xfrm>
            <a:off x="4876798" y="685799"/>
            <a:ext cx="3733488" cy="2896988"/>
          </a:xfrm>
          <a:prstGeom prst="rect">
            <a:avLst/>
          </a:prstGeom>
        </p:spPr>
      </p:pic>
      <p:pic>
        <p:nvPicPr>
          <p:cNvPr id="8" name="Picture 7"/>
          <p:cNvPicPr>
            <a:picLocks noChangeAspect="1"/>
          </p:cNvPicPr>
          <p:nvPr/>
        </p:nvPicPr>
        <p:blipFill>
          <a:blip r:embed="rId6"/>
          <a:stretch>
            <a:fillRect/>
          </a:stretch>
        </p:blipFill>
        <p:spPr>
          <a:xfrm>
            <a:off x="4876798" y="3565858"/>
            <a:ext cx="3733487" cy="2699473"/>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c)(iv) Other Settlement </a:t>
            </a:r>
            <a:r>
              <a:rPr lang="en-US" sz="2000" dirty="0" smtClean="0"/>
              <a:t>Metrics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dirty="0"/>
          </a:p>
        </p:txBody>
      </p:sp>
      <p:sp>
        <p:nvSpPr>
          <p:cNvPr id="4" name="AutoShape 2" descr="http://127.0.0.1:25434/graphics/plot_zoom_png?width=528&amp;height=410"/>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40297511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533083" y="698862"/>
            <a:ext cx="3810004" cy="2773603"/>
          </a:xfrm>
          <a:prstGeom prst="rect">
            <a:avLst/>
          </a:prstGeom>
        </p:spPr>
      </p:pic>
      <p:pic>
        <p:nvPicPr>
          <p:cNvPr id="4" name="Picture 3"/>
          <p:cNvPicPr>
            <a:picLocks noChangeAspect="1"/>
          </p:cNvPicPr>
          <p:nvPr/>
        </p:nvPicPr>
        <p:blipFill>
          <a:blip r:embed="rId4"/>
          <a:stretch>
            <a:fillRect/>
          </a:stretch>
        </p:blipFill>
        <p:spPr>
          <a:xfrm>
            <a:off x="533083" y="3472464"/>
            <a:ext cx="3810004" cy="2799731"/>
          </a:xfrm>
          <a:prstGeom prst="rect">
            <a:avLst/>
          </a:prstGeom>
        </p:spPr>
      </p:pic>
      <p:pic>
        <p:nvPicPr>
          <p:cNvPr id="7" name="Picture 6"/>
          <p:cNvPicPr>
            <a:picLocks noChangeAspect="1"/>
          </p:cNvPicPr>
          <p:nvPr/>
        </p:nvPicPr>
        <p:blipFill>
          <a:blip r:embed="rId5"/>
          <a:stretch>
            <a:fillRect/>
          </a:stretch>
        </p:blipFill>
        <p:spPr>
          <a:xfrm>
            <a:off x="4568993" y="3472464"/>
            <a:ext cx="3876143" cy="2852137"/>
          </a:xfrm>
          <a:prstGeom prst="rect">
            <a:avLst/>
          </a:prstGeom>
        </p:spPr>
      </p:pic>
      <p:pic>
        <p:nvPicPr>
          <p:cNvPr id="8" name="Picture 7"/>
          <p:cNvPicPr>
            <a:picLocks noChangeAspect="1"/>
          </p:cNvPicPr>
          <p:nvPr/>
        </p:nvPicPr>
        <p:blipFill>
          <a:blip r:embed="rId6"/>
          <a:stretch>
            <a:fillRect/>
          </a:stretch>
        </p:blipFill>
        <p:spPr>
          <a:xfrm>
            <a:off x="4635137" y="698863"/>
            <a:ext cx="3810000" cy="2773602"/>
          </a:xfrm>
          <a:prstGeom prst="rect">
            <a:avLst/>
          </a:prstGeom>
        </p:spPr>
      </p:pic>
      <p:sp>
        <p:nvSpPr>
          <p:cNvPr id="2" name="Title 1"/>
          <p:cNvSpPr>
            <a:spLocks noGrp="1"/>
          </p:cNvSpPr>
          <p:nvPr>
            <p:ph type="title"/>
          </p:nvPr>
        </p:nvSpPr>
        <p:spPr>
          <a:xfrm>
            <a:off x="381000" y="243682"/>
            <a:ext cx="8458200" cy="442118"/>
          </a:xfrm>
        </p:spPr>
        <p:txBody>
          <a:bodyPr/>
          <a:lstStyle/>
          <a:p>
            <a:r>
              <a:rPr lang="en-US" sz="2000" dirty="0" smtClean="0"/>
              <a:t>8.2(2)(</a:t>
            </a:r>
            <a:r>
              <a:rPr lang="en-US" sz="2000" dirty="0"/>
              <a:t>c)(iv) Other Settlement </a:t>
            </a:r>
            <a:r>
              <a:rPr lang="en-US" sz="2000" dirty="0" smtClean="0"/>
              <a:t>Metrics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dirty="0"/>
          </a:p>
        </p:txBody>
      </p:sp>
    </p:spTree>
    <p:extLst>
      <p:ext uri="{BB962C8B-B14F-4D97-AF65-F5344CB8AC3E}">
        <p14:creationId xmlns:p14="http://schemas.microsoft.com/office/powerpoint/2010/main" val="17295901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838200" y="738699"/>
            <a:ext cx="7391400" cy="5463405"/>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dirty="0"/>
          </a:p>
        </p:txBody>
      </p:sp>
    </p:spTree>
    <p:extLst>
      <p:ext uri="{BB962C8B-B14F-4D97-AF65-F5344CB8AC3E}">
        <p14:creationId xmlns:p14="http://schemas.microsoft.com/office/powerpoint/2010/main" val="41741693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248F63C-08AC-4CDD-B36F-0851B11853CB}">
  <ds:schemaRefs>
    <ds:schemaRef ds:uri="http://purl.org/dc/elements/1.1/"/>
    <ds:schemaRef ds:uri="http://schemas.microsoft.com/office/2006/metadata/properties"/>
    <ds:schemaRef ds:uri="http://purl.org/dc/terms/"/>
    <ds:schemaRef ds:uri="http://schemas.microsoft.com/office/2006/documentManagement/types"/>
    <ds:schemaRef ds:uri="c34af464-7aa1-4edd-9be4-83dffc1cb926"/>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28413</TotalTime>
  <Words>2073</Words>
  <Application>Microsoft Office PowerPoint</Application>
  <PresentationFormat>On-screen Show (4:3)</PresentationFormat>
  <Paragraphs>1010</Paragraphs>
  <Slides>12</Slides>
  <Notes>9</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12</vt:i4>
      </vt:variant>
    </vt:vector>
  </HeadingPairs>
  <TitlesOfParts>
    <vt:vector size="19" baseType="lpstr">
      <vt:lpstr>Arial</vt:lpstr>
      <vt:lpstr>Calibri</vt:lpstr>
      <vt:lpstr>times</vt:lpstr>
      <vt:lpstr>Times New Roman</vt:lpstr>
      <vt:lpstr>1_Custom Design</vt:lpstr>
      <vt:lpstr>Office Theme</vt:lpstr>
      <vt:lpstr>Custom Design</vt:lpstr>
      <vt:lpstr>PowerPoint Presentation</vt:lpstr>
      <vt:lpstr>8.2(2)(c)(i) Track number of price changes</vt:lpstr>
      <vt:lpstr>8.2(2)(c)(i) Track number of price changes cont.</vt:lpstr>
      <vt:lpstr>8.2(2)(c)(iv) Track number of resettlements due to non-price errors</vt:lpstr>
      <vt:lpstr>8.2(2)(c)(ii) Track number and types of disputes submitted 8.2(2)(c)(iii) Compliance with timeliness of response to disputes </vt:lpstr>
      <vt:lpstr>8.2(2)(c)(iv) Other Settlement Metrics</vt:lpstr>
      <vt:lpstr>8.2(2)(c)(iv) Other Settlement Metrics</vt:lpstr>
      <vt:lpstr>8.2(2)(c)(iv) Other Settlement Metrics</vt:lpstr>
      <vt:lpstr>8.2(2)(c)(v) Availability of ESIID consumption data</vt:lpstr>
      <vt:lpstr>8.2(2)(c)(v) Availability of ESIID consumption data</vt:lpstr>
      <vt:lpstr>8.2(2)(g) Net Allocation to Load - Totals and $/MWh </vt:lpstr>
      <vt:lpstr>8.2(2)(g) Net Allocation to Load - Totals and $/MWh </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Covington, Austin</cp:lastModifiedBy>
  <cp:revision>300</cp:revision>
  <cp:lastPrinted>2017-07-14T19:25:35Z</cp:lastPrinted>
  <dcterms:created xsi:type="dcterms:W3CDTF">2016-01-21T15:20:31Z</dcterms:created>
  <dcterms:modified xsi:type="dcterms:W3CDTF">2021-01-26T21:47:11Z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