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9"/>
  </p:notesMasterIdLst>
  <p:handoutMasterIdLst>
    <p:handoutMasterId r:id="rId20"/>
  </p:handoutMasterIdLst>
  <p:sldIdLst>
    <p:sldId id="260" r:id="rId7"/>
    <p:sldId id="257" r:id="rId8"/>
    <p:sldId id="287" r:id="rId9"/>
    <p:sldId id="281" r:id="rId10"/>
    <p:sldId id="275" r:id="rId11"/>
    <p:sldId id="263" r:id="rId12"/>
    <p:sldId id="264" r:id="rId13"/>
    <p:sldId id="273" r:id="rId14"/>
    <p:sldId id="266" r:id="rId15"/>
    <p:sldId id="267" r:id="rId16"/>
    <p:sldId id="288" r:id="rId17"/>
    <p:sldId id="289"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1" autoAdjust="0"/>
    <p:restoredTop sz="96187" autoAdjust="0"/>
  </p:normalViewPr>
  <p:slideViewPr>
    <p:cSldViewPr showGuides="1">
      <p:cViewPr>
        <p:scale>
          <a:sx n="100" d="100"/>
          <a:sy n="100" d="100"/>
        </p:scale>
        <p:origin x="516" y="-123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1/26/2021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1/26/2021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933828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081837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3155248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368601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1429893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1044082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441027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4123676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hyperlink" Target="http://www.ercot.com/services/comm/mkt_notices/archives/4743" TargetMode="External"/><Relationship Id="rId3" Type="http://schemas.openxmlformats.org/officeDocument/2006/relationships/hyperlink" Target="http://www.ercot.com/services/comm/mkt_notices/archives/4731" TargetMode="External"/><Relationship Id="rId7" Type="http://schemas.openxmlformats.org/officeDocument/2006/relationships/hyperlink" Target="http://www.ercot.com/services/comm/mkt_notices/archives/4740"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hyperlink" Target="http://www.ercot.com/services/comm/mkt_notices/archives/4737" TargetMode="External"/><Relationship Id="rId5" Type="http://schemas.openxmlformats.org/officeDocument/2006/relationships/hyperlink" Target="http://www.ercot.com/services/comm/mkt_notices/archives/4736" TargetMode="External"/><Relationship Id="rId4" Type="http://schemas.openxmlformats.org/officeDocument/2006/relationships/hyperlink" Target="http://www.ercot.com/services/comm/mkt_notices/archives/4734"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www.ercot.com/services/comm/mkt_notices/archives/4763" TargetMode="External"/><Relationship Id="rId3" Type="http://schemas.openxmlformats.org/officeDocument/2006/relationships/hyperlink" Target="http://www.ercot.com/services/comm/mkt_notices/archives/4745" TargetMode="External"/><Relationship Id="rId7" Type="http://schemas.openxmlformats.org/officeDocument/2006/relationships/hyperlink" Target="http://www.ercot.com/services/comm/mkt_notices/archives/4757"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www.ercot.com/services/comm/mkt_notices/archives/4751" TargetMode="External"/><Relationship Id="rId5" Type="http://schemas.openxmlformats.org/officeDocument/2006/relationships/hyperlink" Target="http://www.ercot.com/services/comm/mkt_notices/archives/4913" TargetMode="External"/><Relationship Id="rId4" Type="http://schemas.openxmlformats.org/officeDocument/2006/relationships/hyperlink" Target="http://www.ercot.com/services/comm/mkt_notices/archives/4747" TargetMode="External"/><Relationship Id="rId9" Type="http://schemas.openxmlformats.org/officeDocument/2006/relationships/hyperlink" Target="http://www.ercot.com/services/comm/mkt_notices/archives/4914"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031325"/>
          </a:xfrm>
          <a:prstGeom prst="rect">
            <a:avLst/>
          </a:prstGeom>
          <a:noFill/>
        </p:spPr>
        <p:txBody>
          <a:bodyPr wrap="square" rtlCol="0">
            <a:spAutoFit/>
          </a:bodyPr>
          <a:lstStyle/>
          <a:p>
            <a:r>
              <a:rPr lang="en-US" b="1" dirty="0" smtClean="0"/>
              <a:t>Settlement Stability</a:t>
            </a:r>
            <a:endParaRPr lang="en-US" b="1" dirty="0"/>
          </a:p>
          <a:p>
            <a:r>
              <a:rPr lang="en-US" sz="1600" b="1" dirty="0" smtClean="0"/>
              <a:t>2020 Q4 Update to WMS</a:t>
            </a:r>
            <a:endParaRPr lang="en-US" sz="1600" b="1" dirty="0"/>
          </a:p>
          <a:p>
            <a:endParaRPr lang="en-US" dirty="0"/>
          </a:p>
          <a:p>
            <a:r>
              <a:rPr lang="en-US" dirty="0" smtClean="0"/>
              <a:t>Austin Covington</a:t>
            </a:r>
            <a:endParaRPr lang="en-US" dirty="0"/>
          </a:p>
          <a:p>
            <a:r>
              <a:rPr lang="en-US" dirty="0" smtClean="0"/>
              <a:t>ERCOT</a:t>
            </a:r>
            <a:endParaRPr lang="en-US" dirty="0"/>
          </a:p>
          <a:p>
            <a:endParaRPr lang="en-US" dirty="0"/>
          </a:p>
          <a:p>
            <a:r>
              <a:rPr lang="en-US" dirty="0" smtClean="0"/>
              <a:t>02/03/2021</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10491" y="777398"/>
            <a:ext cx="7388629" cy="5404126"/>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10</a:t>
            </a:fld>
            <a:endParaRPr lang="en-US" dirty="0"/>
          </a:p>
        </p:txBody>
      </p:sp>
    </p:spTree>
    <p:extLst>
      <p:ext uri="{BB962C8B-B14F-4D97-AF65-F5344CB8AC3E}">
        <p14:creationId xmlns:p14="http://schemas.microsoft.com/office/powerpoint/2010/main" val="2714956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24406418"/>
              </p:ext>
            </p:extLst>
          </p:nvPr>
        </p:nvGraphicFramePr>
        <p:xfrm>
          <a:off x="457200" y="1078992"/>
          <a:ext cx="8385048" cy="4224528"/>
        </p:xfrm>
        <a:graphic>
          <a:graphicData uri="http://schemas.openxmlformats.org/drawingml/2006/table">
            <a:tbl>
              <a:tblPr/>
              <a:tblGrid>
                <a:gridCol w="1728216"/>
                <a:gridCol w="512064"/>
                <a:gridCol w="512064"/>
                <a:gridCol w="512064"/>
                <a:gridCol w="512064"/>
                <a:gridCol w="512064"/>
                <a:gridCol w="512064"/>
                <a:gridCol w="512064"/>
                <a:gridCol w="512064"/>
                <a:gridCol w="512064"/>
                <a:gridCol w="512064"/>
                <a:gridCol w="512064"/>
                <a:gridCol w="512064"/>
                <a:gridCol w="512064"/>
              </a:tblGrid>
              <a:tr h="201168">
                <a:tc>
                  <a:txBody>
                    <a:bodyPr/>
                    <a:lstStyle/>
                    <a:p>
                      <a:pPr marL="25400" marR="25400" algn="l">
                        <a:spcBef>
                          <a:spcPts val="200"/>
                        </a:spcBef>
                        <a:spcAft>
                          <a:spcPts val="200"/>
                        </a:spcAft>
                        <a:buNone/>
                      </a:pPr>
                      <a:r>
                        <a:rPr sz="800" b="1" dirty="0">
                          <a:solidFill>
                            <a:srgbClr val="111111">
                              <a:alpha val="100000"/>
                            </a:srgbClr>
                          </a:solidFill>
                          <a:latin typeface="times"/>
                          <a:cs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Dec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Jan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Feb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Mar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Apr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May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Jun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Jul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Aug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Sep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Oct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Nov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Dec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Ancillary Service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20.8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27.2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16.9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45.4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Balancing Account Payout to Load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-11.0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Base Point Deviation Payments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Black Start Service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Block Load Transfer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Emergency Energy Charges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ERCOT Admin Fee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16.3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16.1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19.7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16.8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ERS Settlement¹</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High Dispatch Limit Override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Non-Zonal Auction Distribution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-10.1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ORDC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10.2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Revenue Neutrality 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-13.3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RMR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RUC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dirty="0">
                          <a:solidFill>
                            <a:srgbClr val="111111">
                              <a:alpha val="100000"/>
                            </a:srgbClr>
                          </a:solidFill>
                          <a:latin typeface="Times New Roman"/>
                          <a:cs typeface="Times New Roman"/>
                        </a:rPr>
                        <a:t>Voltage Services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round/>
                      <a:headEnd type="none" w="med" len="med"/>
                      <a:tailEnd type="none" w="med" len="me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round/>
                      <a:headEnd type="none" w="med" len="med"/>
                      <a:tailEnd type="none" w="med" len="me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round/>
                      <a:headEnd type="none" w="med" len="med"/>
                      <a:tailEnd type="none" w="med" len="me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round/>
                      <a:headEnd type="none" w="med" len="med"/>
                      <a:tailEnd type="none" w="med" len="me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round/>
                      <a:headEnd type="none" w="med" len="med"/>
                      <a:tailEnd type="none" w="med" len="me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round/>
                      <a:headEnd type="none" w="med" len="med"/>
                      <a:tailEnd type="none" w="med" len="me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round/>
                      <a:headEnd type="none" w="med" len="med"/>
                      <a:tailEnd type="none" w="med" len="me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round/>
                      <a:headEnd type="none" w="med" len="med"/>
                      <a:tailEnd type="none" w="med" len="me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round/>
                      <a:headEnd type="none" w="med" len="med"/>
                      <a:tailEnd type="none" w="med" len="me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round/>
                      <a:headEnd type="none" w="med" len="med"/>
                      <a:tailEnd type="none" w="med" len="me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round/>
                      <a:headEnd type="none" w="med" len="med"/>
                      <a:tailEnd type="none" w="med" len="me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round/>
                      <a:headEnd type="none" w="med" len="med"/>
                      <a:tailEnd type="none" w="med" len="me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round/>
                      <a:headEnd type="none" w="med" len="med"/>
                      <a:tailEnd type="none" w="med" len="me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round/>
                      <a:headEnd type="none" w="med" len="med"/>
                      <a:tailEnd type="none" w="med" len="med"/>
                    </a:lnB>
                    <a:solidFill>
                      <a:srgbClr val="EFEFEF">
                        <a:alpha val="100000"/>
                      </a:srgbClr>
                    </a:solidFill>
                  </a:tcPr>
                </a:tc>
              </a:tr>
              <a:tr h="201168">
                <a:tc>
                  <a:txBody>
                    <a:bodyPr/>
                    <a:lstStyle/>
                    <a:p>
                      <a:pPr marL="25400" marR="25400" algn="l">
                        <a:spcBef>
                          <a:spcPts val="200"/>
                        </a:spcBef>
                        <a:spcAft>
                          <a:spcPts val="200"/>
                        </a:spcAft>
                        <a:buNone/>
                      </a:pPr>
                      <a:r>
                        <a:rPr sz="900" dirty="0">
                          <a:solidFill>
                            <a:srgbClr val="111111">
                              <a:alpha val="100000"/>
                            </a:srgbClr>
                          </a:solidFill>
                          <a:latin typeface="Times New Roman"/>
                          <a:cs typeface="Times New Roman"/>
                        </a:rPr>
                        <a:t>Zonal Auction Distribution²</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round/>
                      <a:headEnd type="none" w="med" len="med"/>
                      <a:tailEnd type="none" w="med" len="med"/>
                    </a:lnT>
                    <a:lnB w="0" cap="flat" cmpd="sng" algn="ctr">
                      <a:solidFill>
                        <a:srgbClr val="FFFFFF">
                          <a:alpha val="0"/>
                        </a:srgbClr>
                      </a:solidFill>
                      <a:prstDash val="solid"/>
                      <a:round/>
                      <a:headEnd type="none" w="med" len="med"/>
                      <a:tailEnd type="none" w="med" len="me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-33.9</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round/>
                      <a:headEnd type="none" w="med" len="med"/>
                      <a:tailEnd type="none" w="med" len="med"/>
                    </a:lnT>
                    <a:lnB w="0" cap="flat" cmpd="sng" algn="ctr">
                      <a:solidFill>
                        <a:srgbClr val="FFFFFF">
                          <a:alpha val="0"/>
                        </a:srgbClr>
                      </a:solidFill>
                      <a:prstDash val="solid"/>
                      <a:round/>
                      <a:headEnd type="none" w="med" len="med"/>
                      <a:tailEnd type="none" w="med" len="me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-46.7</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round/>
                      <a:headEnd type="none" w="med" len="med"/>
                      <a:tailEnd type="none" w="med" len="med"/>
                    </a:lnT>
                    <a:lnB w="0" cap="flat" cmpd="sng" algn="ctr">
                      <a:solidFill>
                        <a:srgbClr val="FFFFFF">
                          <a:alpha val="0"/>
                        </a:srgbClr>
                      </a:solidFill>
                      <a:prstDash val="solid"/>
                      <a:round/>
                      <a:headEnd type="none" w="med" len="med"/>
                      <a:tailEnd type="none" w="med" len="med"/>
                    </a:lnB>
                    <a:no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-41.5</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round/>
                      <a:headEnd type="none" w="med" len="med"/>
                      <a:tailEnd type="none" w="med" len="med"/>
                    </a:lnT>
                    <a:lnB w="0" cap="flat" cmpd="sng" algn="ctr">
                      <a:solidFill>
                        <a:srgbClr val="FFFFFF">
                          <a:alpha val="0"/>
                        </a:srgbClr>
                      </a:solidFill>
                      <a:prstDash val="solid"/>
                      <a:round/>
                      <a:headEnd type="none" w="med" len="med"/>
                      <a:tailEnd type="none" w="med" len="me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-51.3</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round/>
                      <a:headEnd type="none" w="med" len="med"/>
                      <a:tailEnd type="none" w="med" len="med"/>
                    </a:lnT>
                    <a:lnB w="0" cap="flat" cmpd="sng" algn="ctr">
                      <a:solidFill>
                        <a:srgbClr val="FFFFFF">
                          <a:alpha val="0"/>
                        </a:srgbClr>
                      </a:solidFill>
                      <a:prstDash val="solid"/>
                      <a:round/>
                      <a:headEnd type="none" w="med" len="med"/>
                      <a:tailEnd type="none" w="med" len="med"/>
                    </a:lnB>
                    <a:no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-52.9</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round/>
                      <a:headEnd type="none" w="med" len="med"/>
                      <a:tailEnd type="none" w="med" len="med"/>
                    </a:lnT>
                    <a:lnB w="0" cap="flat" cmpd="sng" algn="ctr">
                      <a:solidFill>
                        <a:srgbClr val="FFFFFF">
                          <a:alpha val="0"/>
                        </a:srgbClr>
                      </a:solidFill>
                      <a:prstDash val="solid"/>
                      <a:round/>
                      <a:headEnd type="none" w="med" len="med"/>
                      <a:tailEnd type="none" w="med" len="me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-45.7</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round/>
                      <a:headEnd type="none" w="med" len="med"/>
                      <a:tailEnd type="none" w="med" len="med"/>
                    </a:lnT>
                    <a:lnB w="0" cap="flat" cmpd="sng" algn="ctr">
                      <a:solidFill>
                        <a:srgbClr val="FFFFFF">
                          <a:alpha val="0"/>
                        </a:srgbClr>
                      </a:solidFill>
                      <a:prstDash val="solid"/>
                      <a:round/>
                      <a:headEnd type="none" w="med" len="med"/>
                      <a:tailEnd type="none" w="med" len="me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-51.1</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round/>
                      <a:headEnd type="none" w="med" len="med"/>
                      <a:tailEnd type="none" w="med" len="med"/>
                    </a:lnT>
                    <a:lnB w="0" cap="flat" cmpd="sng" algn="ctr">
                      <a:solidFill>
                        <a:srgbClr val="FFFFFF">
                          <a:alpha val="0"/>
                        </a:srgbClr>
                      </a:solidFill>
                      <a:prstDash val="solid"/>
                      <a:round/>
                      <a:headEnd type="none" w="med" len="med"/>
                      <a:tailEnd type="none" w="med" len="med"/>
                    </a:lnB>
                    <a:no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-55.1</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round/>
                      <a:headEnd type="none" w="med" len="med"/>
                      <a:tailEnd type="none" w="med" len="med"/>
                    </a:lnT>
                    <a:lnB w="0" cap="flat" cmpd="sng" algn="ctr">
                      <a:solidFill>
                        <a:srgbClr val="FFFFFF">
                          <a:alpha val="0"/>
                        </a:srgbClr>
                      </a:solidFill>
                      <a:prstDash val="solid"/>
                      <a:round/>
                      <a:headEnd type="none" w="med" len="med"/>
                      <a:tailEnd type="none" w="med" len="me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-55.6</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round/>
                      <a:headEnd type="none" w="med" len="med"/>
                      <a:tailEnd type="none" w="med" len="med"/>
                    </a:lnT>
                    <a:lnB w="0" cap="flat" cmpd="sng" algn="ctr">
                      <a:solidFill>
                        <a:srgbClr val="FFFFFF">
                          <a:alpha val="0"/>
                        </a:srgbClr>
                      </a:solidFill>
                      <a:prstDash val="solid"/>
                      <a:round/>
                      <a:headEnd type="none" w="med" len="med"/>
                      <a:tailEnd type="none" w="med" len="me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-48.7</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round/>
                      <a:headEnd type="none" w="med" len="med"/>
                      <a:tailEnd type="none" w="med" len="med"/>
                    </a:lnT>
                    <a:lnB w="0" cap="flat" cmpd="sng" algn="ctr">
                      <a:solidFill>
                        <a:srgbClr val="FFFFFF">
                          <a:alpha val="0"/>
                        </a:srgbClr>
                      </a:solidFill>
                      <a:prstDash val="solid"/>
                      <a:round/>
                      <a:headEnd type="none" w="med" len="med"/>
                      <a:tailEnd type="none" w="med" len="me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-44.0</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round/>
                      <a:headEnd type="none" w="med" len="med"/>
                      <a:tailEnd type="none" w="med" len="med"/>
                    </a:lnT>
                    <a:lnB w="0" cap="flat" cmpd="sng" algn="ctr">
                      <a:solidFill>
                        <a:srgbClr val="FFFFFF">
                          <a:alpha val="0"/>
                        </a:srgbClr>
                      </a:solidFill>
                      <a:prstDash val="solid"/>
                      <a:round/>
                      <a:headEnd type="none" w="med" len="med"/>
                      <a:tailEnd type="none" w="med" len="me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-40.3</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round/>
                      <a:headEnd type="none" w="med" len="med"/>
                      <a:tailEnd type="none" w="med" len="med"/>
                    </a:lnT>
                    <a:lnB w="0" cap="flat" cmpd="sng" algn="ctr">
                      <a:solidFill>
                        <a:srgbClr val="FFFFFF">
                          <a:alpha val="0"/>
                        </a:srgbClr>
                      </a:solidFill>
                      <a:prstDash val="solid"/>
                      <a:round/>
                      <a:headEnd type="none" w="med" len="med"/>
                      <a:tailEnd type="none" w="med" len="me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-42.4</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lnR>
                    <a:lnT w="0" cap="flat" cmpd="sng" algn="ctr">
                      <a:solidFill>
                        <a:srgbClr val="FFFFFF">
                          <a:alpha val="0"/>
                        </a:srgbClr>
                      </a:solidFill>
                      <a:prstDash val="solid"/>
                      <a:round/>
                      <a:headEnd type="none" w="med" len="med"/>
                      <a:tailEnd type="none" w="med" len="med"/>
                    </a:lnT>
                    <a:lnB w="0" cap="flat" cmpd="sng" algn="ctr">
                      <a:solidFill>
                        <a:srgbClr val="FFFFFF">
                          <a:alpha val="0"/>
                        </a:srgbClr>
                      </a:solidFill>
                      <a:prstDash val="solid"/>
                      <a:round/>
                      <a:headEnd type="none" w="med" len="med"/>
                      <a:tailEnd type="none" w="med" len="med"/>
                    </a:lnB>
                    <a:noFill/>
                  </a:tcPr>
                </a:tc>
              </a:tr>
              <a:tr h="201168">
                <a:tc>
                  <a:txBody>
                    <a:bodyPr/>
                    <a:lstStyle/>
                    <a:p>
                      <a:pPr marL="25400" marR="25400" algn="l">
                        <a:spcBef>
                          <a:spcPts val="200"/>
                        </a:spcBef>
                        <a:spcAft>
                          <a:spcPts val="200"/>
                        </a:spcAft>
                        <a:buNone/>
                      </a:pPr>
                      <a:r>
                        <a:rPr lang="en-US" sz="900" dirty="0" smtClean="0">
                          <a:solidFill>
                            <a:srgbClr val="111111">
                              <a:alpha val="100000"/>
                            </a:srgbClr>
                          </a:solidFill>
                          <a:latin typeface="Times New Roman"/>
                          <a:cs typeface="Times New Roman"/>
                        </a:rPr>
                        <a:t>ERO Pass-Through Fee</a:t>
                      </a:r>
                      <a:r>
                        <a:rPr lang="en-US" sz="900" baseline="30000" dirty="0" smtClean="0">
                          <a:solidFill>
                            <a:srgbClr val="111111">
                              <a:alpha val="100000"/>
                            </a:srgbClr>
                          </a:solidFill>
                          <a:latin typeface="Times New Roman"/>
                          <a:cs typeface="Times New Roman"/>
                        </a:rPr>
                        <a:t>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round/>
                      <a:headEnd type="none" w="med" len="med"/>
                      <a:tailEnd type="none" w="med" len="me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lang="en-US" sz="900" dirty="0" smtClean="0">
                          <a:solidFill>
                            <a:srgbClr val="111111">
                              <a:alpha val="100000"/>
                            </a:srgbClr>
                          </a:solidFill>
                          <a:latin typeface="Times New Roman"/>
                          <a:cs typeface="Times New Roman"/>
                        </a:rPr>
                        <a:t>1.6</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round/>
                      <a:headEnd type="none" w="med" len="med"/>
                      <a:tailEnd type="none" w="med" len="me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lang="en-US" sz="900" dirty="0" smtClean="0">
                          <a:solidFill>
                            <a:srgbClr val="111111">
                              <a:alpha val="100000"/>
                            </a:srgbClr>
                          </a:solidFill>
                          <a:latin typeface="Times New Roman"/>
                          <a:cs typeface="Times New Roman"/>
                        </a:rPr>
                        <a:t>1.6</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round/>
                      <a:headEnd type="none" w="med" len="med"/>
                      <a:tailEnd type="none" w="med" len="me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lang="en-US" sz="900" dirty="0" smtClean="0">
                          <a:solidFill>
                            <a:srgbClr val="111111">
                              <a:alpha val="100000"/>
                            </a:srgbClr>
                          </a:solidFill>
                          <a:latin typeface="Times New Roman"/>
                          <a:cs typeface="Times New Roman"/>
                        </a:rPr>
                        <a:t>1.6</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round/>
                      <a:headEnd type="none" w="med" len="med"/>
                      <a:tailEnd type="none" w="med" len="me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lang="en-US" sz="900" dirty="0" smtClean="0">
                          <a:solidFill>
                            <a:srgbClr val="111111">
                              <a:alpha val="100000"/>
                            </a:srgbClr>
                          </a:solidFill>
                          <a:latin typeface="Times New Roman"/>
                          <a:cs typeface="Times New Roman"/>
                        </a:rPr>
                        <a:t>1.6</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round/>
                      <a:headEnd type="none" w="med" len="med"/>
                      <a:tailEnd type="none" w="med" len="me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lang="en-US" sz="900" dirty="0" smtClean="0">
                          <a:solidFill>
                            <a:srgbClr val="111111">
                              <a:alpha val="100000"/>
                            </a:srgbClr>
                          </a:solidFill>
                          <a:latin typeface="Times New Roman"/>
                          <a:cs typeface="Times New Roman"/>
                        </a:rPr>
                        <a:t>1.6</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round/>
                      <a:headEnd type="none" w="med" len="med"/>
                      <a:tailEnd type="none" w="med" len="me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lang="en-US" sz="900" dirty="0" smtClean="0">
                          <a:solidFill>
                            <a:srgbClr val="111111">
                              <a:alpha val="100000"/>
                            </a:srgbClr>
                          </a:solidFill>
                          <a:latin typeface="Times New Roman"/>
                          <a:cs typeface="Times New Roman"/>
                        </a:rPr>
                        <a:t>1.6</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round/>
                      <a:headEnd type="none" w="med" len="med"/>
                      <a:tailEnd type="none" w="med" len="me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lang="en-US" sz="900" dirty="0" smtClean="0">
                          <a:solidFill>
                            <a:srgbClr val="111111">
                              <a:alpha val="100000"/>
                            </a:srgbClr>
                          </a:solidFill>
                          <a:latin typeface="Times New Roman"/>
                          <a:cs typeface="Times New Roman"/>
                        </a:rPr>
                        <a:t>1.6</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round/>
                      <a:headEnd type="none" w="med" len="med"/>
                      <a:tailEnd type="none" w="med" len="me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lang="en-US" sz="900" dirty="0" smtClean="0">
                          <a:solidFill>
                            <a:srgbClr val="111111">
                              <a:alpha val="100000"/>
                            </a:srgbClr>
                          </a:solidFill>
                          <a:latin typeface="Times New Roman"/>
                          <a:cs typeface="Times New Roman"/>
                        </a:rPr>
                        <a:t>1.6</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round/>
                      <a:headEnd type="none" w="med" len="med"/>
                      <a:tailEnd type="none" w="med" len="me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lang="en-US" sz="900" dirty="0" smtClean="0">
                          <a:solidFill>
                            <a:srgbClr val="111111">
                              <a:alpha val="100000"/>
                            </a:srgbClr>
                          </a:solidFill>
                          <a:latin typeface="Times New Roman"/>
                          <a:cs typeface="Times New Roman"/>
                        </a:rPr>
                        <a:t>1.6</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round/>
                      <a:headEnd type="none" w="med" len="med"/>
                      <a:tailEnd type="none" w="med" len="me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lang="en-US" sz="900" dirty="0" smtClean="0">
                          <a:solidFill>
                            <a:srgbClr val="111111">
                              <a:alpha val="100000"/>
                            </a:srgbClr>
                          </a:solidFill>
                          <a:latin typeface="Times New Roman"/>
                          <a:cs typeface="Times New Roman"/>
                        </a:rPr>
                        <a:t>1.6</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round/>
                      <a:headEnd type="none" w="med" len="med"/>
                      <a:tailEnd type="none" w="med" len="me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lang="en-US" sz="900" dirty="0" smtClean="0">
                          <a:solidFill>
                            <a:srgbClr val="111111">
                              <a:alpha val="100000"/>
                            </a:srgbClr>
                          </a:solidFill>
                          <a:latin typeface="Times New Roman"/>
                          <a:cs typeface="Times New Roman"/>
                        </a:rPr>
                        <a:t>1.6</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round/>
                      <a:headEnd type="none" w="med" len="med"/>
                      <a:tailEnd type="none" w="med" len="me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lang="en-US" sz="900" dirty="0" smtClean="0">
                          <a:solidFill>
                            <a:srgbClr val="111111">
                              <a:alpha val="100000"/>
                            </a:srgbClr>
                          </a:solidFill>
                          <a:latin typeface="Times New Roman"/>
                          <a:cs typeface="Times New Roman"/>
                        </a:rPr>
                        <a:t>1.6</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round/>
                      <a:headEnd type="none" w="med" len="med"/>
                      <a:tailEnd type="none" w="med" len="me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lang="en-US" sz="900" dirty="0" smtClean="0">
                          <a:solidFill>
                            <a:srgbClr val="111111">
                              <a:alpha val="100000"/>
                            </a:srgbClr>
                          </a:solidFill>
                          <a:latin typeface="Times New Roman"/>
                          <a:cs typeface="Times New Roman"/>
                        </a:rPr>
                        <a:t>1.6</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round/>
                      <a:headEnd type="none" w="med" len="med"/>
                      <a:tailEnd type="none" w="med" len="med"/>
                    </a:lnT>
                    <a:lnB w="19050" cap="flat" cmpd="sng" algn="ctr">
                      <a:solidFill>
                        <a:srgbClr val="000000">
                          <a:alpha val="100000"/>
                        </a:srgbClr>
                      </a:solidFill>
                      <a:prstDash val="solid"/>
                    </a:lnB>
                    <a:solidFill>
                      <a:schemeClr val="bg1">
                        <a:lumMod val="95000"/>
                      </a:schemeClr>
                    </a:solidFill>
                  </a:tcPr>
                </a:tc>
              </a:tr>
              <a:tr h="201168">
                <a:tc>
                  <a:txBody>
                    <a:bodyPr/>
                    <a:lstStyle/>
                    <a:p>
                      <a:pPr marL="25400" marR="25400" algn="l">
                        <a:spcBef>
                          <a:spcPts val="200"/>
                        </a:spcBef>
                        <a:spcAft>
                          <a:spcPts val="200"/>
                        </a:spcAft>
                        <a:buNone/>
                      </a:pPr>
                      <a:r>
                        <a:rPr sz="900" dirty="0">
                          <a:solidFill>
                            <a:srgbClr val="111111">
                              <a:alpha val="100000"/>
                            </a:srgbClr>
                          </a:solidFill>
                          <a:latin typeface="Times New Roman"/>
                          <a:cs typeface="Times New Roman"/>
                        </a:rPr>
                        <a:t>Total Allocation to Load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a:t>
                      </a:r>
                      <a:r>
                        <a:rPr sz="900" dirty="0" smtClean="0">
                          <a:solidFill>
                            <a:srgbClr val="111111">
                              <a:alpha val="100000"/>
                            </a:srgbClr>
                          </a:solidFill>
                          <a:latin typeface="Times New Roman"/>
                          <a:cs typeface="Times New Roman"/>
                        </a:rPr>
                        <a:t>1</a:t>
                      </a:r>
                      <a:r>
                        <a:rPr lang="en-US" sz="900" dirty="0" smtClean="0">
                          <a:solidFill>
                            <a:srgbClr val="111111">
                              <a:alpha val="100000"/>
                            </a:srgbClr>
                          </a:solidFill>
                          <a:latin typeface="Times New Roman"/>
                          <a:cs typeface="Times New Roman"/>
                        </a:rPr>
                        <a:t>0.5</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a:t>
                      </a:r>
                      <a:r>
                        <a:rPr sz="900" dirty="0" smtClean="0">
                          <a:solidFill>
                            <a:srgbClr val="111111">
                              <a:alpha val="100000"/>
                            </a:srgbClr>
                          </a:solidFill>
                          <a:latin typeface="Times New Roman"/>
                          <a:cs typeface="Times New Roman"/>
                        </a:rPr>
                        <a:t>1</a:t>
                      </a:r>
                      <a:r>
                        <a:rPr lang="en-US" sz="900" dirty="0" smtClean="0">
                          <a:solidFill>
                            <a:srgbClr val="111111">
                              <a:alpha val="100000"/>
                            </a:srgbClr>
                          </a:solidFill>
                          <a:latin typeface="Times New Roman"/>
                          <a:cs typeface="Times New Roman"/>
                        </a:rPr>
                        <a:t>7.2</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a:t>
                      </a:r>
                      <a:r>
                        <a:rPr sz="900" dirty="0" smtClean="0">
                          <a:solidFill>
                            <a:srgbClr val="111111">
                              <a:alpha val="100000"/>
                            </a:srgbClr>
                          </a:solidFill>
                          <a:latin typeface="Times New Roman"/>
                          <a:cs typeface="Times New Roman"/>
                        </a:rPr>
                        <a:t>1</a:t>
                      </a:r>
                      <a:r>
                        <a:rPr lang="en-US" sz="900" dirty="0" smtClean="0">
                          <a:solidFill>
                            <a:srgbClr val="111111">
                              <a:alpha val="100000"/>
                            </a:srgbClr>
                          </a:solidFill>
                          <a:latin typeface="Times New Roman"/>
                          <a:cs typeface="Times New Roman"/>
                        </a:rPr>
                        <a:t>4.1</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a:t>
                      </a:r>
                      <a:r>
                        <a:rPr lang="en-US" sz="900" dirty="0" smtClean="0">
                          <a:solidFill>
                            <a:srgbClr val="111111">
                              <a:alpha val="100000"/>
                            </a:srgbClr>
                          </a:solidFill>
                          <a:latin typeface="Times New Roman"/>
                          <a:cs typeface="Times New Roman"/>
                        </a:rPr>
                        <a:t>0.1</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smtClean="0">
                          <a:solidFill>
                            <a:srgbClr val="111111">
                              <a:alpha val="100000"/>
                            </a:srgbClr>
                          </a:solidFill>
                          <a:latin typeface="Times New Roman"/>
                          <a:cs typeface="Times New Roman"/>
                        </a:rPr>
                        <a:t>-</a:t>
                      </a:r>
                      <a:r>
                        <a:rPr lang="en-US" sz="900" dirty="0" smtClean="0">
                          <a:solidFill>
                            <a:srgbClr val="111111">
                              <a:alpha val="100000"/>
                            </a:srgbClr>
                          </a:solidFill>
                          <a:latin typeface="Times New Roman"/>
                          <a:cs typeface="Times New Roman"/>
                        </a:rPr>
                        <a:t>29.6</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a:t>
                      </a:r>
                      <a:r>
                        <a:rPr sz="900" dirty="0" smtClean="0">
                          <a:solidFill>
                            <a:srgbClr val="111111">
                              <a:alpha val="100000"/>
                            </a:srgbClr>
                          </a:solidFill>
                          <a:latin typeface="Times New Roman"/>
                          <a:cs typeface="Times New Roman"/>
                        </a:rPr>
                        <a:t>1</a:t>
                      </a:r>
                      <a:r>
                        <a:rPr lang="en-US" sz="900" dirty="0" smtClean="0">
                          <a:solidFill>
                            <a:srgbClr val="111111">
                              <a:alpha val="100000"/>
                            </a:srgbClr>
                          </a:solidFill>
                          <a:latin typeface="Times New Roman"/>
                          <a:cs typeface="Times New Roman"/>
                        </a:rPr>
                        <a:t>5.2</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a:t>
                      </a:r>
                      <a:r>
                        <a:rPr sz="900" dirty="0" smtClean="0">
                          <a:solidFill>
                            <a:srgbClr val="111111">
                              <a:alpha val="100000"/>
                            </a:srgbClr>
                          </a:solidFill>
                          <a:latin typeface="Times New Roman"/>
                          <a:cs typeface="Times New Roman"/>
                        </a:rPr>
                        <a:t>2</a:t>
                      </a:r>
                      <a:r>
                        <a:rPr lang="en-US" sz="900" dirty="0" smtClean="0">
                          <a:solidFill>
                            <a:srgbClr val="111111">
                              <a:alpha val="100000"/>
                            </a:srgbClr>
                          </a:solidFill>
                          <a:latin typeface="Times New Roman"/>
                          <a:cs typeface="Times New Roman"/>
                        </a:rPr>
                        <a:t>1.6</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a:t>
                      </a:r>
                      <a:r>
                        <a:rPr sz="900" dirty="0" smtClean="0">
                          <a:solidFill>
                            <a:srgbClr val="111111">
                              <a:alpha val="100000"/>
                            </a:srgbClr>
                          </a:solidFill>
                          <a:latin typeface="Times New Roman"/>
                          <a:cs typeface="Times New Roman"/>
                        </a:rPr>
                        <a:t>1</a:t>
                      </a:r>
                      <a:r>
                        <a:rPr lang="en-US" sz="900" dirty="0" smtClean="0">
                          <a:solidFill>
                            <a:srgbClr val="111111">
                              <a:alpha val="100000"/>
                            </a:srgbClr>
                          </a:solidFill>
                          <a:latin typeface="Times New Roman"/>
                          <a:cs typeface="Times New Roman"/>
                        </a:rPr>
                        <a:t>5.5</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a:t>
                      </a:r>
                      <a:r>
                        <a:rPr lang="en-US" sz="900" dirty="0" smtClean="0">
                          <a:solidFill>
                            <a:srgbClr val="111111">
                              <a:alpha val="100000"/>
                            </a:srgbClr>
                          </a:solidFill>
                          <a:latin typeface="Times New Roman"/>
                          <a:cs typeface="Times New Roman"/>
                        </a:rPr>
                        <a:t>4.4</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a:t>
                      </a:r>
                      <a:r>
                        <a:rPr sz="900" dirty="0" smtClean="0">
                          <a:solidFill>
                            <a:srgbClr val="111111">
                              <a:alpha val="100000"/>
                            </a:srgbClr>
                          </a:solidFill>
                          <a:latin typeface="Times New Roman"/>
                          <a:cs typeface="Times New Roman"/>
                        </a:rPr>
                        <a:t>1</a:t>
                      </a:r>
                      <a:r>
                        <a:rPr lang="en-US" sz="900" dirty="0" smtClean="0">
                          <a:solidFill>
                            <a:srgbClr val="111111">
                              <a:alpha val="100000"/>
                            </a:srgbClr>
                          </a:solidFill>
                          <a:latin typeface="Times New Roman"/>
                          <a:cs typeface="Times New Roman"/>
                        </a:rPr>
                        <a:t>4.6</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a:t>
                      </a:r>
                      <a:r>
                        <a:rPr sz="900" dirty="0" smtClean="0">
                          <a:solidFill>
                            <a:srgbClr val="111111">
                              <a:alpha val="100000"/>
                            </a:srgbClr>
                          </a:solidFill>
                          <a:latin typeface="Times New Roman"/>
                          <a:cs typeface="Times New Roman"/>
                        </a:rPr>
                        <a:t>1</a:t>
                      </a:r>
                      <a:r>
                        <a:rPr lang="en-US" sz="900" dirty="0" smtClean="0">
                          <a:solidFill>
                            <a:srgbClr val="111111">
                              <a:alpha val="100000"/>
                            </a:srgbClr>
                          </a:solidFill>
                          <a:latin typeface="Times New Roman"/>
                          <a:cs typeface="Times New Roman"/>
                        </a:rPr>
                        <a:t>8.3</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a:t>
                      </a:r>
                      <a:r>
                        <a:rPr sz="900" dirty="0" smtClean="0">
                          <a:solidFill>
                            <a:srgbClr val="111111">
                              <a:alpha val="100000"/>
                            </a:srgbClr>
                          </a:solidFill>
                          <a:latin typeface="Times New Roman"/>
                          <a:cs typeface="Times New Roman"/>
                        </a:rPr>
                        <a:t>1</a:t>
                      </a:r>
                      <a:r>
                        <a:rPr lang="en-US" sz="900" dirty="0" smtClean="0">
                          <a:solidFill>
                            <a:srgbClr val="111111">
                              <a:alpha val="100000"/>
                            </a:srgbClr>
                          </a:solidFill>
                          <a:latin typeface="Times New Roman"/>
                          <a:cs typeface="Times New Roman"/>
                        </a:rPr>
                        <a:t>3.7</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a:t>
                      </a:r>
                      <a:r>
                        <a:rPr sz="900" dirty="0" smtClean="0">
                          <a:solidFill>
                            <a:srgbClr val="111111">
                              <a:alpha val="100000"/>
                            </a:srgbClr>
                          </a:solidFill>
                          <a:latin typeface="Times New Roman"/>
                          <a:cs typeface="Times New Roman"/>
                        </a:rPr>
                        <a:t>1</a:t>
                      </a:r>
                      <a:r>
                        <a:rPr lang="en-US" sz="900" dirty="0" smtClean="0">
                          <a:solidFill>
                            <a:srgbClr val="111111">
                              <a:alpha val="100000"/>
                            </a:srgbClr>
                          </a:solidFill>
                          <a:latin typeface="Times New Roman"/>
                          <a:cs typeface="Times New Roman"/>
                        </a:rPr>
                        <a:t>0</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noFill/>
                  </a:tcPr>
                </a:tc>
              </a:tr>
              <a:tr h="201168">
                <a:tc>
                  <a:txBody>
                    <a:bodyPr/>
                    <a:lstStyle/>
                    <a:p>
                      <a:pPr marL="25400" marR="25400" algn="l">
                        <a:spcBef>
                          <a:spcPts val="200"/>
                        </a:spcBef>
                        <a:spcAft>
                          <a:spcPts val="200"/>
                        </a:spcAft>
                        <a:buNone/>
                      </a:pPr>
                      <a:r>
                        <a:rPr sz="900" dirty="0">
                          <a:solidFill>
                            <a:srgbClr val="111111">
                              <a:alpha val="100000"/>
                            </a:srgbClr>
                          </a:solidFill>
                          <a:latin typeface="Times New Roman"/>
                          <a:cs typeface="Times New Roman"/>
                        </a:rPr>
                        <a:t>Adjusted Metered Load (</a:t>
                      </a:r>
                      <a:r>
                        <a:rPr sz="900" dirty="0" err="1">
                          <a:solidFill>
                            <a:srgbClr val="111111">
                              <a:alpha val="100000"/>
                            </a:srgbClr>
                          </a:solidFill>
                          <a:latin typeface="Times New Roman"/>
                          <a:cs typeface="Times New Roman"/>
                        </a:rPr>
                        <a:t>TWh</a:t>
                      </a:r>
                      <a:r>
                        <a:rPr sz="900" dirty="0">
                          <a:solidFill>
                            <a:srgbClr val="111111">
                              <a:alpha val="100000"/>
                            </a:srgbClr>
                          </a:solidFill>
                          <a:latin typeface="Times New Roman"/>
                          <a:cs typeface="Times New Roman"/>
                        </a:rPr>
                        <a: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29.4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29.1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28.1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28.2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27.0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31.3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35.5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40.3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40.9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32.8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31.3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27.4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chemeClr val="bg1">
                        <a:lumMod val="95000"/>
                      </a:scheme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30.3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chemeClr val="bg1">
                        <a:lumMod val="95000"/>
                      </a:schemeClr>
                    </a:solidFill>
                  </a:tcPr>
                </a:tc>
              </a:tr>
              <a:tr h="201168">
                <a:tc>
                  <a:txBody>
                    <a:bodyPr/>
                    <a:lstStyle/>
                    <a:p>
                      <a:pPr marL="25400" marR="25400" algn="l">
                        <a:spcBef>
                          <a:spcPts val="200"/>
                        </a:spcBef>
                        <a:spcAft>
                          <a:spcPts val="200"/>
                        </a:spcAft>
                        <a:buNone/>
                      </a:pPr>
                      <a:r>
                        <a:rPr sz="900" dirty="0">
                          <a:solidFill>
                            <a:srgbClr val="111111">
                              <a:alpha val="100000"/>
                            </a:srgbClr>
                          </a:solidFill>
                          <a:latin typeface="Times New Roman"/>
                          <a:cs typeface="Times New Roman"/>
                        </a:rPr>
                        <a:t>$/MWh³</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a:t>
                      </a:r>
                      <a:r>
                        <a:rPr sz="900" dirty="0" smtClean="0">
                          <a:solidFill>
                            <a:srgbClr val="111111">
                              <a:alpha val="100000"/>
                            </a:srgbClr>
                          </a:solidFill>
                          <a:latin typeface="Times New Roman"/>
                          <a:cs typeface="Times New Roman"/>
                        </a:rPr>
                        <a:t>0.</a:t>
                      </a:r>
                      <a:r>
                        <a:rPr lang="en-US" sz="900" dirty="0" smtClean="0">
                          <a:solidFill>
                            <a:srgbClr val="111111">
                              <a:alpha val="100000"/>
                            </a:srgbClr>
                          </a:solidFill>
                          <a:latin typeface="Times New Roman"/>
                          <a:cs typeface="Times New Roman"/>
                        </a:rPr>
                        <a:t>5</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a:t>
                      </a:r>
                      <a:r>
                        <a:rPr lang="en-US" sz="900" dirty="0" smtClean="0">
                          <a:solidFill>
                            <a:srgbClr val="111111">
                              <a:alpha val="100000"/>
                            </a:srgbClr>
                          </a:solidFill>
                          <a:latin typeface="Times New Roman"/>
                          <a:cs typeface="Times New Roman"/>
                        </a:rPr>
                        <a:t>0.0</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a:t>
                      </a:r>
                      <a:r>
                        <a:rPr sz="900" dirty="0" smtClean="0">
                          <a:solidFill>
                            <a:srgbClr val="111111">
                              <a:alpha val="100000"/>
                            </a:srgbClr>
                          </a:solidFill>
                          <a:latin typeface="Times New Roman"/>
                          <a:cs typeface="Times New Roman"/>
                        </a:rPr>
                        <a:t>1.</a:t>
                      </a:r>
                      <a:r>
                        <a:rPr lang="en-US" sz="900" dirty="0" smtClean="0">
                          <a:solidFill>
                            <a:srgbClr val="111111">
                              <a:alpha val="100000"/>
                            </a:srgbClr>
                          </a:solidFill>
                          <a:latin typeface="Times New Roman"/>
                          <a:cs typeface="Times New Roman"/>
                        </a:rPr>
                        <a:t>1</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a:t>
                      </a:r>
                      <a:r>
                        <a:rPr sz="900" dirty="0" smtClean="0">
                          <a:solidFill>
                            <a:srgbClr val="111111">
                              <a:alpha val="100000"/>
                            </a:srgbClr>
                          </a:solidFill>
                          <a:latin typeface="Times New Roman"/>
                          <a:cs typeface="Times New Roman"/>
                        </a:rPr>
                        <a:t>0.</a:t>
                      </a:r>
                      <a:r>
                        <a:rPr lang="en-US" sz="900" dirty="0" smtClean="0">
                          <a:solidFill>
                            <a:srgbClr val="111111">
                              <a:alpha val="100000"/>
                            </a:srgbClr>
                          </a:solidFill>
                          <a:latin typeface="Times New Roman"/>
                          <a:cs typeface="Times New Roman"/>
                        </a:rPr>
                        <a:t>6</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a:t>
                      </a:r>
                      <a:r>
                        <a:rPr sz="900" dirty="0" smtClean="0">
                          <a:solidFill>
                            <a:srgbClr val="111111">
                              <a:alpha val="100000"/>
                            </a:srgbClr>
                          </a:solidFill>
                          <a:latin typeface="Times New Roman"/>
                          <a:cs typeface="Times New Roman"/>
                        </a:rPr>
                        <a:t>0.</a:t>
                      </a:r>
                      <a:r>
                        <a:rPr lang="en-US" sz="900" dirty="0" smtClean="0">
                          <a:solidFill>
                            <a:srgbClr val="111111">
                              <a:alpha val="100000"/>
                            </a:srgbClr>
                          </a:solidFill>
                          <a:latin typeface="Times New Roman"/>
                          <a:cs typeface="Times New Roman"/>
                        </a:rPr>
                        <a:t>4</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a:t>
                      </a:r>
                      <a:r>
                        <a:rPr sz="900" dirty="0" smtClean="0">
                          <a:solidFill>
                            <a:srgbClr val="111111">
                              <a:alpha val="100000"/>
                            </a:srgbClr>
                          </a:solidFill>
                          <a:latin typeface="Times New Roman"/>
                          <a:cs typeface="Times New Roman"/>
                        </a:rPr>
                        <a:t>0.</a:t>
                      </a:r>
                      <a:r>
                        <a:rPr lang="en-US" sz="900" dirty="0" smtClean="0">
                          <a:solidFill>
                            <a:srgbClr val="111111">
                              <a:alpha val="100000"/>
                            </a:srgbClr>
                          </a:solidFill>
                          <a:latin typeface="Times New Roman"/>
                          <a:cs typeface="Times New Roman"/>
                        </a:rPr>
                        <a:t>5</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no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a:t>
                      </a:r>
                      <a:r>
                        <a:rPr sz="900" dirty="0" smtClean="0">
                          <a:solidFill>
                            <a:srgbClr val="111111">
                              <a:alpha val="100000"/>
                            </a:srgbClr>
                          </a:solidFill>
                          <a:latin typeface="Times New Roman"/>
                          <a:cs typeface="Times New Roman"/>
                        </a:rPr>
                        <a:t>0.</a:t>
                      </a:r>
                      <a:r>
                        <a:rPr lang="en-US" sz="900" dirty="0" smtClean="0">
                          <a:solidFill>
                            <a:srgbClr val="111111">
                              <a:alpha val="100000"/>
                            </a:srgbClr>
                          </a:solidFill>
                          <a:latin typeface="Times New Roman"/>
                          <a:cs typeface="Times New Roman"/>
                        </a:rPr>
                        <a:t>3</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noFill/>
                  </a:tcPr>
                </a:tc>
              </a:tr>
            </a:tbl>
          </a:graphicData>
        </a:graphic>
      </p:graphicFrame>
      <p:sp>
        <p:nvSpPr>
          <p:cNvPr id="2" name="Title 1"/>
          <p:cNvSpPr>
            <a:spLocks noGrp="1"/>
          </p:cNvSpPr>
          <p:nvPr>
            <p:ph type="title"/>
          </p:nvPr>
        </p:nvSpPr>
        <p:spPr/>
        <p:txBody>
          <a:bodyPr/>
          <a:lstStyle/>
          <a:p>
            <a:r>
              <a:rPr sz="2100" dirty="0"/>
              <a:t>8.2(2)(g) Net Allocation to Load - Totals and $/MWh </a:t>
            </a:r>
          </a:p>
        </p:txBody>
      </p:sp>
      <p:sp>
        <p:nvSpPr>
          <p:cNvPr id="3" name="Title Texts3"/>
          <p:cNvSpPr>
            <a:spLocks noGrp="1"/>
          </p:cNvSpPr>
          <p:nvPr>
            <p:ph idx="4294967295"/>
          </p:nvPr>
        </p:nvSpPr>
        <p:spPr>
          <a:xfrm>
            <a:off x="420674" y="5303520"/>
            <a:ext cx="8229600" cy="740664"/>
          </a:xfrm>
        </p:spPr>
        <p:txBody>
          <a:bodyPr/>
          <a:lstStyle/>
          <a:p>
            <a:pPr marL="0" marR="0" indent="0" algn="l">
              <a:spcBef>
                <a:spcPts val="0"/>
              </a:spcBef>
              <a:spcAft>
                <a:spcPts val="0"/>
              </a:spcAft>
              <a:buNone/>
            </a:pPr>
            <a:r>
              <a:rPr sz="12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a:t>
            </a:r>
            <a:r>
              <a:rPr sz="1400" dirty="0">
                <a:solidFill>
                  <a:srgbClr val="000000">
                    <a:alpha val="100000"/>
                  </a:srgbClr>
                </a:solidFill>
                <a:latin typeface="Times New Roman"/>
                <a:ea typeface="Times New Roman"/>
                <a:cs typeface="Times New Roman"/>
              </a:rPr>
              <a:t>
    </a:t>
            </a:r>
          </a:p>
        </p:txBody>
      </p:sp>
      <p:sp>
        <p:nvSpPr>
          <p:cNvPr id="4" name="Title Texts4"/>
          <p:cNvSpPr>
            <a:spLocks noGrp="1"/>
          </p:cNvSpPr>
          <p:nvPr>
            <p:ph idx="4"/>
          </p:nvPr>
        </p:nvSpPr>
        <p:spPr>
          <a:xfrm>
            <a:off x="3733800" y="5943600"/>
            <a:ext cx="5334000" cy="594360"/>
          </a:xfrm>
        </p:spPr>
        <p:txBody>
          <a:bodyPr/>
          <a:lstStyle/>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1</a:t>
            </a:r>
            <a:r>
              <a:rPr sz="800" dirty="0">
                <a:solidFill>
                  <a:srgbClr val="000000">
                    <a:alpha val="100000"/>
                  </a:srgbClr>
                </a:solidFill>
                <a:latin typeface="Times New Roman"/>
                <a:ea typeface="Times New Roman"/>
                <a:cs typeface="Times New Roman"/>
              </a:rPr>
              <a:t>The total ERS charges have been evenly allocated across the contract period.</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2</a:t>
            </a:r>
            <a:r>
              <a:rPr sz="800" dirty="0">
                <a:solidFill>
                  <a:srgbClr val="000000">
                    <a:alpha val="100000"/>
                  </a:srgbClr>
                </a:solidFill>
                <a:latin typeface="Times New Roman"/>
                <a:ea typeface="Times New Roman"/>
                <a:cs typeface="Times New Roman"/>
              </a:rPr>
              <a:t>Zonal Auction Distribution by 2003 Congestion Management Zone, shown below.</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3</a:t>
            </a:r>
            <a:r>
              <a:rPr sz="800" dirty="0">
                <a:solidFill>
                  <a:srgbClr val="000000">
                    <a:alpha val="100000"/>
                  </a:srgbClr>
                </a:solidFill>
                <a:latin typeface="Times New Roman"/>
                <a:ea typeface="Times New Roman"/>
                <a:cs typeface="Times New Roman"/>
              </a:rPr>
              <a:t>The $/MWh value as calculated per PR 8.2 (2) g</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4</a:t>
            </a:r>
            <a:r>
              <a:rPr sz="800" dirty="0">
                <a:solidFill>
                  <a:srgbClr val="000000">
                    <a:alpha val="100000"/>
                  </a:srgbClr>
                </a:solidFill>
                <a:latin typeface="Times New Roman"/>
                <a:ea typeface="Times New Roman"/>
                <a:cs typeface="Times New Roman"/>
              </a:rPr>
              <a:t>The $/MWh value by 2003 Congestion Management Zone, as calculated per PR 8.2(2) </a:t>
            </a:r>
            <a:r>
              <a:rPr sz="800" dirty="0" smtClean="0">
                <a:solidFill>
                  <a:srgbClr val="000000">
                    <a:alpha val="100000"/>
                  </a:srgbClr>
                </a:solidFill>
                <a:latin typeface="Times New Roman"/>
                <a:ea typeface="Times New Roman"/>
                <a:cs typeface="Times New Roman"/>
              </a:rPr>
              <a:t>g</a:t>
            </a:r>
            <a:endParaRPr lang="en-US" sz="800" dirty="0" smtClean="0">
              <a:solidFill>
                <a:srgbClr val="000000">
                  <a:alpha val="100000"/>
                </a:srgbClr>
              </a:solidFill>
              <a:latin typeface="Times New Roman"/>
              <a:ea typeface="Times New Roman"/>
              <a:cs typeface="Times New Roman"/>
            </a:endParaRPr>
          </a:p>
          <a:p>
            <a:pPr algn="l"/>
            <a:r>
              <a:rPr lang="en-US" sz="800" baseline="30000" dirty="0">
                <a:solidFill>
                  <a:srgbClr val="000000">
                    <a:alpha val="100000"/>
                  </a:srgbClr>
                </a:solidFill>
                <a:latin typeface="Times New Roman"/>
                <a:ea typeface="Times New Roman"/>
                <a:cs typeface="Times New Roman"/>
              </a:rPr>
              <a:t>5</a:t>
            </a:r>
            <a:r>
              <a:rPr lang="en-US" sz="800" dirty="0">
                <a:solidFill>
                  <a:srgbClr val="000000">
                    <a:alpha val="100000"/>
                  </a:srgbClr>
                </a:solidFill>
                <a:latin typeface="Times New Roman"/>
                <a:ea typeface="Times New Roman"/>
                <a:cs typeface="Times New Roman"/>
              </a:rPr>
              <a:t>Allocated to load from two years prior per the </a:t>
            </a:r>
            <a:r>
              <a:rPr lang="en-US" sz="800" i="1" dirty="0">
                <a:solidFill>
                  <a:srgbClr val="000000">
                    <a:alpha val="100000"/>
                  </a:srgbClr>
                </a:solidFill>
                <a:latin typeface="Times New Roman"/>
                <a:ea typeface="Times New Roman"/>
                <a:cs typeface="Times New Roman"/>
              </a:rPr>
              <a:t>Electric Reliability Organization Fee Assessment and Collection Guide</a:t>
            </a:r>
          </a:p>
          <a:p>
            <a:pPr marL="0" marR="0" indent="0" algn="l">
              <a:spcBef>
                <a:spcPts val="0"/>
              </a:spcBef>
              <a:spcAft>
                <a:spcPts val="0"/>
              </a:spcAft>
              <a:buNone/>
            </a:pPr>
            <a:endParaRPr sz="800" dirty="0">
              <a:solidFill>
                <a:srgbClr val="000000">
                  <a:alpha val="100000"/>
                </a:srgbClr>
              </a:solidFill>
              <a:latin typeface="Times New Roman"/>
              <a:ea typeface="Times New Roman"/>
              <a:cs typeface="Times New Roman"/>
            </a:endParaRPr>
          </a:p>
        </p:txBody>
      </p:sp>
      <p:sp>
        <p:nvSpPr>
          <p:cNvPr id="5" name="Title Texts5"/>
          <p:cNvSpPr>
            <a:spLocks noGrp="1"/>
          </p:cNvSpPr>
          <p:nvPr>
            <p:ph idx="4294967295"/>
          </p:nvPr>
        </p:nvSpPr>
        <p:spPr>
          <a:xfrm>
            <a:off x="1691640" y="813816"/>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NET ALLOCATION TO LOAD ($M)</a:t>
            </a:r>
          </a:p>
        </p:txBody>
      </p:sp>
    </p:spTree>
    <p:extLst>
      <p:ext uri="{BB962C8B-B14F-4D97-AF65-F5344CB8AC3E}">
        <p14:creationId xmlns:p14="http://schemas.microsoft.com/office/powerpoint/2010/main" val="1226562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val="1365176361"/>
              </p:ext>
            </p:extLst>
          </p:nvPr>
        </p:nvGraphicFramePr>
        <p:xfrm>
          <a:off x="457200" y="51663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dirty="0">
                          <a:solidFill>
                            <a:srgbClr val="111111">
                              <a:alpha val="100000"/>
                            </a:srgbClr>
                          </a:solidFill>
                          <a:latin typeface="times"/>
                          <a:cs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Dec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Jan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Feb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Apr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May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Jul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Aug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Sep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Oct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Nov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Dec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dirty="0">
                          <a:solidFill>
                            <a:srgbClr val="111111">
                              <a:alpha val="100000"/>
                            </a:srgbClr>
                          </a:solidFill>
                          <a:latin typeface="Times New Roman"/>
                          <a:cs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1.4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0.9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-0.3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-0.7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-0.7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-2.5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-5.7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-8.1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-2.7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-2.0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-3.8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a:t>
                      </a:r>
                      <a:r>
                        <a:rPr sz="900" dirty="0" smtClean="0">
                          <a:solidFill>
                            <a:srgbClr val="111111">
                              <a:alpha val="100000"/>
                            </a:srgbClr>
                          </a:solidFill>
                          <a:latin typeface="Times New Roman"/>
                          <a:cs typeface="Times New Roman"/>
                        </a:rPr>
                        <a:t>0.</a:t>
                      </a:r>
                      <a:r>
                        <a:rPr lang="en-US" sz="900" dirty="0" smtClean="0">
                          <a:solidFill>
                            <a:srgbClr val="111111">
                              <a:alpha val="100000"/>
                            </a:srgbClr>
                          </a:solidFill>
                          <a:latin typeface="Times New Roman"/>
                          <a:cs typeface="Times New Roman"/>
                        </a:rPr>
                        <a:t>5</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a:t>
                      </a:r>
                      <a:r>
                        <a:rPr sz="900" dirty="0" smtClean="0">
                          <a:solidFill>
                            <a:srgbClr val="111111">
                              <a:alpha val="100000"/>
                            </a:srgbClr>
                          </a:solidFill>
                          <a:latin typeface="Times New Roman"/>
                          <a:cs typeface="Times New Roman"/>
                        </a:rPr>
                        <a:t>0.</a:t>
                      </a:r>
                      <a:r>
                        <a:rPr lang="en-US" sz="900" dirty="0" smtClean="0">
                          <a:solidFill>
                            <a:srgbClr val="111111">
                              <a:alpha val="100000"/>
                            </a:srgbClr>
                          </a:solidFill>
                          <a:latin typeface="Times New Roman"/>
                          <a:cs typeface="Times New Roman"/>
                        </a:rPr>
                        <a:t>0</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a:t>
                      </a:r>
                      <a:r>
                        <a:rPr sz="900" dirty="0" smtClean="0">
                          <a:solidFill>
                            <a:srgbClr val="111111">
                              <a:alpha val="100000"/>
                            </a:srgbClr>
                          </a:solidFill>
                          <a:latin typeface="Times New Roman"/>
                          <a:cs typeface="Times New Roman"/>
                        </a:rPr>
                        <a:t>1.</a:t>
                      </a:r>
                      <a:r>
                        <a:rPr lang="en-US" sz="900" dirty="0" smtClean="0">
                          <a:solidFill>
                            <a:srgbClr val="111111">
                              <a:alpha val="100000"/>
                            </a:srgbClr>
                          </a:solidFill>
                          <a:latin typeface="Times New Roman"/>
                          <a:cs typeface="Times New Roman"/>
                        </a:rPr>
                        <a:t>1</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a:t>
                      </a:r>
                      <a:r>
                        <a:rPr sz="900" dirty="0" smtClean="0">
                          <a:solidFill>
                            <a:srgbClr val="111111">
                              <a:alpha val="100000"/>
                            </a:srgbClr>
                          </a:solidFill>
                          <a:latin typeface="Times New Roman"/>
                          <a:cs typeface="Times New Roman"/>
                        </a:rPr>
                        <a:t>0.</a:t>
                      </a:r>
                      <a:r>
                        <a:rPr lang="en-US" sz="900" dirty="0" smtClean="0">
                          <a:solidFill>
                            <a:srgbClr val="111111">
                              <a:alpha val="100000"/>
                            </a:srgbClr>
                          </a:solidFill>
                          <a:latin typeface="Times New Roman"/>
                          <a:cs typeface="Times New Roman"/>
                        </a:rPr>
                        <a:t>6</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a:t>
                      </a:r>
                      <a:r>
                        <a:rPr sz="900" dirty="0" smtClean="0">
                          <a:solidFill>
                            <a:srgbClr val="111111">
                              <a:alpha val="100000"/>
                            </a:srgbClr>
                          </a:solidFill>
                          <a:latin typeface="Times New Roman"/>
                          <a:cs typeface="Times New Roman"/>
                        </a:rPr>
                        <a:t>0.</a:t>
                      </a:r>
                      <a:r>
                        <a:rPr lang="en-US" sz="900" dirty="0" smtClean="0">
                          <a:solidFill>
                            <a:srgbClr val="111111">
                              <a:alpha val="100000"/>
                            </a:srgbClr>
                          </a:solidFill>
                          <a:latin typeface="Times New Roman"/>
                          <a:cs typeface="Times New Roman"/>
                        </a:rPr>
                        <a:t>4</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a:t>
                      </a:r>
                      <a:r>
                        <a:rPr sz="900" dirty="0" smtClean="0">
                          <a:solidFill>
                            <a:srgbClr val="111111">
                              <a:alpha val="100000"/>
                            </a:srgbClr>
                          </a:solidFill>
                          <a:latin typeface="Times New Roman"/>
                          <a:cs typeface="Times New Roman"/>
                        </a:rPr>
                        <a:t>0.</a:t>
                      </a:r>
                      <a:r>
                        <a:rPr lang="en-US" sz="900" dirty="0" smtClean="0">
                          <a:solidFill>
                            <a:srgbClr val="111111">
                              <a:alpha val="100000"/>
                            </a:srgbClr>
                          </a:solidFill>
                          <a:latin typeface="Times New Roman"/>
                          <a:cs typeface="Times New Roman"/>
                        </a:rPr>
                        <a:t>5</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a:t>
                      </a:r>
                      <a:r>
                        <a:rPr sz="900" dirty="0" smtClean="0">
                          <a:solidFill>
                            <a:srgbClr val="111111">
                              <a:alpha val="100000"/>
                            </a:srgbClr>
                          </a:solidFill>
                          <a:latin typeface="Times New Roman"/>
                          <a:cs typeface="Times New Roman"/>
                        </a:rPr>
                        <a:t>0.</a:t>
                      </a:r>
                      <a:r>
                        <a:rPr lang="en-US" sz="900" dirty="0" smtClean="0">
                          <a:solidFill>
                            <a:srgbClr val="111111">
                              <a:alpha val="100000"/>
                            </a:srgbClr>
                          </a:solidFill>
                          <a:latin typeface="Times New Roman"/>
                          <a:cs typeface="Times New Roman"/>
                        </a:rPr>
                        <a:t>3</a:t>
                      </a:r>
                      <a:endParaRPr sz="900" dirty="0">
                        <a:solidFill>
                          <a:srgbClr val="111111">
                            <a:alpha val="100000"/>
                          </a:srgbClr>
                        </a:solidFill>
                        <a:latin typeface="Times New Roman"/>
                        <a:cs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r>
            </a:tbl>
          </a:graphicData>
        </a:graphic>
      </p:graphicFrame>
      <p:graphicFrame>
        <p:nvGraphicFramePr>
          <p:cNvPr id="13" name="Table 12"/>
          <p:cNvGraphicFramePr>
            <a:graphicFrameLocks noGrp="1"/>
          </p:cNvGraphicFramePr>
          <p:nvPr/>
        </p:nvGraphicFramePr>
        <p:xfrm>
          <a:off x="457200" y="37947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111111">
                              <a:alpha val="100000"/>
                            </a:srgbClr>
                          </a:solidFill>
                          <a:latin typeface="times"/>
                          <a:cs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Dec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Jan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Feb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Apr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May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Jul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Aug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Sep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Oct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Nov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Dec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r>
            </a:tbl>
          </a:graphicData>
        </a:graphic>
      </p:graphicFrame>
      <p:graphicFrame>
        <p:nvGraphicFramePr>
          <p:cNvPr id="12" name="Table 11"/>
          <p:cNvGraphicFramePr>
            <a:graphicFrameLocks noGrp="1"/>
          </p:cNvGraphicFramePr>
          <p:nvPr/>
        </p:nvGraphicFramePr>
        <p:xfrm>
          <a:off x="457200" y="24231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dirty="0">
                          <a:solidFill>
                            <a:srgbClr val="111111">
                              <a:alpha val="100000"/>
                            </a:srgbClr>
                          </a:solidFill>
                          <a:latin typeface="times"/>
                          <a:cs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Dec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Jan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Feb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Apr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May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Jul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Aug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Sep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Oct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Nov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Dec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dirty="0">
                          <a:solidFill>
                            <a:srgbClr val="111111">
                              <a:alpha val="100000"/>
                            </a:srgbClr>
                          </a:solidFill>
                          <a:latin typeface="Times New Roman"/>
                          <a:cs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29.4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35.5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30.3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r>
            </a:tbl>
          </a:graphicData>
        </a:graphic>
      </p:graphicFrame>
      <p:graphicFrame>
        <p:nvGraphicFramePr>
          <p:cNvPr id="11" name="Table 10"/>
          <p:cNvGraphicFramePr>
            <a:graphicFrameLocks noGrp="1"/>
          </p:cNvGraphicFramePr>
          <p:nvPr/>
        </p:nvGraphicFramePr>
        <p:xfrm>
          <a:off x="457200" y="1033272"/>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111111">
                              <a:alpha val="100000"/>
                            </a:srgbClr>
                          </a:solidFill>
                          <a:latin typeface="times"/>
                          <a:cs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Dec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Jan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Feb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Apr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May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Jul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Aug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Sep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Oct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Nov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Dec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-5.4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-27.8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-17.2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-33.9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-45.7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-55.1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-48.7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-42.4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r>
            </a:tbl>
          </a:graphicData>
        </a:graphic>
      </p:graphicFrame>
      <p:sp>
        <p:nvSpPr>
          <p:cNvPr id="2" name="Title 1"/>
          <p:cNvSpPr>
            <a:spLocks noGrp="1"/>
          </p:cNvSpPr>
          <p:nvPr>
            <p:ph type="title"/>
          </p:nvPr>
        </p:nvSpPr>
        <p:spPr/>
        <p:txBody>
          <a:bodyPr/>
          <a:lstStyle/>
          <a:p>
            <a:r>
              <a:rPr sz="2100" dirty="0"/>
              <a:t>8.2(2)(g) Net Allocation to Load - Totals and $/MWh </a:t>
            </a:r>
          </a:p>
        </p:txBody>
      </p:sp>
      <p:sp>
        <p:nvSpPr>
          <p:cNvPr id="3" name="Title Texts3"/>
          <p:cNvSpPr>
            <a:spLocks noGrp="1"/>
          </p:cNvSpPr>
          <p:nvPr>
            <p:ph idx="4294967295"/>
          </p:nvPr>
        </p:nvSpPr>
        <p:spPr>
          <a:xfrm>
            <a:off x="1901952" y="804672"/>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ZONAL AUCTION DISTRIBUTION PER CONGESTION MANAGEMENT ZONE ($M)</a:t>
            </a:r>
          </a:p>
        </p:txBody>
      </p:sp>
      <p:sp>
        <p:nvSpPr>
          <p:cNvPr id="4" name="Title Texts5"/>
          <p:cNvSpPr>
            <a:spLocks noGrp="1"/>
          </p:cNvSpPr>
          <p:nvPr>
            <p:ph idx="4294967295"/>
          </p:nvPr>
        </p:nvSpPr>
        <p:spPr>
          <a:xfrm>
            <a:off x="1901952" y="2167128"/>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REAL-TIME ADJUSTED METERED LOAD BY CONGESTION MANAGEMENT ZONE (TWh)</a:t>
            </a:r>
          </a:p>
        </p:txBody>
      </p:sp>
      <p:sp>
        <p:nvSpPr>
          <p:cNvPr id="5" name="Title Texts7"/>
          <p:cNvSpPr>
            <a:spLocks noGrp="1"/>
          </p:cNvSpPr>
          <p:nvPr>
            <p:ph idx="4294967295"/>
          </p:nvPr>
        </p:nvSpPr>
        <p:spPr>
          <a:xfrm>
            <a:off x="1901952" y="3557016"/>
            <a:ext cx="5788152" cy="219456"/>
          </a:xfrm>
        </p:spPr>
        <p:txBody>
          <a:bodyPr/>
          <a:lstStyle/>
          <a:p>
            <a:pPr marL="0" marR="0" indent="0" algn="ctr">
              <a:spcBef>
                <a:spcPts val="0"/>
              </a:spcBef>
              <a:spcAft>
                <a:spcPts val="0"/>
              </a:spcAft>
              <a:buNone/>
            </a:pPr>
            <a:r>
              <a:rPr sz="800" b="1" dirty="0" smtClean="0">
                <a:solidFill>
                  <a:srgbClr val="3DB0CD">
                    <a:alpha val="100000"/>
                  </a:srgbClr>
                </a:solidFill>
                <a:latin typeface="Times New Roman"/>
                <a:ea typeface="Times New Roman"/>
                <a:cs typeface="Times New Roman"/>
              </a:rPr>
              <a:t>ZONAL </a:t>
            </a:r>
            <a:r>
              <a:rPr sz="800" b="1" dirty="0">
                <a:solidFill>
                  <a:srgbClr val="3DB0CD">
                    <a:alpha val="100000"/>
                  </a:srgbClr>
                </a:solidFill>
                <a:latin typeface="Times New Roman"/>
                <a:ea typeface="Times New Roman"/>
                <a:cs typeface="Times New Roman"/>
              </a:rPr>
              <a:t>AUCTION REVENUE PER CONGESTION 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endParaRPr sz="800" b="1" dirty="0">
              <a:solidFill>
                <a:srgbClr val="3DB0CD">
                  <a:alpha val="100000"/>
                </a:srgbClr>
              </a:solidFill>
              <a:latin typeface="Times New Roman"/>
              <a:ea typeface="Times New Roman"/>
              <a:cs typeface="Times New Roman"/>
            </a:endParaRPr>
          </a:p>
        </p:txBody>
      </p:sp>
      <p:sp>
        <p:nvSpPr>
          <p:cNvPr id="6" name="Title Texts9"/>
          <p:cNvSpPr>
            <a:spLocks noGrp="1"/>
          </p:cNvSpPr>
          <p:nvPr>
            <p:ph idx="4294967295"/>
          </p:nvPr>
        </p:nvSpPr>
        <p:spPr>
          <a:xfrm>
            <a:off x="1901952" y="4919472"/>
            <a:ext cx="5788152" cy="219456"/>
          </a:xfrm>
        </p:spPr>
        <p:txBody>
          <a:bodyPr/>
          <a:lstStyle/>
          <a:p>
            <a:pPr marL="0" marR="0" indent="0" algn="ctr">
              <a:spcBef>
                <a:spcPts val="0"/>
              </a:spcBef>
              <a:spcAft>
                <a:spcPts val="0"/>
              </a:spcAft>
              <a:buNone/>
            </a:pPr>
            <a:r>
              <a:rPr lang="en-US" sz="800" b="1" dirty="0" smtClean="0">
                <a:solidFill>
                  <a:srgbClr val="3DB0CD">
                    <a:alpha val="100000"/>
                  </a:srgbClr>
                </a:solidFill>
                <a:latin typeface="Times New Roman"/>
                <a:ea typeface="Times New Roman"/>
                <a:cs typeface="Times New Roman"/>
              </a:rPr>
              <a:t>NET ALLOCATION TO LOAD PER </a:t>
            </a:r>
            <a:r>
              <a:rPr sz="800" b="1" dirty="0" smtClean="0">
                <a:solidFill>
                  <a:srgbClr val="3DB0CD">
                    <a:alpha val="100000"/>
                  </a:srgbClr>
                </a:solidFill>
                <a:latin typeface="Times New Roman"/>
                <a:ea typeface="Times New Roman"/>
                <a:cs typeface="Times New Roman"/>
              </a:rPr>
              <a:t>CONGESTION </a:t>
            </a:r>
            <a:r>
              <a:rPr sz="800" b="1" dirty="0">
                <a:solidFill>
                  <a:srgbClr val="3DB0CD">
                    <a:alpha val="100000"/>
                  </a:srgbClr>
                </a:solidFill>
                <a:latin typeface="Times New Roman"/>
                <a:ea typeface="Times New Roman"/>
                <a:cs typeface="Times New Roman"/>
              </a:rPr>
              <a:t>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r>
              <a:rPr sz="800" b="1" baseline="30000" dirty="0" smtClean="0">
                <a:solidFill>
                  <a:srgbClr val="3DB0CD">
                    <a:alpha val="100000"/>
                  </a:srgbClr>
                </a:solidFill>
                <a:latin typeface="Times New Roman"/>
                <a:ea typeface="Times New Roman"/>
                <a:cs typeface="Times New Roman"/>
              </a:rPr>
              <a:t>4</a:t>
            </a:r>
            <a:endParaRPr sz="800" b="1" baseline="30000" dirty="0">
              <a:solidFill>
                <a:srgbClr val="3DB0CD">
                  <a:alpha val="100000"/>
                </a:srgbClr>
              </a:solidFill>
              <a:latin typeface="Times New Roman"/>
              <a:ea typeface="Times New Roman"/>
              <a:cs typeface="Times New Roman"/>
            </a:endParaRPr>
          </a:p>
        </p:txBody>
      </p:sp>
    </p:spTree>
    <p:extLst>
      <p:ext uri="{BB962C8B-B14F-4D97-AF65-F5344CB8AC3E}">
        <p14:creationId xmlns:p14="http://schemas.microsoft.com/office/powerpoint/2010/main" val="1816993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8.2(2)(c</a:t>
            </a:r>
            <a:r>
              <a:rPr lang="en-US" sz="2000" dirty="0"/>
              <a:t>)(</a:t>
            </a:r>
            <a:r>
              <a:rPr lang="en-US" sz="2000" dirty="0" err="1"/>
              <a:t>i</a:t>
            </a:r>
            <a:r>
              <a:rPr lang="en-US" sz="2000" dirty="0"/>
              <a:t>) Track number of price changes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608581538"/>
              </p:ext>
            </p:extLst>
          </p:nvPr>
        </p:nvGraphicFramePr>
        <p:xfrm>
          <a:off x="381001" y="1219200"/>
          <a:ext cx="8381999" cy="3693858"/>
        </p:xfrm>
        <a:graphic>
          <a:graphicData uri="http://schemas.openxmlformats.org/drawingml/2006/table">
            <a:tbl>
              <a:tblPr firstRow="1" firstCol="1" bandRow="1"/>
              <a:tblGrid>
                <a:gridCol w="1027479"/>
                <a:gridCol w="566463"/>
                <a:gridCol w="541361"/>
                <a:gridCol w="730700"/>
                <a:gridCol w="655781"/>
                <a:gridCol w="655781"/>
                <a:gridCol w="584673"/>
                <a:gridCol w="647961"/>
                <a:gridCol w="685800"/>
                <a:gridCol w="641858"/>
                <a:gridCol w="577342"/>
                <a:gridCol w="1066800"/>
              </a:tblGrid>
              <a:tr h="271962">
                <a:tc gridSpan="1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Reporting Period: </a:t>
                      </a:r>
                      <a:r>
                        <a:rPr lang="en-US" sz="1200" b="1" kern="1200" dirty="0" smtClean="0">
                          <a:solidFill>
                            <a:schemeClr val="bg1"/>
                          </a:solidFill>
                          <a:effectLst/>
                          <a:latin typeface="+mn-lt"/>
                          <a:ea typeface="+mn-ea"/>
                          <a:cs typeface="+mn-cs"/>
                        </a:rPr>
                        <a:t>2020 Q4</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bg1"/>
                        </a:solidFill>
                        <a:effectLst/>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smtClean="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5">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solidFill>
                            <a:schemeClr val="tx1"/>
                          </a:solidFill>
                          <a:effectLst/>
                          <a:latin typeface="+mn-lt"/>
                          <a:ea typeface="+mn-ea"/>
                          <a:cs typeface="+mn-cs"/>
                        </a:rPr>
                        <a:t># of Corrected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200" dirty="0">
                        <a:solidFill>
                          <a:schemeClr val="tx1"/>
                        </a:solidFill>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gridSpan="5">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effectLst/>
                          <a:latin typeface="+mn-lt"/>
                          <a:ea typeface="+mn-ea"/>
                          <a:cs typeface="+mn-cs"/>
                        </a:rPr>
                        <a:t># of Intervals</a:t>
                      </a:r>
                      <a:r>
                        <a:rPr lang="en-US" sz="1200" baseline="0" dirty="0" smtClean="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200"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marR="0" algn="ctr">
                        <a:spcBef>
                          <a:spcPts val="0"/>
                        </a:spcBef>
                        <a:spcAft>
                          <a:spcPts val="0"/>
                        </a:spcAft>
                      </a:pPr>
                      <a:r>
                        <a:rPr lang="en-US" sz="1200" dirty="0" smtClean="0">
                          <a:effectLst/>
                          <a:latin typeface="+mn-lt"/>
                          <a:ea typeface="Calibri"/>
                          <a:cs typeface="Times New Roman"/>
                        </a:rPr>
                        <a:t>Market</a:t>
                      </a:r>
                      <a:r>
                        <a:rPr lang="en-US" sz="1200" baseline="0" dirty="0" smtClean="0">
                          <a:effectLst/>
                          <a:latin typeface="+mn-lt"/>
                          <a:ea typeface="Calibri"/>
                          <a:cs typeface="Times New Roman"/>
                        </a:rPr>
                        <a:t> Notice</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900" b="1" dirty="0">
                          <a:effectLst/>
                          <a:latin typeface="+mn-lt"/>
                        </a:rPr>
                        <a:t>DASPP </a:t>
                      </a:r>
                      <a:endParaRPr lang="en-US" sz="900" b="1"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MCPC</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RTSPP</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RTRMPR</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ORDC Adders</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900" b="1" dirty="0">
                          <a:effectLst/>
                          <a:latin typeface="+mn-lt"/>
                        </a:rPr>
                        <a:t>DASPP </a:t>
                      </a:r>
                      <a:endParaRPr lang="en-US" sz="9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MCPC</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RTSPP</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RTRMPR</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ORDC Adders</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c vMerge="1">
                  <a:txBody>
                    <a:bodyPr/>
                    <a:lstStyle/>
                    <a:p>
                      <a:pPr marL="0" marR="0" algn="ctr">
                        <a:spcBef>
                          <a:spcPts val="0"/>
                        </a:spcBef>
                        <a:spcAft>
                          <a:spcPts val="0"/>
                        </a:spcAft>
                      </a:pP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r>
              <a:tr h="23340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smtClean="0">
                          <a:solidFill>
                            <a:schemeClr val="bg1"/>
                          </a:solidFill>
                          <a:effectLst/>
                          <a:latin typeface="+mn-lt"/>
                        </a:rPr>
                        <a:t>6/8/2020</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12,674</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33</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22</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17</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algn="ctr" defTabSz="457200" rtl="0" eaLnBrk="1" latinLnBrk="0" hangingPunct="1"/>
                      <a:r>
                        <a:rPr lang="en-US" sz="900" kern="1200" dirty="0" smtClean="0">
                          <a:solidFill>
                            <a:schemeClr val="dk1"/>
                          </a:solidFill>
                          <a:latin typeface="+mn-lt"/>
                          <a:ea typeface="+mn-ea"/>
                          <a:cs typeface="+mn-cs"/>
                          <a:hlinkClick r:id="rId3"/>
                        </a:rPr>
                        <a:t>M-A070820-04</a:t>
                      </a:r>
                      <a:endParaRPr lang="en-US" sz="9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6/9/2020</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12,817</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smtClean="0">
                          <a:solidFill>
                            <a:srgbClr val="000000"/>
                          </a:solidFill>
                          <a:effectLst/>
                          <a:latin typeface="Arial" panose="020B0604020202020204" pitchFamily="34" charset="0"/>
                        </a:rPr>
                        <a:t>39</a:t>
                      </a:r>
                      <a:endParaRPr lang="en-US" sz="10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24</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smtClean="0">
                          <a:solidFill>
                            <a:srgbClr val="000000"/>
                          </a:solidFill>
                          <a:effectLst/>
                          <a:latin typeface="Arial" panose="020B0604020202020204" pitchFamily="34" charset="0"/>
                        </a:rPr>
                        <a:t>15</a:t>
                      </a:r>
                      <a:endParaRPr lang="en-US" sz="10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vMerge="1">
                  <a:txBody>
                    <a:bodyPr/>
                    <a:lstStyle/>
                    <a:p>
                      <a:pPr marL="0" algn="ctr" defTabSz="457200" rtl="0" eaLnBrk="1" latinLnBrk="0" hangingPunct="1"/>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6/10/2020</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13,484</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30</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23</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17</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algn="ctr" defTabSz="457200" rtl="0" eaLnBrk="1" latinLnBrk="0" hangingPunct="1"/>
                      <a:r>
                        <a:rPr lang="en-US" sz="900" kern="1200" dirty="0" smtClean="0">
                          <a:solidFill>
                            <a:schemeClr val="dk1"/>
                          </a:solidFill>
                          <a:latin typeface="+mn-lt"/>
                          <a:ea typeface="+mn-ea"/>
                          <a:cs typeface="+mn-cs"/>
                          <a:hlinkClick r:id="rId4"/>
                        </a:rPr>
                        <a:t>M-A070820-05</a:t>
                      </a:r>
                      <a:endParaRPr lang="en-US" sz="9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6/11/2020</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15,297</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smtClean="0">
                          <a:solidFill>
                            <a:srgbClr val="000000"/>
                          </a:solidFill>
                          <a:effectLst/>
                          <a:latin typeface="Arial" panose="020B0604020202020204" pitchFamily="34" charset="0"/>
                        </a:rPr>
                        <a:t>45</a:t>
                      </a:r>
                      <a:endParaRPr lang="en-US" sz="10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24</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smtClean="0">
                          <a:solidFill>
                            <a:srgbClr val="000000"/>
                          </a:solidFill>
                          <a:effectLst/>
                          <a:latin typeface="Arial" panose="020B0604020202020204" pitchFamily="34" charset="0"/>
                        </a:rPr>
                        <a:t>20</a:t>
                      </a:r>
                      <a:endParaRPr lang="en-US" sz="10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vMerge="1">
                  <a:txBody>
                    <a:bodyPr/>
                    <a:lstStyle/>
                    <a:p>
                      <a:pPr marL="0" algn="ctr" defTabSz="457200" rtl="0" eaLnBrk="1" latinLnBrk="0" hangingPunct="1"/>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6/12/2020</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13,598</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31</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24</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16</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algn="ctr" defTabSz="457200" rtl="0" eaLnBrk="1" latinLnBrk="0" hangingPunct="1"/>
                      <a:r>
                        <a:rPr lang="en-US" sz="900" kern="1200" dirty="0" smtClean="0">
                          <a:solidFill>
                            <a:schemeClr val="dk1"/>
                          </a:solidFill>
                          <a:latin typeface="+mn-lt"/>
                          <a:ea typeface="+mn-ea"/>
                          <a:cs typeface="+mn-cs"/>
                          <a:hlinkClick r:id="rId5"/>
                        </a:rPr>
                        <a:t>M-A070820-06</a:t>
                      </a:r>
                      <a:endParaRPr lang="en-US" sz="9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6/15/2020</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16,138</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53</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24</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23</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vMerge="1">
                  <a:txBody>
                    <a:bodyPr/>
                    <a:lstStyle/>
                    <a:p>
                      <a:pPr marL="0" algn="ctr" defTabSz="457200" rtl="0" eaLnBrk="1" latinLnBrk="0" hangingPunct="1"/>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6/16/2020</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2,727</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4</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22</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3</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algn="ctr" defTabSz="457200" rtl="0" eaLnBrk="1" latinLnBrk="0" hangingPunct="1"/>
                      <a:r>
                        <a:rPr lang="en-US" sz="900" kern="1200" dirty="0" smtClean="0">
                          <a:solidFill>
                            <a:schemeClr val="dk1"/>
                          </a:solidFill>
                          <a:latin typeface="+mn-lt"/>
                          <a:ea typeface="+mn-ea"/>
                          <a:cs typeface="+mn-cs"/>
                          <a:hlinkClick r:id="rId6"/>
                        </a:rPr>
                        <a:t>M-A070820-07</a:t>
                      </a:r>
                      <a:endParaRPr lang="en-US" sz="9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a:r>
                        <a:rPr lang="en-US" sz="1000" b="1" i="0" u="none" strike="noStrike" kern="1200" dirty="0" smtClean="0">
                          <a:solidFill>
                            <a:schemeClr val="bg1"/>
                          </a:solidFill>
                          <a:effectLst/>
                          <a:latin typeface="+mn-lt"/>
                          <a:ea typeface="+mn-ea"/>
                          <a:cs typeface="+mn-cs"/>
                        </a:rPr>
                        <a:t>6/17/2020</a:t>
                      </a:r>
                      <a:endParaRPr lang="en-US" sz="1000" b="1" i="0" u="none" strike="noStrike" kern="1200" dirty="0">
                        <a:solidFill>
                          <a:schemeClr val="bg1"/>
                        </a:solidFill>
                        <a:effectLst/>
                        <a:latin typeface="+mn-lt"/>
                        <a:ea typeface="+mn-ea"/>
                        <a:cs typeface="+mn-cs"/>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9,252</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smtClean="0">
                          <a:solidFill>
                            <a:srgbClr val="000000"/>
                          </a:solidFill>
                          <a:effectLst/>
                          <a:latin typeface="Arial" panose="020B0604020202020204" pitchFamily="34" charset="0"/>
                        </a:rPr>
                        <a:t>17</a:t>
                      </a:r>
                      <a:endParaRPr lang="en-US" sz="10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24</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9</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vMerge="1">
                  <a:txBody>
                    <a:bodyPr/>
                    <a:lstStyle/>
                    <a:p>
                      <a:pPr marL="0" algn="ctr" defTabSz="457200" rtl="0" eaLnBrk="1" latinLnBrk="0" hangingPunct="1"/>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13447">
                <a:tc>
                  <a:txBody>
                    <a:bodyPr/>
                    <a:lstStyle/>
                    <a:p>
                      <a:pPr algn="ctr"/>
                      <a:r>
                        <a:rPr lang="en-US" sz="1000" b="1" i="0" u="none" strike="noStrike" kern="1200" dirty="0" smtClean="0">
                          <a:solidFill>
                            <a:schemeClr val="bg1"/>
                          </a:solidFill>
                          <a:effectLst/>
                          <a:latin typeface="+mn-lt"/>
                          <a:ea typeface="+mn-ea"/>
                          <a:cs typeface="+mn-cs"/>
                        </a:rPr>
                        <a:t>6/19/2020</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2,512</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3</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18</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3</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algn="ctr" defTabSz="457200" rtl="0" eaLnBrk="1" latinLnBrk="0" hangingPunct="1"/>
                      <a:r>
                        <a:rPr lang="en-US" sz="900" kern="1200" dirty="0" smtClean="0">
                          <a:solidFill>
                            <a:schemeClr val="dk1"/>
                          </a:solidFill>
                          <a:latin typeface="+mn-lt"/>
                          <a:ea typeface="+mn-ea"/>
                          <a:cs typeface="+mn-cs"/>
                          <a:hlinkClick r:id="rId7"/>
                        </a:rPr>
                        <a:t>M-A070820-08</a:t>
                      </a:r>
                      <a:endParaRPr lang="en-US" sz="9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a:r>
                        <a:rPr lang="en-US" sz="1000" b="1" i="0" u="none" strike="noStrike" kern="1200" dirty="0" smtClean="0">
                          <a:solidFill>
                            <a:schemeClr val="bg1"/>
                          </a:solidFill>
                          <a:effectLst/>
                          <a:latin typeface="+mn-lt"/>
                          <a:ea typeface="+mn-ea"/>
                          <a:cs typeface="+mn-cs"/>
                        </a:rPr>
                        <a:t>6/20/2020</a:t>
                      </a:r>
                      <a:endParaRPr lang="en-US" sz="1000" b="1" i="0" u="none" strike="noStrike" kern="1200" dirty="0">
                        <a:solidFill>
                          <a:schemeClr val="bg1"/>
                        </a:solidFill>
                        <a:effectLst/>
                        <a:latin typeface="+mn-lt"/>
                        <a:ea typeface="+mn-ea"/>
                        <a:cs typeface="+mn-cs"/>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4,126</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3</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21</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3</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vMerge="1">
                  <a:txBody>
                    <a:bodyPr/>
                    <a:lstStyle/>
                    <a:p>
                      <a:pPr marL="0" algn="ctr" defTabSz="457200" rtl="0" eaLnBrk="1" latinLnBrk="0" hangingPunct="1"/>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kern="1200" dirty="0" smtClean="0">
                          <a:solidFill>
                            <a:schemeClr val="bg1"/>
                          </a:solidFill>
                          <a:effectLst/>
                          <a:latin typeface="+mn-lt"/>
                          <a:ea typeface="+mn-ea"/>
                          <a:cs typeface="+mn-cs"/>
                        </a:rPr>
                        <a:t>6/24/2020</a:t>
                      </a:r>
                      <a:endParaRPr lang="en-US" sz="1000" b="1" i="0" u="none" strike="noStrike" kern="1200" dirty="0">
                        <a:solidFill>
                          <a:schemeClr val="bg1"/>
                        </a:solidFill>
                        <a:effectLst/>
                        <a:latin typeface="+mn-lt"/>
                        <a:ea typeface="+mn-ea"/>
                        <a:cs typeface="+mn-cs"/>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13,749</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smtClean="0">
                          <a:solidFill>
                            <a:srgbClr val="000000"/>
                          </a:solidFill>
                          <a:effectLst/>
                          <a:latin typeface="Arial" panose="020B0604020202020204" pitchFamily="34" charset="0"/>
                        </a:rPr>
                        <a:t>44</a:t>
                      </a:r>
                      <a:endParaRPr lang="en-US" sz="10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23</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smtClean="0">
                          <a:solidFill>
                            <a:srgbClr val="000000"/>
                          </a:solidFill>
                          <a:effectLst/>
                          <a:latin typeface="Arial" panose="020B0604020202020204" pitchFamily="34" charset="0"/>
                        </a:rPr>
                        <a:t>18</a:t>
                      </a:r>
                      <a:endParaRPr lang="en-US" sz="10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algn="ctr" defTabSz="457200" rtl="0" eaLnBrk="1" latinLnBrk="0" hangingPunct="1"/>
                      <a:r>
                        <a:rPr lang="en-US" sz="900" kern="1200" dirty="0" smtClean="0">
                          <a:solidFill>
                            <a:schemeClr val="dk1"/>
                          </a:solidFill>
                          <a:latin typeface="+mn-lt"/>
                          <a:ea typeface="+mn-ea"/>
                          <a:cs typeface="+mn-cs"/>
                          <a:hlinkClick r:id="rId8"/>
                        </a:rPr>
                        <a:t>M-A070820-09</a:t>
                      </a:r>
                      <a:endParaRPr lang="en-US" sz="9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kern="1200" dirty="0" smtClean="0">
                          <a:solidFill>
                            <a:schemeClr val="bg1"/>
                          </a:solidFill>
                          <a:effectLst/>
                          <a:latin typeface="+mn-lt"/>
                          <a:ea typeface="+mn-ea"/>
                          <a:cs typeface="+mn-cs"/>
                        </a:rPr>
                        <a:t>6/25/2020</a:t>
                      </a:r>
                      <a:endParaRPr lang="en-US" sz="1000" b="1" i="0" u="none" strike="noStrike" kern="1200" dirty="0">
                        <a:solidFill>
                          <a:schemeClr val="bg1"/>
                        </a:solidFill>
                        <a:effectLst/>
                        <a:latin typeface="+mn-lt"/>
                        <a:ea typeface="+mn-ea"/>
                        <a:cs typeface="+mn-cs"/>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9,709</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13</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22</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11</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vMerge="1">
                  <a:txBody>
                    <a:bodyPr/>
                    <a:lstStyle/>
                    <a:p>
                      <a:pPr marL="0" algn="ctr" defTabSz="457200" rtl="0" eaLnBrk="1" latinLnBrk="0" hangingPunct="1"/>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bl>
          </a:graphicData>
        </a:graphic>
      </p:graphicFrame>
      <p:sp>
        <p:nvSpPr>
          <p:cNvPr id="9" name="TextBox 8"/>
          <p:cNvSpPr txBox="1"/>
          <p:nvPr/>
        </p:nvSpPr>
        <p:spPr>
          <a:xfrm>
            <a:off x="866537" y="5257800"/>
            <a:ext cx="7667864" cy="769441"/>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r>
              <a:rPr lang="en-US" sz="1100" b="1" u="sng" dirty="0" smtClean="0">
                <a:solidFill>
                  <a:prstClr val="black"/>
                </a:solidFill>
              </a:rPr>
              <a:t>:</a:t>
            </a:r>
          </a:p>
          <a:p>
            <a:pPr defTabSz="457200"/>
            <a:endParaRPr lang="en-US" sz="1100" dirty="0">
              <a:solidFill>
                <a:prstClr val="black"/>
              </a:solidFill>
            </a:endParaRPr>
          </a:p>
          <a:p>
            <a:pPr defTabSz="457200"/>
            <a:r>
              <a:rPr lang="en-US" sz="1100" dirty="0" smtClean="0">
                <a:solidFill>
                  <a:prstClr val="black"/>
                </a:solidFill>
              </a:rPr>
              <a:t>The price changes reported on this slide display the price corrections that have been done after the Settlement Statement has posted for the Operating Day.</a:t>
            </a:r>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8.2(2)(c</a:t>
            </a:r>
            <a:r>
              <a:rPr lang="en-US" sz="2000" dirty="0"/>
              <a:t>)(</a:t>
            </a:r>
            <a:r>
              <a:rPr lang="en-US" sz="2000" dirty="0" err="1"/>
              <a:t>i</a:t>
            </a:r>
            <a:r>
              <a:rPr lang="en-US" sz="2000" dirty="0"/>
              <a:t>) Track number of price </a:t>
            </a:r>
            <a:r>
              <a:rPr lang="en-US" sz="2000" dirty="0" smtClean="0"/>
              <a:t>changes cont.</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203636232"/>
              </p:ext>
            </p:extLst>
          </p:nvPr>
        </p:nvGraphicFramePr>
        <p:xfrm>
          <a:off x="381002" y="1219200"/>
          <a:ext cx="8381999" cy="3713819"/>
        </p:xfrm>
        <a:graphic>
          <a:graphicData uri="http://schemas.openxmlformats.org/drawingml/2006/table">
            <a:tbl>
              <a:tblPr firstRow="1" firstCol="1" bandRow="1"/>
              <a:tblGrid>
                <a:gridCol w="1027481"/>
                <a:gridCol w="566462"/>
                <a:gridCol w="639977"/>
                <a:gridCol w="632081"/>
                <a:gridCol w="655782"/>
                <a:gridCol w="655782"/>
                <a:gridCol w="584674"/>
                <a:gridCol w="647959"/>
                <a:gridCol w="685800"/>
                <a:gridCol w="641859"/>
                <a:gridCol w="653541"/>
                <a:gridCol w="990601"/>
              </a:tblGrid>
              <a:tr h="271962">
                <a:tc gridSpan="1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Reporting Period: </a:t>
                      </a:r>
                      <a:r>
                        <a:rPr lang="en-US" sz="1200" b="1" kern="1200" dirty="0" smtClean="0">
                          <a:solidFill>
                            <a:schemeClr val="bg1"/>
                          </a:solidFill>
                          <a:effectLst/>
                          <a:latin typeface="+mn-lt"/>
                          <a:ea typeface="+mn-ea"/>
                          <a:cs typeface="+mn-cs"/>
                        </a:rPr>
                        <a:t>2020 Q4</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bg1"/>
                        </a:solidFill>
                        <a:effectLst/>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smtClean="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5">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solidFill>
                            <a:schemeClr val="tx1"/>
                          </a:solidFill>
                          <a:effectLst/>
                          <a:latin typeface="+mn-lt"/>
                          <a:ea typeface="+mn-ea"/>
                          <a:cs typeface="+mn-cs"/>
                        </a:rPr>
                        <a:t># of Corrected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200" dirty="0">
                        <a:solidFill>
                          <a:schemeClr val="tx1"/>
                        </a:solidFill>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gridSpan="5">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effectLst/>
                          <a:latin typeface="+mn-lt"/>
                          <a:ea typeface="+mn-ea"/>
                          <a:cs typeface="+mn-cs"/>
                        </a:rPr>
                        <a:t># of Intervals</a:t>
                      </a:r>
                      <a:r>
                        <a:rPr lang="en-US" sz="1200" baseline="0" dirty="0" smtClean="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200"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marR="0" algn="ctr">
                        <a:spcBef>
                          <a:spcPts val="0"/>
                        </a:spcBef>
                        <a:spcAft>
                          <a:spcPts val="0"/>
                        </a:spcAft>
                      </a:pPr>
                      <a:r>
                        <a:rPr lang="en-US" sz="1200" dirty="0" smtClean="0">
                          <a:effectLst/>
                          <a:latin typeface="+mn-lt"/>
                          <a:ea typeface="Calibri"/>
                          <a:cs typeface="Times New Roman"/>
                        </a:rPr>
                        <a:t>Market Notice</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900" b="1" dirty="0">
                          <a:effectLst/>
                          <a:latin typeface="+mn-lt"/>
                        </a:rPr>
                        <a:t>DASPP </a:t>
                      </a:r>
                      <a:endParaRPr lang="en-US" sz="900" b="1"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MCPC</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RTSPP</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RTRMPR</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ORDC Adders</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900" b="1" dirty="0">
                          <a:effectLst/>
                          <a:latin typeface="+mn-lt"/>
                        </a:rPr>
                        <a:t>DASPP </a:t>
                      </a:r>
                      <a:endParaRPr lang="en-US" sz="9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MCPC</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RTSPP</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RTRMPR</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ORDC Adders</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c vMerge="1">
                  <a:txBody>
                    <a:bodyPr/>
                    <a:lstStyle/>
                    <a:p>
                      <a:pPr marL="0" marR="0" algn="ctr">
                        <a:spcBef>
                          <a:spcPts val="0"/>
                        </a:spcBef>
                        <a:spcAft>
                          <a:spcPts val="0"/>
                        </a:spcAft>
                      </a:pP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r>
              <a:tr h="23340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smtClean="0">
                          <a:solidFill>
                            <a:schemeClr val="bg1"/>
                          </a:solidFill>
                          <a:effectLst/>
                          <a:latin typeface="+mn-lt"/>
                        </a:rPr>
                        <a:t>6/28/2020</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12,429</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18</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24</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12</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algn="ctr" defTabSz="457200" rtl="0" eaLnBrk="1" latinLnBrk="0" hangingPunct="1"/>
                      <a:r>
                        <a:rPr lang="en-US" sz="900" kern="1200" dirty="0" smtClean="0">
                          <a:solidFill>
                            <a:schemeClr val="dk1"/>
                          </a:solidFill>
                          <a:latin typeface="+mn-lt"/>
                          <a:ea typeface="+mn-ea"/>
                          <a:cs typeface="+mn-cs"/>
                          <a:hlinkClick r:id="rId3"/>
                        </a:rPr>
                        <a:t>M-A070820-10</a:t>
                      </a:r>
                      <a:endParaRPr lang="en-US" sz="9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6/29/2020</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10,923</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24</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24</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14</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vMerge="1">
                  <a:txBody>
                    <a:bodyPr/>
                    <a:lstStyle/>
                    <a:p>
                      <a:pPr marL="0" algn="ctr" defTabSz="457200" rtl="0" eaLnBrk="1" latinLnBrk="0" hangingPunct="1"/>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6/30/2020</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4,784</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10</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24</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7</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algn="ctr" defTabSz="457200" rtl="0" eaLnBrk="1" latinLnBrk="0" hangingPunct="1"/>
                      <a:r>
                        <a:rPr lang="en-US" sz="900" kern="1200" dirty="0" smtClean="0">
                          <a:solidFill>
                            <a:schemeClr val="dk1"/>
                          </a:solidFill>
                          <a:latin typeface="+mn-lt"/>
                          <a:ea typeface="+mn-ea"/>
                          <a:cs typeface="+mn-cs"/>
                          <a:hlinkClick r:id="rId4"/>
                        </a:rPr>
                        <a:t>M-A070820-11</a:t>
                      </a:r>
                      <a:r>
                        <a:rPr lang="en-US" sz="900" kern="1200" dirty="0" smtClean="0">
                          <a:solidFill>
                            <a:schemeClr val="dk1"/>
                          </a:solidFill>
                          <a:latin typeface="+mn-lt"/>
                          <a:ea typeface="+mn-ea"/>
                          <a:cs typeface="+mn-cs"/>
                        </a:rPr>
                        <a:t> &amp; </a:t>
                      </a:r>
                    </a:p>
                    <a:p>
                      <a:pPr marL="0" algn="ctr" defTabSz="457200" rtl="0" eaLnBrk="1" latinLnBrk="0" hangingPunct="1"/>
                      <a:r>
                        <a:rPr lang="en-US" sz="900" kern="1200" dirty="0" smtClean="0">
                          <a:solidFill>
                            <a:schemeClr val="dk1"/>
                          </a:solidFill>
                          <a:latin typeface="+mn-lt"/>
                          <a:ea typeface="+mn-ea"/>
                          <a:cs typeface="+mn-cs"/>
                          <a:hlinkClick r:id="rId5"/>
                        </a:rPr>
                        <a:t>M-A070820-15</a:t>
                      </a:r>
                      <a:endParaRPr lang="en-US" sz="9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7/1/2020</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6,586</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11</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5,505</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4,514</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24</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8</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8</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8</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vMerge="1">
                  <a:txBody>
                    <a:bodyPr/>
                    <a:lstStyle/>
                    <a:p>
                      <a:pPr marL="0" algn="ctr" defTabSz="457200" rtl="0" eaLnBrk="1" latinLnBrk="0" hangingPunct="1"/>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7/2/2020</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6,318</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15</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20</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11</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algn="ctr" defTabSz="457200" rtl="0" eaLnBrk="1" latinLnBrk="0" hangingPunct="1"/>
                      <a:r>
                        <a:rPr lang="en-US" sz="900" kern="1200" dirty="0" smtClean="0">
                          <a:solidFill>
                            <a:schemeClr val="dk1"/>
                          </a:solidFill>
                          <a:latin typeface="+mn-lt"/>
                          <a:ea typeface="+mn-ea"/>
                          <a:cs typeface="+mn-cs"/>
                          <a:hlinkClick r:id="rId6"/>
                        </a:rPr>
                        <a:t>M-A070820-12</a:t>
                      </a:r>
                      <a:endParaRPr lang="en-US" sz="9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7/3/2020</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14,478</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30</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24</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18</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vMerge="1">
                  <a:txBody>
                    <a:bodyPr/>
                    <a:lstStyle/>
                    <a:p>
                      <a:pPr marL="0" algn="ctr" defTabSz="457200" rtl="0" eaLnBrk="1" latinLnBrk="0" hangingPunct="1"/>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dirty="0" smtClean="0">
                          <a:solidFill>
                            <a:schemeClr val="bg1"/>
                          </a:solidFill>
                          <a:effectLst/>
                          <a:latin typeface="+mn-lt"/>
                        </a:rPr>
                        <a:t>7/4/2020</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7,837</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17</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19</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9</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algn="ctr" defTabSz="457200" rtl="0" eaLnBrk="1" latinLnBrk="0" hangingPunct="1"/>
                      <a:r>
                        <a:rPr lang="en-US" sz="900" kern="1200" dirty="0" smtClean="0">
                          <a:solidFill>
                            <a:schemeClr val="dk1"/>
                          </a:solidFill>
                          <a:latin typeface="+mn-lt"/>
                          <a:ea typeface="+mn-ea"/>
                          <a:cs typeface="+mn-cs"/>
                          <a:hlinkClick r:id="rId7"/>
                        </a:rPr>
                        <a:t>M-A070820-13</a:t>
                      </a:r>
                      <a:endParaRPr lang="en-US" sz="9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a:r>
                        <a:rPr lang="en-US" sz="1000" b="1" i="0" u="none" strike="noStrike" kern="1200" dirty="0" smtClean="0">
                          <a:solidFill>
                            <a:schemeClr val="bg1"/>
                          </a:solidFill>
                          <a:effectLst/>
                          <a:latin typeface="+mn-lt"/>
                          <a:ea typeface="+mn-ea"/>
                          <a:cs typeface="+mn-cs"/>
                        </a:rPr>
                        <a:t>7/5/2020</a:t>
                      </a:r>
                      <a:endParaRPr lang="en-US" sz="1000" b="1" i="0" u="none" strike="noStrike" kern="1200" dirty="0">
                        <a:solidFill>
                          <a:schemeClr val="bg1"/>
                        </a:solidFill>
                        <a:effectLst/>
                        <a:latin typeface="+mn-lt"/>
                        <a:ea typeface="+mn-ea"/>
                        <a:cs typeface="+mn-cs"/>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8,066</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17</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21</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9</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vMerge="1">
                  <a:txBody>
                    <a:bodyPr/>
                    <a:lstStyle/>
                    <a:p>
                      <a:pPr marL="0" algn="ctr" defTabSz="457200" rtl="0" eaLnBrk="1" latinLnBrk="0" hangingPunct="1"/>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a:r>
                        <a:rPr lang="en-US" sz="1000" b="1" i="0" u="none" strike="noStrike" kern="1200" dirty="0" smtClean="0">
                          <a:solidFill>
                            <a:schemeClr val="bg1"/>
                          </a:solidFill>
                          <a:effectLst/>
                          <a:latin typeface="+mn-lt"/>
                          <a:ea typeface="+mn-ea"/>
                          <a:cs typeface="+mn-cs"/>
                        </a:rPr>
                        <a:t>7/6/2020</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9,969</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17</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23</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11</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900" kern="1200" dirty="0" smtClean="0">
                          <a:solidFill>
                            <a:schemeClr val="dk1"/>
                          </a:solidFill>
                          <a:latin typeface="+mn-lt"/>
                          <a:ea typeface="+mn-ea"/>
                          <a:cs typeface="+mn-cs"/>
                          <a:hlinkClick r:id="rId8"/>
                        </a:rPr>
                        <a:t>M-A070820-14</a:t>
                      </a:r>
                      <a:endParaRPr lang="en-US" sz="9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a:r>
                        <a:rPr lang="en-US" sz="1000" b="1" i="0" u="none" strike="noStrike" kern="1200" dirty="0" smtClean="0">
                          <a:solidFill>
                            <a:schemeClr val="bg1"/>
                          </a:solidFill>
                          <a:effectLst/>
                          <a:latin typeface="+mn-lt"/>
                          <a:ea typeface="+mn-ea"/>
                          <a:cs typeface="+mn-cs"/>
                        </a:rPr>
                        <a:t>8/20/2020</a:t>
                      </a:r>
                      <a:endParaRPr lang="en-US" sz="1000" b="1" i="0" u="none" strike="noStrike" kern="1200" dirty="0">
                        <a:solidFill>
                          <a:schemeClr val="bg1"/>
                        </a:solidFill>
                        <a:effectLst/>
                        <a:latin typeface="+mn-lt"/>
                        <a:ea typeface="+mn-ea"/>
                        <a:cs typeface="+mn-cs"/>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13,538</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31</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24</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17</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3">
                  <a:txBody>
                    <a:bodyPr/>
                    <a:lstStyle/>
                    <a:p>
                      <a:pPr marL="0" algn="ctr" defTabSz="457200" rtl="0" eaLnBrk="1" latinLnBrk="0" hangingPunct="1"/>
                      <a:r>
                        <a:rPr lang="en-US" sz="900" kern="1200" dirty="0" smtClean="0">
                          <a:solidFill>
                            <a:schemeClr val="dk1"/>
                          </a:solidFill>
                          <a:latin typeface="+mn-lt"/>
                          <a:ea typeface="+mn-ea"/>
                          <a:cs typeface="+mn-cs"/>
                          <a:hlinkClick r:id="rId9"/>
                        </a:rPr>
                        <a:t>M-A082720-03</a:t>
                      </a:r>
                      <a:endParaRPr lang="en-US" sz="9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kern="1200" dirty="0" smtClean="0">
                          <a:solidFill>
                            <a:schemeClr val="bg1"/>
                          </a:solidFill>
                          <a:effectLst/>
                          <a:latin typeface="+mn-lt"/>
                          <a:ea typeface="+mn-ea"/>
                          <a:cs typeface="+mn-cs"/>
                        </a:rPr>
                        <a:t>8/21/2020</a:t>
                      </a:r>
                      <a:endParaRPr lang="en-US" sz="1000" b="1" i="0" u="none" strike="noStrike" kern="1200" dirty="0">
                        <a:solidFill>
                          <a:schemeClr val="bg1"/>
                        </a:solidFill>
                        <a:effectLst/>
                        <a:latin typeface="+mn-lt"/>
                        <a:ea typeface="+mn-ea"/>
                        <a:cs typeface="+mn-cs"/>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10,302</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34</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22</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17</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vMerge="1">
                  <a:txBody>
                    <a:bodyPr/>
                    <a:lstStyle/>
                    <a:p>
                      <a:pPr marL="0" algn="ctr" defTabSz="457200" rtl="0" eaLnBrk="1" latinLnBrk="0" hangingPunct="1"/>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233408">
                <a:tc>
                  <a:txBody>
                    <a:bodyPr/>
                    <a:lstStyle/>
                    <a:p>
                      <a:pPr algn="ctr" fontAlgn="b"/>
                      <a:r>
                        <a:rPr lang="en-US" sz="1000" b="1" i="0" u="none" strike="noStrike" kern="1200" dirty="0" smtClean="0">
                          <a:solidFill>
                            <a:schemeClr val="bg1"/>
                          </a:solidFill>
                          <a:effectLst/>
                          <a:latin typeface="+mn-lt"/>
                          <a:ea typeface="+mn-ea"/>
                          <a:cs typeface="+mn-cs"/>
                        </a:rPr>
                        <a:t>8/23/2020</a:t>
                      </a:r>
                      <a:endParaRPr lang="en-US" sz="1000" b="1" i="0" u="none" strike="noStrike" kern="1200" dirty="0">
                        <a:solidFill>
                          <a:schemeClr val="bg1"/>
                        </a:solidFill>
                        <a:effectLst/>
                        <a:latin typeface="+mn-lt"/>
                        <a:ea typeface="+mn-ea"/>
                        <a:cs typeface="+mn-cs"/>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smtClean="0">
                          <a:solidFill>
                            <a:schemeClr val="dk1"/>
                          </a:solidFill>
                          <a:latin typeface="+mn-lt"/>
                          <a:ea typeface="+mn-ea"/>
                          <a:cs typeface="+mn-cs"/>
                        </a:rPr>
                        <a:t>9,963</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smtClean="0">
                          <a:solidFill>
                            <a:srgbClr val="000000"/>
                          </a:solidFill>
                          <a:effectLst/>
                          <a:latin typeface="Arial" panose="020B0604020202020204" pitchFamily="34" charset="0"/>
                        </a:rPr>
                        <a:t>31</a:t>
                      </a:r>
                      <a:endParaRPr lang="en-US" sz="10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22</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smtClean="0">
                          <a:solidFill>
                            <a:srgbClr val="000000"/>
                          </a:solidFill>
                          <a:effectLst/>
                          <a:latin typeface="Arial" panose="020B0604020202020204" pitchFamily="34" charset="0"/>
                        </a:rPr>
                        <a:t>14</a:t>
                      </a:r>
                      <a:endParaRPr lang="en-US" sz="10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vMerge="1">
                  <a:txBody>
                    <a:bodyPr/>
                    <a:lstStyle/>
                    <a:p>
                      <a:pPr marL="0" algn="ctr" defTabSz="457200" rtl="0" eaLnBrk="1" latinLnBrk="0" hangingPunct="1"/>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bl>
          </a:graphicData>
        </a:graphic>
      </p:graphicFrame>
      <p:sp>
        <p:nvSpPr>
          <p:cNvPr id="9" name="TextBox 8"/>
          <p:cNvSpPr txBox="1"/>
          <p:nvPr/>
        </p:nvSpPr>
        <p:spPr>
          <a:xfrm>
            <a:off x="762001" y="5257800"/>
            <a:ext cx="7619999" cy="769441"/>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r>
              <a:rPr lang="en-US" sz="1100" b="1" u="sng" dirty="0" smtClean="0">
                <a:solidFill>
                  <a:prstClr val="black"/>
                </a:solidFill>
              </a:rPr>
              <a:t>:</a:t>
            </a:r>
          </a:p>
          <a:p>
            <a:pPr defTabSz="457200"/>
            <a:endParaRPr lang="en-US" sz="1100" dirty="0">
              <a:solidFill>
                <a:prstClr val="black"/>
              </a:solidFill>
            </a:endParaRPr>
          </a:p>
          <a:p>
            <a:pPr defTabSz="457200"/>
            <a:r>
              <a:rPr lang="en-US" sz="1100" dirty="0" smtClean="0">
                <a:solidFill>
                  <a:prstClr val="black"/>
                </a:solidFill>
              </a:rPr>
              <a:t>The price changes reported on this slide display the price corrections that have been done after the Settlement Statement has posted for the Operating Day.</a:t>
            </a:r>
          </a:p>
        </p:txBody>
      </p:sp>
    </p:spTree>
    <p:extLst>
      <p:ext uri="{BB962C8B-B14F-4D97-AF65-F5344CB8AC3E}">
        <p14:creationId xmlns:p14="http://schemas.microsoft.com/office/powerpoint/2010/main" val="1832948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8.2(2)(c</a:t>
            </a:r>
            <a:r>
              <a:rPr lang="en-US" sz="2000" dirty="0"/>
              <a:t>)(</a:t>
            </a:r>
            <a:r>
              <a:rPr lang="en-US" sz="2000" dirty="0" smtClean="0"/>
              <a:t>iv) </a:t>
            </a:r>
            <a:r>
              <a:rPr lang="en-US" sz="2000" dirty="0"/>
              <a:t>Track number </a:t>
            </a:r>
            <a:r>
              <a:rPr lang="en-US" sz="2000" dirty="0" smtClean="0"/>
              <a:t>of resettlements due to non-price errors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632688012"/>
              </p:ext>
            </p:extLst>
          </p:nvPr>
        </p:nvGraphicFramePr>
        <p:xfrm>
          <a:off x="609600" y="1143000"/>
          <a:ext cx="7924800" cy="1905000"/>
        </p:xfrm>
        <a:graphic>
          <a:graphicData uri="http://schemas.openxmlformats.org/drawingml/2006/table">
            <a:tbl>
              <a:tblPr firstRow="1" firstCol="1" bandRow="1"/>
              <a:tblGrid>
                <a:gridCol w="1066800"/>
                <a:gridCol w="2354426"/>
                <a:gridCol w="2488162"/>
                <a:gridCol w="2015412"/>
              </a:tblGrid>
              <a:tr h="341260">
                <a:tc gridSpan="3">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Reporting Period: </a:t>
                      </a:r>
                      <a:r>
                        <a:rPr lang="en-US" sz="1200" b="1" kern="1200" dirty="0" smtClean="0">
                          <a:solidFill>
                            <a:schemeClr val="bg1"/>
                          </a:solidFill>
                          <a:effectLst/>
                          <a:latin typeface="+mn-lt"/>
                          <a:ea typeface="+mn-ea"/>
                          <a:cs typeface="+mn-cs"/>
                        </a:rPr>
                        <a:t>2020 Q4</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957893">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endParaRPr lang="en-US" sz="1200" dirty="0" smtClean="0">
                        <a:effectLst/>
                        <a:latin typeface="+mn-lt"/>
                      </a:endParaRPr>
                    </a:p>
                    <a:p>
                      <a:pPr marL="0" marR="0" algn="ctr">
                        <a:spcBef>
                          <a:spcPts val="0"/>
                        </a:spcBef>
                        <a:spcAft>
                          <a:spcPts val="0"/>
                        </a:spcAft>
                      </a:pPr>
                      <a:r>
                        <a:rPr lang="en-US" sz="1200" dirty="0" smtClean="0">
                          <a:effectLst/>
                          <a:latin typeface="+mn-lt"/>
                        </a:rPr>
                        <a:t>Operating Day Resettled</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smtClean="0">
                          <a:solidFill>
                            <a:schemeClr val="tx1"/>
                          </a:solidFill>
                          <a:effectLst/>
                          <a:latin typeface="+mn-lt"/>
                          <a:ea typeface="+mn-ea"/>
                          <a:cs typeface="+mn-cs"/>
                        </a:rPr>
                        <a:t>R</a:t>
                      </a:r>
                      <a:r>
                        <a:rPr lang="en-US" sz="1200" b="1" baseline="0" dirty="0" smtClean="0">
                          <a:solidFill>
                            <a:schemeClr val="tx1"/>
                          </a:solidFill>
                          <a:effectLst/>
                          <a:latin typeface="+mn-lt"/>
                          <a:ea typeface="+mn-ea"/>
                          <a:cs typeface="+mn-cs"/>
                        </a:rPr>
                        <a:t>eason for Resettlement</a:t>
                      </a:r>
                      <a:endParaRPr lang="en-US" sz="1200" b="1"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smtClean="0">
                          <a:effectLst/>
                          <a:latin typeface="+mn-lt"/>
                          <a:ea typeface="+mn-ea"/>
                          <a:cs typeface="+mn-cs"/>
                        </a:rPr>
                        <a:t>Affected Charge Types</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a:spcBef>
                          <a:spcPts val="0"/>
                        </a:spcBef>
                        <a:spcAft>
                          <a:spcPts val="0"/>
                        </a:spcAft>
                      </a:pPr>
                      <a:r>
                        <a:rPr lang="en-US" sz="1200" b="1" dirty="0" smtClean="0">
                          <a:effectLst/>
                          <a:latin typeface="+mn-lt"/>
                          <a:ea typeface="Calibri"/>
                          <a:cs typeface="Times New Roman"/>
                        </a:rPr>
                        <a:t>Market</a:t>
                      </a:r>
                      <a:r>
                        <a:rPr lang="en-US" sz="1200" b="1" baseline="0" dirty="0" smtClean="0">
                          <a:effectLst/>
                          <a:latin typeface="+mn-lt"/>
                          <a:ea typeface="Calibri"/>
                          <a:cs typeface="Times New Roman"/>
                        </a:rPr>
                        <a:t> Notice Number</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605847">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smtClean="0">
                          <a:solidFill>
                            <a:schemeClr val="bg1"/>
                          </a:solidFill>
                          <a:effectLst/>
                          <a:latin typeface="+mn-lt"/>
                        </a:rPr>
                        <a:t>-</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dirty="0" smtClean="0"/>
                        <a:t>-</a:t>
                      </a:r>
                      <a:endParaRPr lang="en-US" sz="1100" dirty="0"/>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fontAlgn="t">
                        <a:spcBef>
                          <a:spcPts val="0"/>
                        </a:spcBef>
                        <a:spcAft>
                          <a:spcPts val="0"/>
                        </a:spcAft>
                      </a:pPr>
                      <a:r>
                        <a:rPr lang="en-US" sz="1100" dirty="0">
                          <a:effectLst/>
                          <a:latin typeface="Arial" panose="020B0604020202020204" pitchFamily="34" charset="0"/>
                        </a:rPr>
                        <a:t/>
                      </a:r>
                      <a:br>
                        <a:rPr lang="en-US" sz="1100" dirty="0">
                          <a:effectLst/>
                          <a:latin typeface="Arial" panose="020B0604020202020204" pitchFamily="34" charset="0"/>
                        </a:rPr>
                      </a:br>
                      <a:r>
                        <a:rPr lang="en-US" sz="1000" dirty="0" smtClean="0">
                          <a:effectLst/>
                          <a:latin typeface="Arial" panose="020B0604020202020204" pitchFamily="34" charset="0"/>
                        </a:rPr>
                        <a:t>-</a:t>
                      </a:r>
                      <a:endParaRPr lang="en-US" sz="1000" dirty="0">
                        <a:effectLst/>
                        <a:latin typeface="Calibri" panose="020F0502020204030204" pitchFamily="34" charset="0"/>
                      </a:endParaRPr>
                    </a:p>
                  </a:txBody>
                  <a:tcPr marL="45720" marR="4572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tx1"/>
                          </a:solidFill>
                          <a:effectLst/>
                          <a:latin typeface="+mn-lt"/>
                          <a:ea typeface="+mn-ea"/>
                          <a:cs typeface="+mn-cs"/>
                        </a:rPr>
                        <a:t>-</a:t>
                      </a:r>
                      <a:endParaRPr lang="en-US" sz="1000" kern="1200" baseline="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bl>
          </a:graphicData>
        </a:graphic>
      </p:graphicFrame>
      <p:sp>
        <p:nvSpPr>
          <p:cNvPr id="5" name="TextBox 4"/>
          <p:cNvSpPr txBox="1"/>
          <p:nvPr/>
        </p:nvSpPr>
        <p:spPr>
          <a:xfrm>
            <a:off x="609600" y="3048000"/>
            <a:ext cx="7916613" cy="938719"/>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r>
              <a:rPr lang="en-US" sz="1100" b="1" u="sng" dirty="0" smtClean="0">
                <a:solidFill>
                  <a:prstClr val="black"/>
                </a:solidFill>
              </a:rPr>
              <a:t>:</a:t>
            </a:r>
          </a:p>
          <a:p>
            <a:pPr defTabSz="457200"/>
            <a:endParaRPr lang="en-US" sz="1100" dirty="0" smtClean="0">
              <a:solidFill>
                <a:prstClr val="black"/>
              </a:solidFill>
            </a:endParaRPr>
          </a:p>
          <a:p>
            <a:pPr defTabSz="457200"/>
            <a:r>
              <a:rPr lang="en-US" sz="1100" dirty="0">
                <a:solidFill>
                  <a:prstClr val="black"/>
                </a:solidFill>
              </a:rPr>
              <a:t>There were no </a:t>
            </a:r>
            <a:r>
              <a:rPr lang="en-US" sz="1100" dirty="0" smtClean="0">
                <a:solidFill>
                  <a:prstClr val="black"/>
                </a:solidFill>
              </a:rPr>
              <a:t>resettlements due to non-price errors in Q4 2020.</a:t>
            </a:r>
            <a:endParaRPr lang="en-US" sz="1100" dirty="0">
              <a:solidFill>
                <a:prstClr val="black"/>
              </a:solidFill>
            </a:endParaRPr>
          </a:p>
          <a:p>
            <a:pPr defTabSz="457200"/>
            <a:endParaRPr lang="en-US" sz="1100" dirty="0">
              <a:solidFill>
                <a:prstClr val="black"/>
              </a:solidFill>
            </a:endParaRPr>
          </a:p>
          <a:p>
            <a:pPr defTabSz="457200"/>
            <a:endParaRPr lang="en-US" sz="1100" dirty="0">
              <a:solidFill>
                <a:prstClr val="black"/>
              </a:solidFill>
            </a:endParaRPr>
          </a:p>
        </p:txBody>
      </p:sp>
    </p:spTree>
    <p:extLst>
      <p:ext uri="{BB962C8B-B14F-4D97-AF65-F5344CB8AC3E}">
        <p14:creationId xmlns:p14="http://schemas.microsoft.com/office/powerpoint/2010/main" val="3971881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a:t>
            </a:r>
            <a:r>
              <a:rPr lang="en-US" sz="2000" dirty="0" smtClean="0"/>
              <a:t>)(</a:t>
            </a:r>
            <a:r>
              <a:rPr lang="en-US" sz="2000" dirty="0"/>
              <a:t>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3" name="TextBox 2"/>
          <p:cNvSpPr txBox="1"/>
          <p:nvPr/>
        </p:nvSpPr>
        <p:spPr>
          <a:xfrm>
            <a:off x="621093" y="5486400"/>
            <a:ext cx="4876800" cy="707886"/>
          </a:xfrm>
          <a:prstGeom prst="rect">
            <a:avLst/>
          </a:prstGeom>
          <a:noFill/>
        </p:spPr>
        <p:txBody>
          <a:bodyPr wrap="square" rtlCol="0">
            <a:spAutoFit/>
          </a:bodyPr>
          <a:lstStyle/>
          <a:p>
            <a:r>
              <a:rPr lang="en-US" sz="800" dirty="0" smtClean="0"/>
              <a:t>Submitted but not resolved disputes may be:</a:t>
            </a:r>
          </a:p>
          <a:p>
            <a:pPr marL="171450" indent="-171450">
              <a:buFont typeface="Arial" panose="020B0604020202020204" pitchFamily="34" charset="0"/>
              <a:buChar char="•"/>
            </a:pPr>
            <a:r>
              <a:rPr lang="en-US" sz="800" dirty="0" smtClean="0"/>
              <a:t>Not started</a:t>
            </a:r>
          </a:p>
          <a:p>
            <a:pPr marL="171450" indent="-171450">
              <a:buFont typeface="Arial" panose="020B0604020202020204" pitchFamily="34" charset="0"/>
              <a:buChar char="•"/>
            </a:pPr>
            <a:r>
              <a:rPr lang="en-US" sz="800" dirty="0" smtClean="0"/>
              <a:t>Open</a:t>
            </a:r>
          </a:p>
          <a:p>
            <a:pPr marL="171450" indent="-171450">
              <a:buFont typeface="Arial" panose="020B0604020202020204" pitchFamily="34" charset="0"/>
              <a:buChar char="•"/>
            </a:pPr>
            <a:r>
              <a:rPr lang="en-US" sz="800" dirty="0" smtClean="0"/>
              <a:t>Rejected</a:t>
            </a:r>
          </a:p>
          <a:p>
            <a:pPr marL="171450" indent="-171450">
              <a:buFont typeface="Arial" panose="020B0604020202020204" pitchFamily="34" charset="0"/>
              <a:buChar char="•"/>
            </a:pPr>
            <a:r>
              <a:rPr lang="en-US" sz="800" dirty="0" smtClean="0"/>
              <a:t>Withdrawn</a:t>
            </a:r>
          </a:p>
        </p:txBody>
      </p:sp>
      <p:pic>
        <p:nvPicPr>
          <p:cNvPr id="7" name="Picture 6"/>
          <p:cNvPicPr>
            <a:picLocks noChangeAspect="1"/>
          </p:cNvPicPr>
          <p:nvPr/>
        </p:nvPicPr>
        <p:blipFill>
          <a:blip r:embed="rId3"/>
          <a:stretch>
            <a:fillRect/>
          </a:stretch>
        </p:blipFill>
        <p:spPr>
          <a:xfrm>
            <a:off x="439882" y="1232740"/>
            <a:ext cx="8000998" cy="4025059"/>
          </a:xfrm>
          <a:prstGeom prst="rect">
            <a:avLst/>
          </a:prstGeom>
        </p:spPr>
      </p:pic>
    </p:spTree>
    <p:extLst>
      <p:ext uri="{BB962C8B-B14F-4D97-AF65-F5344CB8AC3E}">
        <p14:creationId xmlns:p14="http://schemas.microsoft.com/office/powerpoint/2010/main" val="2804983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705600" y="4047516"/>
            <a:ext cx="1662723" cy="2353284"/>
          </a:xfrm>
          <a:prstGeom prst="rect">
            <a:avLst/>
          </a:prstGeom>
        </p:spPr>
      </p:pic>
      <p:pic>
        <p:nvPicPr>
          <p:cNvPr id="4" name="Picture 3"/>
          <p:cNvPicPr>
            <a:picLocks noChangeAspect="1"/>
          </p:cNvPicPr>
          <p:nvPr/>
        </p:nvPicPr>
        <p:blipFill>
          <a:blip r:embed="rId4"/>
          <a:stretch>
            <a:fillRect/>
          </a:stretch>
        </p:blipFill>
        <p:spPr>
          <a:xfrm>
            <a:off x="20327" y="978699"/>
            <a:ext cx="9085217" cy="2737116"/>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dirty="0"/>
          </a:p>
        </p:txBody>
      </p:sp>
      <p:sp>
        <p:nvSpPr>
          <p:cNvPr id="7" name="TextBox 6"/>
          <p:cNvSpPr txBox="1"/>
          <p:nvPr/>
        </p:nvSpPr>
        <p:spPr>
          <a:xfrm>
            <a:off x="533400" y="3914695"/>
            <a:ext cx="3276600" cy="215444"/>
          </a:xfrm>
          <a:prstGeom prst="rect">
            <a:avLst/>
          </a:prstGeom>
          <a:noFill/>
        </p:spPr>
        <p:txBody>
          <a:bodyPr wrap="square" rtlCol="0">
            <a:spAutoFit/>
          </a:bodyPr>
          <a:lstStyle/>
          <a:p>
            <a:r>
              <a:rPr lang="en-US" sz="800" b="1" dirty="0" smtClean="0"/>
              <a:t>NOTE: </a:t>
            </a:r>
            <a:r>
              <a:rPr lang="en-US" sz="800" dirty="0" smtClean="0"/>
              <a:t>ERS </a:t>
            </a:r>
            <a:r>
              <a:rPr lang="en-US" sz="800" dirty="0"/>
              <a:t>Final settlement </a:t>
            </a:r>
            <a:r>
              <a:rPr lang="en-US" sz="800" dirty="0" smtClean="0"/>
              <a:t>OD data </a:t>
            </a:r>
            <a:r>
              <a:rPr lang="en-US" sz="800" dirty="0"/>
              <a:t>is not </a:t>
            </a:r>
            <a:r>
              <a:rPr lang="en-US" sz="800" dirty="0" smtClean="0"/>
              <a:t>represented </a:t>
            </a:r>
            <a:r>
              <a:rPr lang="en-US" sz="800" dirty="0"/>
              <a:t>in graph</a:t>
            </a:r>
            <a:r>
              <a:rPr lang="en-US" sz="800" dirty="0" smtClean="0"/>
              <a:t>.</a:t>
            </a:r>
          </a:p>
        </p:txBody>
      </p:sp>
      <p:sp>
        <p:nvSpPr>
          <p:cNvPr id="8" name="TextBox 7"/>
          <p:cNvSpPr txBox="1"/>
          <p:nvPr/>
        </p:nvSpPr>
        <p:spPr>
          <a:xfrm>
            <a:off x="6019800" y="3810000"/>
            <a:ext cx="2992953" cy="276999"/>
          </a:xfrm>
          <a:prstGeom prst="rect">
            <a:avLst/>
          </a:prstGeom>
          <a:noFill/>
        </p:spPr>
        <p:txBody>
          <a:bodyPr wrap="square" rtlCol="0">
            <a:spAutoFit/>
          </a:bodyPr>
          <a:lstStyle/>
          <a:p>
            <a:pPr algn="ctr"/>
            <a:r>
              <a:rPr lang="en-US" sz="1200" b="1" dirty="0" smtClean="0"/>
              <a:t>Average percent change</a:t>
            </a:r>
            <a:endParaRPr lang="en-US" sz="1200" b="1" dirty="0"/>
          </a:p>
        </p:txBody>
      </p:sp>
      <p:sp>
        <p:nvSpPr>
          <p:cNvPr id="10" name="AutoShape 4" descr="http://127.0.0.1:25434/graphics/plot_zoom_png?width=1143&amp;height=406"/>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 name="AutoShape 10" descr="http://127.0.0.1:37815/graphics/plot_zoom_png?width=1056&amp;height=321"/>
          <p:cNvSpPr>
            <a:spLocks noChangeAspect="1" noChangeArrowheads="1"/>
          </p:cNvSpPr>
          <p:nvPr/>
        </p:nvSpPr>
        <p:spPr bwMode="auto">
          <a:xfrm>
            <a:off x="368300"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http://127.0.0.1:13360/graphics/plot_zoom_png?width=1201&amp;height=377"/>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457468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38569" y="685799"/>
            <a:ext cx="3701783" cy="2880059"/>
          </a:xfrm>
          <a:prstGeom prst="rect">
            <a:avLst/>
          </a:prstGeom>
        </p:spPr>
      </p:pic>
      <p:pic>
        <p:nvPicPr>
          <p:cNvPr id="7" name="Picture 6"/>
          <p:cNvPicPr>
            <a:picLocks noChangeAspect="1"/>
          </p:cNvPicPr>
          <p:nvPr/>
        </p:nvPicPr>
        <p:blipFill>
          <a:blip r:embed="rId4"/>
          <a:stretch>
            <a:fillRect/>
          </a:stretch>
        </p:blipFill>
        <p:spPr>
          <a:xfrm>
            <a:off x="638568" y="3582787"/>
            <a:ext cx="3781032" cy="2665614"/>
          </a:xfrm>
          <a:prstGeom prst="rect">
            <a:avLst/>
          </a:prstGeom>
        </p:spPr>
      </p:pic>
      <p:pic>
        <p:nvPicPr>
          <p:cNvPr id="10" name="Picture 9"/>
          <p:cNvPicPr>
            <a:picLocks noChangeAspect="1"/>
          </p:cNvPicPr>
          <p:nvPr/>
        </p:nvPicPr>
        <p:blipFill>
          <a:blip r:embed="rId5"/>
          <a:stretch>
            <a:fillRect/>
          </a:stretch>
        </p:blipFill>
        <p:spPr>
          <a:xfrm>
            <a:off x="4876798" y="685799"/>
            <a:ext cx="3733488" cy="2896988"/>
          </a:xfrm>
          <a:prstGeom prst="rect">
            <a:avLst/>
          </a:prstGeom>
        </p:spPr>
      </p:pic>
      <p:pic>
        <p:nvPicPr>
          <p:cNvPr id="8" name="Picture 7"/>
          <p:cNvPicPr>
            <a:picLocks noChangeAspect="1"/>
          </p:cNvPicPr>
          <p:nvPr/>
        </p:nvPicPr>
        <p:blipFill>
          <a:blip r:embed="rId6"/>
          <a:stretch>
            <a:fillRect/>
          </a:stretch>
        </p:blipFill>
        <p:spPr>
          <a:xfrm>
            <a:off x="4876798" y="3565858"/>
            <a:ext cx="3733487" cy="2699473"/>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sp>
        <p:nvSpPr>
          <p:cNvPr id="4" name="AutoShape 2" descr="http://127.0.0.1:25434/graphics/plot_zoom_png?width=528&amp;height=410"/>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029751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533083" y="698862"/>
            <a:ext cx="3810004" cy="2773603"/>
          </a:xfrm>
          <a:prstGeom prst="rect">
            <a:avLst/>
          </a:prstGeom>
        </p:spPr>
      </p:pic>
      <p:pic>
        <p:nvPicPr>
          <p:cNvPr id="4" name="Picture 3"/>
          <p:cNvPicPr>
            <a:picLocks noChangeAspect="1"/>
          </p:cNvPicPr>
          <p:nvPr/>
        </p:nvPicPr>
        <p:blipFill>
          <a:blip r:embed="rId4"/>
          <a:stretch>
            <a:fillRect/>
          </a:stretch>
        </p:blipFill>
        <p:spPr>
          <a:xfrm>
            <a:off x="533083" y="3472464"/>
            <a:ext cx="3810004" cy="2799731"/>
          </a:xfrm>
          <a:prstGeom prst="rect">
            <a:avLst/>
          </a:prstGeom>
        </p:spPr>
      </p:pic>
      <p:pic>
        <p:nvPicPr>
          <p:cNvPr id="7" name="Picture 6"/>
          <p:cNvPicPr>
            <a:picLocks noChangeAspect="1"/>
          </p:cNvPicPr>
          <p:nvPr/>
        </p:nvPicPr>
        <p:blipFill>
          <a:blip r:embed="rId5"/>
          <a:stretch>
            <a:fillRect/>
          </a:stretch>
        </p:blipFill>
        <p:spPr>
          <a:xfrm>
            <a:off x="4568993" y="3472464"/>
            <a:ext cx="3876143" cy="2852137"/>
          </a:xfrm>
          <a:prstGeom prst="rect">
            <a:avLst/>
          </a:prstGeom>
        </p:spPr>
      </p:pic>
      <p:pic>
        <p:nvPicPr>
          <p:cNvPr id="8" name="Picture 7"/>
          <p:cNvPicPr>
            <a:picLocks noChangeAspect="1"/>
          </p:cNvPicPr>
          <p:nvPr/>
        </p:nvPicPr>
        <p:blipFill>
          <a:blip r:embed="rId6"/>
          <a:stretch>
            <a:fillRect/>
          </a:stretch>
        </p:blipFill>
        <p:spPr>
          <a:xfrm>
            <a:off x="4635137" y="698863"/>
            <a:ext cx="3810000" cy="2773602"/>
          </a:xfrm>
          <a:prstGeom prst="rect">
            <a:avLst/>
          </a:prstGeom>
        </p:spPr>
      </p:pic>
      <p:sp>
        <p:nvSpPr>
          <p:cNvPr id="2" name="Title 1"/>
          <p:cNvSpPr>
            <a:spLocks noGrp="1"/>
          </p:cNvSpPr>
          <p:nvPr>
            <p:ph type="title"/>
          </p:nvPr>
        </p:nvSpPr>
        <p:spPr>
          <a:xfrm>
            <a:off x="381000" y="243682"/>
            <a:ext cx="8458200" cy="442118"/>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dirty="0"/>
          </a:p>
        </p:txBody>
      </p:sp>
    </p:spTree>
    <p:extLst>
      <p:ext uri="{BB962C8B-B14F-4D97-AF65-F5344CB8AC3E}">
        <p14:creationId xmlns:p14="http://schemas.microsoft.com/office/powerpoint/2010/main" val="1729590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838200" y="738699"/>
            <a:ext cx="7391400" cy="5463405"/>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dirty="0"/>
          </a:p>
        </p:txBody>
      </p:sp>
    </p:spTree>
    <p:extLst>
      <p:ext uri="{BB962C8B-B14F-4D97-AF65-F5344CB8AC3E}">
        <p14:creationId xmlns:p14="http://schemas.microsoft.com/office/powerpoint/2010/main" val="417416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purl.org/dc/elements/1.1/"/>
    <ds:schemaRef ds:uri="http://schemas.microsoft.com/office/2006/metadata/properties"/>
    <ds:schemaRef ds:uri="http://purl.org/dc/terms/"/>
    <ds:schemaRef ds:uri="http://schemas.microsoft.com/office/2006/documentManagement/types"/>
    <ds:schemaRef ds:uri="c34af464-7aa1-4edd-9be4-83dffc1cb926"/>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28413</TotalTime>
  <Words>2073</Words>
  <Application>Microsoft Office PowerPoint</Application>
  <PresentationFormat>On-screen Show (4:3)</PresentationFormat>
  <Paragraphs>1010</Paragraphs>
  <Slides>12</Slides>
  <Notes>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12</vt:i4>
      </vt:variant>
    </vt:vector>
  </HeadingPairs>
  <TitlesOfParts>
    <vt:vector size="19" baseType="lpstr">
      <vt:lpstr>Arial</vt:lpstr>
      <vt:lpstr>Calibri</vt:lpstr>
      <vt:lpstr>times</vt:lpstr>
      <vt:lpstr>Times New Roman</vt:lpstr>
      <vt:lpstr>1_Custom Design</vt:lpstr>
      <vt:lpstr>Office Theme</vt:lpstr>
      <vt:lpstr>Custom Design</vt:lpstr>
      <vt:lpstr>PowerPoint Presentation</vt:lpstr>
      <vt:lpstr>8.2(2)(c)(i) Track number of price changes</vt:lpstr>
      <vt:lpstr>8.2(2)(c)(i) Track number of price changes cont.</vt:lpstr>
      <vt:lpstr>8.2(2)(c)(iv) Track number of resettlements due to non-price errors</vt:lpstr>
      <vt:lpstr>8.2(2)(c)(ii) Track number and types of disputes submitted 8.2(2)(c)(iii) Compliance with timeliness of response to disputes </vt:lpstr>
      <vt:lpstr>8.2(2)(c)(iv) Other Settlement Metrics</vt:lpstr>
      <vt:lpstr>8.2(2)(c)(iv) Other Settlement Metrics</vt:lpstr>
      <vt:lpstr>8.2(2)(c)(iv) Other Settlement Metrics</vt:lpstr>
      <vt:lpstr>8.2(2)(c)(v) Availability of ESIID consumption data</vt:lpstr>
      <vt:lpstr>8.2(2)(c)(v) Availability of ESIID consumption data</vt:lpstr>
      <vt:lpstr>8.2(2)(g) Net Allocation to Load - Totals and $/MWh </vt:lpstr>
      <vt:lpstr>8.2(2)(g) Net Allocation to Load - Totals and $/MWh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Covington, Austin</cp:lastModifiedBy>
  <cp:revision>300</cp:revision>
  <cp:lastPrinted>2017-07-14T19:25:35Z</cp:lastPrinted>
  <dcterms:created xsi:type="dcterms:W3CDTF">2016-01-21T15:20:31Z</dcterms:created>
  <dcterms:modified xsi:type="dcterms:W3CDTF">2021-01-26T21:47:11Z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