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3" r:id="rId7"/>
    <p:sldId id="266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509" autoAdjust="0"/>
  </p:normalViewPr>
  <p:slideViewPr>
    <p:cSldViewPr showGuides="1">
      <p:cViewPr varScale="1">
        <p:scale>
          <a:sx n="124" d="100"/>
          <a:sy n="124" d="100"/>
        </p:scale>
        <p:origin x="28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This quarterly report does</a:t>
            </a:r>
            <a:r>
              <a:rPr lang="en-US" baseline="0" dirty="0" smtClean="0"/>
              <a:t> not include all NOIE &lt; 50 kW capacity. That capacity will be included in the 2020 Annual Report, to be posted along with the next quarterly update.</a:t>
            </a:r>
            <a:endParaRPr lang="en-US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NOIE data is submitted through surveys. Competitive</a:t>
            </a:r>
            <a:r>
              <a:rPr lang="en-US" baseline="0" dirty="0" smtClean="0"/>
              <a:t> TDSP data is submitted through load profile codes.</a:t>
            </a:r>
            <a:endParaRPr lang="en-US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Competitive vs. NOIE breakdown: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Competitive: 447 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NOIE: 436 MW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Negative numbers reflect reported data corrections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2020 Q4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2/3/2021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Q4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03087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Q4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883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53335" y="6131058"/>
            <a:ext cx="4785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Totals may not match the sum of their columns/rows due to rounding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</a:t>
            </a:r>
            <a:r>
              <a:rPr lang="en-US" dirty="0" smtClean="0"/>
              <a:t>Q3 → Q4 </a:t>
            </a:r>
            <a:r>
              <a:rPr lang="en-US" b="1" dirty="0" smtClean="0">
                <a:solidFill>
                  <a:schemeClr val="accent1"/>
                </a:solidFill>
              </a:rPr>
              <a:t>Change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45821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Q3 → Q4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Change in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-0.39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+0.22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-0.39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+0.22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-0.17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+10.45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+3.29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+10.61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+4.78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+15.39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10.90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+10.90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+11.01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+27.82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+27.82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+30.28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+5.56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+5.56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+6.86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+6.86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+6.86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67.49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+5.70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+0.16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+3.29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+67.66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+8.99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+76.65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9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67" y="743589"/>
            <a:ext cx="7093865" cy="5163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2020-Q4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475042" y="2663482"/>
            <a:ext cx="1559582" cy="1070768"/>
            <a:chOff x="4800601" y="2066735"/>
            <a:chExt cx="1752600" cy="1288921"/>
          </a:xfrm>
        </p:grpSpPr>
        <p:sp>
          <p:nvSpPr>
            <p:cNvPr id="5" name="TextBox 4"/>
            <p:cNvSpPr txBox="1"/>
            <p:nvPr/>
          </p:nvSpPr>
          <p:spPr>
            <a:xfrm>
              <a:off x="4800601" y="2248096"/>
              <a:ext cx="1447800" cy="9262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/>
                <a:t>Large increase due to reporting requirement  change** </a:t>
              </a:r>
              <a:endParaRPr lang="en-US" sz="1100" dirty="0"/>
            </a:p>
          </p:txBody>
        </p:sp>
        <p:sp>
          <p:nvSpPr>
            <p:cNvPr id="8" name="Left Brace 7"/>
            <p:cNvSpPr/>
            <p:nvPr/>
          </p:nvSpPr>
          <p:spPr>
            <a:xfrm>
              <a:off x="6248401" y="2066735"/>
              <a:ext cx="304800" cy="1288921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5128</TotalTime>
  <Words>523</Words>
  <Application>Microsoft Office PowerPoint</Application>
  <PresentationFormat>On-screen Show (4:3)</PresentationFormat>
  <Paragraphs>279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2020 Q4 Unregistered Distributed Generation Report</vt:lpstr>
      <vt:lpstr>2020 Q3 → Q4 Change </vt:lpstr>
      <vt:lpstr>Unregistered DG Growth: 2016-Q2* to 2020-Q4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138</cp:revision>
  <cp:lastPrinted>2016-01-21T20:53:15Z</cp:lastPrinted>
  <dcterms:created xsi:type="dcterms:W3CDTF">2016-01-21T15:20:31Z</dcterms:created>
  <dcterms:modified xsi:type="dcterms:W3CDTF">2021-01-27T15:21:28Z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