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sldIdLst>
    <p:sldId id="256" r:id="rId5"/>
    <p:sldId id="257" r:id="rId6"/>
    <p:sldId id="273" r:id="rId7"/>
    <p:sldId id="259" r:id="rId8"/>
    <p:sldId id="267" r:id="rId9"/>
    <p:sldId id="270" r:id="rId10"/>
    <p:sldId id="271" r:id="rId11"/>
    <p:sldId id="272"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1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1/27/2021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1/27/2021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1/27/2021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alendar/2021/1/19/22120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DSWG Report</a:t>
            </a:r>
          </a:p>
        </p:txBody>
      </p:sp>
      <p:sp>
        <p:nvSpPr>
          <p:cNvPr id="3" name="Subtitle 2">
            <a:extLst>
              <a:ext uri="{FF2B5EF4-FFF2-40B4-BE49-F238E27FC236}">
                <a16:creationId xmlns="" xmlns:a16="http://schemas.microsoft.com/office/drawing/2014/main" id="{DAF09D7D-76C4-4ABA-9706-116A5D45E4BC}"/>
              </a:ext>
            </a:extLst>
          </p:cNvPr>
          <p:cNvSpPr>
            <a:spLocks noGrp="1"/>
          </p:cNvSpPr>
          <p:nvPr>
            <p:ph type="subTitle" idx="1"/>
          </p:nvPr>
        </p:nvSpPr>
        <p:spPr>
          <a:xfrm>
            <a:off x="5921830" y="4619624"/>
            <a:ext cx="5425874" cy="1038225"/>
          </a:xfrm>
        </p:spPr>
        <p:txBody>
          <a:bodyPr>
            <a:normAutofit/>
          </a:bodyPr>
          <a:lstStyle/>
          <a:p>
            <a:pPr algn="r"/>
            <a:r>
              <a:rPr lang="en-US" dirty="0"/>
              <a:t>Christian </a:t>
            </a:r>
            <a:r>
              <a:rPr lang="en-US" dirty="0" err="1"/>
              <a:t>powell</a:t>
            </a:r>
            <a:endParaRPr lang="en-US" dirty="0"/>
          </a:p>
          <a:p>
            <a:pPr algn="r"/>
            <a:r>
              <a:rPr lang="en-US" dirty="0"/>
              <a:t>WMS Meeting – February 2021 </a:t>
            </a:r>
          </a:p>
        </p:txBody>
      </p:sp>
    </p:spTree>
    <p:extLst>
      <p:ext uri="{BB962C8B-B14F-4D97-AF65-F5344CB8AC3E}">
        <p14:creationId xmlns:p14="http://schemas.microsoft.com/office/powerpoint/2010/main" val="187277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Overview</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200" y="1838325"/>
            <a:ext cx="10515600" cy="4333875"/>
          </a:xfrm>
        </p:spPr>
        <p:txBody>
          <a:bodyPr>
            <a:normAutofit/>
          </a:bodyPr>
          <a:lstStyle/>
          <a:p>
            <a:pPr>
              <a:buFont typeface="Wingdings" panose="05000000000000000000" pitchFamily="2" charset="2"/>
              <a:buChar char="Ø"/>
            </a:pPr>
            <a:r>
              <a:rPr lang="en-US" sz="2800" dirty="0"/>
              <a:t> Previous meeting – Jan 22</a:t>
            </a:r>
          </a:p>
          <a:p>
            <a:pPr>
              <a:buFont typeface="Wingdings" panose="05000000000000000000" pitchFamily="2" charset="2"/>
              <a:buChar char="Ø"/>
            </a:pPr>
            <a:r>
              <a:rPr lang="en-US" sz="2800" dirty="0" smtClean="0"/>
              <a:t> 2021 Leadership </a:t>
            </a:r>
          </a:p>
          <a:p>
            <a:pPr>
              <a:buFont typeface="Wingdings" panose="05000000000000000000" pitchFamily="2" charset="2"/>
              <a:buChar char="Ø"/>
            </a:pPr>
            <a:r>
              <a:rPr lang="en-US" sz="2800" dirty="0" smtClean="0"/>
              <a:t> WMS </a:t>
            </a:r>
            <a:r>
              <a:rPr lang="en-US" sz="2800" dirty="0"/>
              <a:t>Update: NPRR1060 Review</a:t>
            </a:r>
          </a:p>
          <a:p>
            <a:pPr>
              <a:buFont typeface="Wingdings" panose="05000000000000000000" pitchFamily="2" charset="2"/>
              <a:buChar char="Ø"/>
            </a:pPr>
            <a:r>
              <a:rPr lang="en-US" sz="2800" dirty="0"/>
              <a:t> 2020 REP &amp; NOIE DR Survey Analysis</a:t>
            </a:r>
          </a:p>
          <a:p>
            <a:pPr>
              <a:buFont typeface="Wingdings" panose="05000000000000000000" pitchFamily="2" charset="2"/>
              <a:buChar char="Ø"/>
            </a:pPr>
            <a:r>
              <a:rPr lang="en-US" sz="2800" dirty="0"/>
              <a:t> 2021 REP &amp; NOIE DR Survey Workshop Update</a:t>
            </a:r>
          </a:p>
          <a:p>
            <a:pPr>
              <a:buFont typeface="Wingdings" panose="05000000000000000000" pitchFamily="2" charset="2"/>
              <a:buChar char="Ø"/>
            </a:pPr>
            <a:r>
              <a:rPr lang="en-US" sz="2800" dirty="0"/>
              <a:t> Load Resource Update</a:t>
            </a:r>
          </a:p>
          <a:p>
            <a:pPr>
              <a:buFont typeface="Wingdings" panose="05000000000000000000" pitchFamily="2" charset="2"/>
              <a:buChar char="Ø"/>
            </a:pPr>
            <a:r>
              <a:rPr lang="en-US" sz="2800" dirty="0"/>
              <a:t> Goals Review</a:t>
            </a:r>
          </a:p>
          <a:p>
            <a:pPr>
              <a:buFont typeface="Wingdings" panose="05000000000000000000" pitchFamily="2" charset="2"/>
              <a:buChar char="Ø"/>
            </a:pPr>
            <a:endParaRPr lang="en-US" sz="2800" dirty="0"/>
          </a:p>
          <a:p>
            <a:endParaRPr lang="en-US" sz="2200" dirty="0"/>
          </a:p>
        </p:txBody>
      </p:sp>
    </p:spTree>
    <p:extLst>
      <p:ext uri="{BB962C8B-B14F-4D97-AF65-F5344CB8AC3E}">
        <p14:creationId xmlns:p14="http://schemas.microsoft.com/office/powerpoint/2010/main" val="33338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323366"/>
          </a:xfrm>
        </p:spPr>
        <p:txBody>
          <a:bodyPr>
            <a:normAutofit fontScale="90000"/>
          </a:bodyPr>
          <a:lstStyle/>
          <a:p>
            <a:r>
              <a:rPr lang="en-US" dirty="0"/>
              <a:t>NPRR1060 Review</a:t>
            </a:r>
            <a:br>
              <a:rPr lang="en-US" dirty="0"/>
            </a:b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t>Reviewed Language in NPRR1060 - Improvements to ERS Testing Requirements and Other ERS Items</a:t>
            </a:r>
          </a:p>
          <a:p>
            <a:pPr>
              <a:buFont typeface="Wingdings" panose="05000000000000000000" pitchFamily="2" charset="2"/>
              <a:buChar char="Ø"/>
            </a:pPr>
            <a:r>
              <a:rPr lang="en-US" dirty="0"/>
              <a:t>No suggested edits during DSWG review </a:t>
            </a:r>
          </a:p>
          <a:p>
            <a:pPr>
              <a:buFont typeface="Wingdings" panose="05000000000000000000" pitchFamily="2" charset="2"/>
              <a:buChar char="Ø"/>
            </a:pPr>
            <a:r>
              <a:rPr lang="en-US" dirty="0"/>
              <a:t>Recommend WMS approve NPRR as filed</a:t>
            </a:r>
          </a:p>
          <a:p>
            <a:pPr marL="0" indent="0">
              <a:buNone/>
            </a:pPr>
            <a:r>
              <a:rPr lang="en-US" i="1" dirty="0"/>
              <a:t>Also Note: As part of the 1060 review ERCOT shared that they have been in discussions with a MP about changes to the protocols pertaining to the test performance criteria for co-located ERS Resources. Any changes pertaining to this issue will come in a separate NPRR so as not to hold up 1060.</a:t>
            </a:r>
          </a:p>
          <a:p>
            <a:pPr>
              <a:buFont typeface="Wingdings" panose="05000000000000000000" pitchFamily="2" charset="2"/>
              <a:buChar char="Ø"/>
            </a:pPr>
            <a:endParaRPr lang="en-US" dirty="0"/>
          </a:p>
          <a:p>
            <a:pPr marL="0" indent="0">
              <a:buNone/>
            </a:pPr>
            <a:endParaRPr lang="en-US" dirty="0"/>
          </a:p>
        </p:txBody>
      </p:sp>
    </p:spTree>
    <p:extLst>
      <p:ext uri="{BB962C8B-B14F-4D97-AF65-F5344CB8AC3E}">
        <p14:creationId xmlns:p14="http://schemas.microsoft.com/office/powerpoint/2010/main" val="48711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fontScale="90000"/>
          </a:bodyPr>
          <a:lstStyle/>
          <a:p>
            <a:r>
              <a:rPr lang="en-US" dirty="0"/>
              <a:t>2020 REP &amp; NOIE DR Survey Analysis</a:t>
            </a:r>
            <a:br>
              <a:rPr lang="en-US" dirty="0"/>
            </a:br>
            <a:endParaRPr lang="en-US" dirty="0"/>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133667" cy="4343400"/>
          </a:xfrm>
        </p:spPr>
        <p:txBody>
          <a:bodyPr>
            <a:normAutofit/>
          </a:bodyPr>
          <a:lstStyle/>
          <a:p>
            <a:pPr>
              <a:lnSpc>
                <a:spcPct val="110000"/>
              </a:lnSpc>
              <a:buFont typeface="Wingdings" panose="05000000000000000000" pitchFamily="2" charset="2"/>
              <a:buChar char="Ø"/>
            </a:pPr>
            <a:r>
              <a:rPr lang="en-US" sz="2800" dirty="0"/>
              <a:t>ERCOT (Carl Raish) presentation on the annual report of findings from the data collected for Summer 2020.</a:t>
            </a:r>
          </a:p>
          <a:p>
            <a:pPr>
              <a:lnSpc>
                <a:spcPct val="110000"/>
              </a:lnSpc>
              <a:buFont typeface="Wingdings" panose="05000000000000000000" pitchFamily="2" charset="2"/>
              <a:buChar char="Ø"/>
            </a:pPr>
            <a:endParaRPr lang="en-US" sz="2800" dirty="0"/>
          </a:p>
          <a:p>
            <a:pPr>
              <a:lnSpc>
                <a:spcPct val="110000"/>
              </a:lnSpc>
              <a:buFont typeface="Wingdings" panose="05000000000000000000" pitchFamily="2" charset="2"/>
              <a:buChar char="Ø"/>
            </a:pPr>
            <a:endParaRPr lang="en-US" sz="2600" dirty="0"/>
          </a:p>
          <a:p>
            <a:endParaRPr lang="en-US" sz="2200" dirty="0"/>
          </a:p>
        </p:txBody>
      </p:sp>
    </p:spTree>
    <p:extLst>
      <p:ext uri="{BB962C8B-B14F-4D97-AF65-F5344CB8AC3E}">
        <p14:creationId xmlns:p14="http://schemas.microsoft.com/office/powerpoint/2010/main" val="345211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822" y="286604"/>
            <a:ext cx="11722936" cy="781110"/>
          </a:xfrm>
        </p:spPr>
        <p:txBody>
          <a:bodyPr/>
          <a:lstStyle/>
          <a:p>
            <a:r>
              <a:rPr lang="en-US" dirty="0"/>
              <a:t>Load Reductions by Category/System Level</a:t>
            </a:r>
          </a:p>
        </p:txBody>
      </p:sp>
      <p:sp>
        <p:nvSpPr>
          <p:cNvPr id="4" name="Slide Number Placeholder 3"/>
          <p:cNvSpPr>
            <a:spLocks noGrp="1"/>
          </p:cNvSpPr>
          <p:nvPr>
            <p:ph type="sldNum" sz="quarter" idx="4294967295"/>
          </p:nvPr>
        </p:nvSpPr>
        <p:spPr>
          <a:xfrm>
            <a:off x="11379200" y="6561138"/>
            <a:ext cx="711200" cy="220662"/>
          </a:xfrm>
          <a:prstGeom prst="rect">
            <a:avLst/>
          </a:prstGeom>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
        <p:nvSpPr>
          <p:cNvPr id="8" name="TextBox 7"/>
          <p:cNvSpPr txBox="1"/>
          <p:nvPr/>
        </p:nvSpPr>
        <p:spPr>
          <a:xfrm>
            <a:off x="4594358" y="1243839"/>
            <a:ext cx="2971800" cy="338554"/>
          </a:xfrm>
          <a:prstGeom prst="rect">
            <a:avLst/>
          </a:prstGeom>
          <a:noFill/>
        </p:spPr>
        <p:txBody>
          <a:bodyPr wrap="square" rtlCol="0">
            <a:spAutoFit/>
          </a:bodyPr>
          <a:lstStyle/>
          <a:p>
            <a:r>
              <a:rPr lang="en-US" sz="1600" b="1" dirty="0">
                <a:solidFill>
                  <a:prstClr val="black"/>
                </a:solidFill>
              </a:rPr>
              <a:t>HE 17:00 MW Reductions</a:t>
            </a:r>
          </a:p>
        </p:txBody>
      </p:sp>
      <p:sp>
        <p:nvSpPr>
          <p:cNvPr id="5" name="TextBox 4"/>
          <p:cNvSpPr txBox="1"/>
          <p:nvPr/>
        </p:nvSpPr>
        <p:spPr>
          <a:xfrm>
            <a:off x="2773680" y="5512294"/>
            <a:ext cx="6705600" cy="830997"/>
          </a:xfrm>
          <a:prstGeom prst="rect">
            <a:avLst/>
          </a:prstGeom>
          <a:noFill/>
        </p:spPr>
        <p:txBody>
          <a:bodyPr wrap="square" rtlCol="0">
            <a:spAutoFit/>
          </a:bodyPr>
          <a:lstStyle/>
          <a:p>
            <a:r>
              <a:rPr lang="en-US" sz="1600" dirty="0">
                <a:solidFill>
                  <a:prstClr val="black"/>
                </a:solidFill>
              </a:rPr>
              <a:t>Total System DR: Amount of reduction with no double counting:</a:t>
            </a:r>
          </a:p>
          <a:p>
            <a:r>
              <a:rPr lang="en-US" sz="1600" dirty="0">
                <a:solidFill>
                  <a:prstClr val="black"/>
                </a:solidFill>
              </a:rPr>
              <a:t>	1. For an ESIID participating in more than one category</a:t>
            </a:r>
          </a:p>
          <a:p>
            <a:r>
              <a:rPr lang="en-US" sz="1600" dirty="0">
                <a:solidFill>
                  <a:prstClr val="black"/>
                </a:solidFill>
              </a:rPr>
              <a:t>	2. For a NOIE classified as responding to both price and 4CP</a:t>
            </a:r>
          </a:p>
        </p:txBody>
      </p:sp>
      <p:pic>
        <p:nvPicPr>
          <p:cNvPr id="12" name="Picture 11"/>
          <p:cNvPicPr>
            <a:picLocks noChangeAspect="1"/>
          </p:cNvPicPr>
          <p:nvPr/>
        </p:nvPicPr>
        <p:blipFill>
          <a:blip r:embed="rId2"/>
          <a:stretch>
            <a:fillRect/>
          </a:stretch>
        </p:blipFill>
        <p:spPr>
          <a:xfrm>
            <a:off x="1866900" y="1528670"/>
            <a:ext cx="8229600" cy="3983624"/>
          </a:xfrm>
          <a:prstGeom prst="rect">
            <a:avLst/>
          </a:prstGeom>
        </p:spPr>
      </p:pic>
    </p:spTree>
    <p:extLst>
      <p:ext uri="{BB962C8B-B14F-4D97-AF65-F5344CB8AC3E}">
        <p14:creationId xmlns:p14="http://schemas.microsoft.com/office/powerpoint/2010/main" val="3404031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8"/>
            <a:ext cx="10515600" cy="1252352"/>
          </a:xfrm>
        </p:spPr>
        <p:txBody>
          <a:bodyPr>
            <a:normAutofit fontScale="90000"/>
          </a:bodyPr>
          <a:lstStyle/>
          <a:p>
            <a:r>
              <a:rPr lang="en-US" dirty="0"/>
              <a:t>2020 REP &amp; NOIE DR Survey Process</a:t>
            </a:r>
            <a:br>
              <a:rPr lang="en-US" dirty="0"/>
            </a:br>
            <a:endParaRPr lang="en-US" dirty="0"/>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133667" cy="4343400"/>
          </a:xfrm>
        </p:spPr>
        <p:txBody>
          <a:bodyPr>
            <a:normAutofit/>
          </a:bodyPr>
          <a:lstStyle/>
          <a:p>
            <a:pPr>
              <a:lnSpc>
                <a:spcPct val="110000"/>
              </a:lnSpc>
              <a:buFont typeface="Wingdings" panose="05000000000000000000" pitchFamily="2" charset="2"/>
              <a:buChar char="Ø"/>
            </a:pPr>
            <a:r>
              <a:rPr lang="en-US" sz="2800" dirty="0"/>
              <a:t>100% participation reached for required respondents in 2020.</a:t>
            </a:r>
          </a:p>
          <a:p>
            <a:pPr>
              <a:lnSpc>
                <a:spcPct val="110000"/>
              </a:lnSpc>
              <a:buFont typeface="Wingdings" panose="05000000000000000000" pitchFamily="2" charset="2"/>
              <a:buChar char="Ø"/>
            </a:pPr>
            <a:r>
              <a:rPr lang="en-US" sz="2800" dirty="0"/>
              <a:t>Lessons Learned Workshop on Jan. 19</a:t>
            </a:r>
          </a:p>
          <a:p>
            <a:pPr lvl="1">
              <a:lnSpc>
                <a:spcPct val="110000"/>
              </a:lnSpc>
              <a:buFont typeface="Wingdings" panose="05000000000000000000" pitchFamily="2" charset="2"/>
              <a:buChar char="Ø"/>
            </a:pPr>
            <a:r>
              <a:rPr lang="en-US" sz="2400">
                <a:hlinkClick r:id="rId2"/>
              </a:rPr>
              <a:t>http://www.ercot.com/calendar/2021/1/19/221207</a:t>
            </a:r>
            <a:r>
              <a:rPr lang="en-US" sz="2400"/>
              <a:t> </a:t>
            </a:r>
          </a:p>
          <a:p>
            <a:pPr marL="201168" lvl="1" indent="0">
              <a:lnSpc>
                <a:spcPct val="110000"/>
              </a:lnSpc>
              <a:buNone/>
            </a:pPr>
            <a:endParaRPr lang="en-US" sz="2600" dirty="0"/>
          </a:p>
          <a:p>
            <a:pPr>
              <a:lnSpc>
                <a:spcPct val="110000"/>
              </a:lnSpc>
              <a:buFont typeface="Wingdings" panose="05000000000000000000" pitchFamily="2" charset="2"/>
              <a:buChar char="Ø"/>
            </a:pPr>
            <a:r>
              <a:rPr lang="en-US" sz="2800" dirty="0"/>
              <a:t>ERCOT will be requesting revising the number of REPs that need to respond in 2021 to increase consistency of participation year over year.</a:t>
            </a:r>
          </a:p>
          <a:p>
            <a:pPr>
              <a:lnSpc>
                <a:spcPct val="110000"/>
              </a:lnSpc>
              <a:buFont typeface="Wingdings" panose="05000000000000000000" pitchFamily="2" charset="2"/>
              <a:buChar char="Ø"/>
            </a:pPr>
            <a:endParaRPr lang="en-US" sz="2800" dirty="0"/>
          </a:p>
          <a:p>
            <a:pPr marL="0" indent="0">
              <a:lnSpc>
                <a:spcPct val="110000"/>
              </a:lnSpc>
              <a:buNone/>
            </a:pPr>
            <a:endParaRPr lang="en-US" sz="2800" dirty="0"/>
          </a:p>
          <a:p>
            <a:pPr>
              <a:lnSpc>
                <a:spcPct val="110000"/>
              </a:lnSpc>
              <a:buFont typeface="Wingdings" panose="05000000000000000000" pitchFamily="2" charset="2"/>
              <a:buChar char="Ø"/>
            </a:pPr>
            <a:endParaRPr lang="en-US" sz="2800" dirty="0"/>
          </a:p>
          <a:p>
            <a:endParaRPr lang="en-US" sz="2200" dirty="0"/>
          </a:p>
        </p:txBody>
      </p:sp>
    </p:spTree>
    <p:extLst>
      <p:ext uri="{BB962C8B-B14F-4D97-AF65-F5344CB8AC3E}">
        <p14:creationId xmlns:p14="http://schemas.microsoft.com/office/powerpoint/2010/main" val="1298041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p:nvPr>
        </p:nvSpPr>
        <p:spPr>
          <a:xfrm>
            <a:off x="838200" y="253397"/>
            <a:ext cx="10515600" cy="1273233"/>
          </a:xfrm>
        </p:spPr>
        <p:txBody>
          <a:bodyPr>
            <a:normAutofit/>
          </a:bodyPr>
          <a:lstStyle/>
          <a:p>
            <a:r>
              <a:rPr lang="en-US" dirty="0"/>
              <a:t>Load Resource Update</a:t>
            </a:r>
          </a:p>
        </p:txBody>
      </p:sp>
      <p:sp>
        <p:nvSpPr>
          <p:cNvPr id="3" name="Content Placeholder 2">
            <a:extLst>
              <a:ext uri="{FF2B5EF4-FFF2-40B4-BE49-F238E27FC236}">
                <a16:creationId xmlns="" xmlns:a16="http://schemas.microsoft.com/office/drawing/2014/main" id="{F68F564F-A32A-47D1-911B-E1EE4EFCF616}"/>
              </a:ext>
            </a:extLst>
          </p:cNvPr>
          <p:cNvSpPr>
            <a:spLocks noGrp="1"/>
          </p:cNvSpPr>
          <p:nvPr>
            <p:ph idx="1"/>
          </p:nvPr>
        </p:nvSpPr>
        <p:spPr>
          <a:xfrm>
            <a:off x="838199" y="1828800"/>
            <a:ext cx="11039475" cy="4343400"/>
          </a:xfrm>
        </p:spPr>
        <p:txBody>
          <a:bodyPr>
            <a:normAutofit fontScale="85000" lnSpcReduction="20000"/>
          </a:bodyPr>
          <a:lstStyle/>
          <a:p>
            <a:pPr>
              <a:lnSpc>
                <a:spcPct val="100000"/>
              </a:lnSpc>
              <a:buFont typeface="Wingdings" panose="05000000000000000000" pitchFamily="2" charset="2"/>
              <a:buChar char="Ø"/>
            </a:pPr>
            <a:r>
              <a:rPr lang="en-US" sz="2800" dirty="0"/>
              <a:t>NPRR 939 – Approved and awaiting completion.  Changes to the AS Deployment Manager for Group Assignments to be split into smaller deployment groups of about 500 MW. </a:t>
            </a:r>
          </a:p>
          <a:p>
            <a:pPr>
              <a:lnSpc>
                <a:spcPct val="100000"/>
              </a:lnSpc>
              <a:buFont typeface="Wingdings" panose="05000000000000000000" pitchFamily="2" charset="2"/>
              <a:buChar char="Ø"/>
            </a:pPr>
            <a:r>
              <a:rPr lang="en-US" sz="2800" dirty="0"/>
              <a:t>Load Resource Registration is being integrated into RIOO.  The RARF will be eliminated and be replaced by an on-line graphic user interface.  </a:t>
            </a:r>
          </a:p>
          <a:p>
            <a:pPr>
              <a:lnSpc>
                <a:spcPct val="100000"/>
              </a:lnSpc>
              <a:buFont typeface="Wingdings" panose="05000000000000000000" pitchFamily="2" charset="2"/>
              <a:buChar char="Ø"/>
            </a:pPr>
            <a:r>
              <a:rPr lang="en-US" sz="2800" dirty="0"/>
              <a:t>Discussion on Load Resource participation in both ERS and AS intraday. </a:t>
            </a:r>
          </a:p>
          <a:p>
            <a:pPr lvl="1">
              <a:lnSpc>
                <a:spcPct val="100000"/>
              </a:lnSpc>
              <a:buFont typeface="Wingdings" panose="05000000000000000000" pitchFamily="2" charset="2"/>
              <a:buChar char="Ø"/>
            </a:pPr>
            <a:r>
              <a:rPr lang="en-US" sz="2600" dirty="0"/>
              <a:t>Due to the high proration going on with LRs providing RRS review options to allow LR to participate in ERS during the same operating day without overlapping obligations</a:t>
            </a:r>
          </a:p>
          <a:p>
            <a:pPr lvl="1">
              <a:lnSpc>
                <a:spcPct val="100000"/>
              </a:lnSpc>
              <a:buFont typeface="Wingdings" panose="05000000000000000000" pitchFamily="2" charset="2"/>
              <a:buChar char="Ø"/>
            </a:pPr>
            <a:r>
              <a:rPr lang="en-US" sz="2600" dirty="0"/>
              <a:t>Currently, ERS availability would be adjusted, but not prohibited necessarily</a:t>
            </a:r>
          </a:p>
          <a:p>
            <a:pPr lvl="1">
              <a:lnSpc>
                <a:spcPct val="100000"/>
              </a:lnSpc>
              <a:buFont typeface="Wingdings" panose="05000000000000000000" pitchFamily="2" charset="2"/>
              <a:buChar char="Ø"/>
            </a:pPr>
            <a:r>
              <a:rPr lang="en-US" sz="2600" dirty="0"/>
              <a:t>Potential for additional workshop on additional Load participation in ERS</a:t>
            </a:r>
          </a:p>
          <a:p>
            <a:pPr lvl="1">
              <a:lnSpc>
                <a:spcPct val="100000"/>
              </a:lnSpc>
              <a:buFont typeface="Wingdings" panose="05000000000000000000" pitchFamily="2" charset="2"/>
              <a:buChar char="Ø"/>
            </a:pPr>
            <a:r>
              <a:rPr lang="en-US" sz="2600" dirty="0"/>
              <a:t>ERCOT asking for folks that want to participate in offline discussions on this topic to email Mark Patterson. </a:t>
            </a:r>
          </a:p>
          <a:p>
            <a:pPr>
              <a:buFont typeface="Wingdings" panose="05000000000000000000" pitchFamily="2" charset="2"/>
              <a:buChar char="Ø"/>
            </a:pPr>
            <a:endParaRPr lang="en-US" sz="2200" dirty="0"/>
          </a:p>
        </p:txBody>
      </p:sp>
    </p:spTree>
    <p:extLst>
      <p:ext uri="{BB962C8B-B14F-4D97-AF65-F5344CB8AC3E}">
        <p14:creationId xmlns:p14="http://schemas.microsoft.com/office/powerpoint/2010/main" val="172119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9A2537-D441-4886-9211-5B5476A0366D}"/>
              </a:ext>
            </a:extLst>
          </p:cNvPr>
          <p:cNvSpPr>
            <a:spLocks noGrp="1"/>
          </p:cNvSpPr>
          <p:nvPr>
            <p:ph type="title" idx="4294967295"/>
          </p:nvPr>
        </p:nvSpPr>
        <p:spPr>
          <a:xfrm>
            <a:off x="186167" y="0"/>
            <a:ext cx="11377981" cy="847725"/>
          </a:xfrm>
        </p:spPr>
        <p:txBody>
          <a:bodyPr>
            <a:normAutofit/>
          </a:bodyPr>
          <a:lstStyle/>
          <a:p>
            <a:r>
              <a:rPr lang="en-US" dirty="0"/>
              <a:t>DSWG Draft Goals</a:t>
            </a:r>
          </a:p>
        </p:txBody>
      </p:sp>
      <p:graphicFrame>
        <p:nvGraphicFramePr>
          <p:cNvPr id="6" name="Table 5"/>
          <p:cNvGraphicFramePr>
            <a:graphicFrameLocks noGrp="1"/>
          </p:cNvGraphicFramePr>
          <p:nvPr>
            <p:extLst>
              <p:ext uri="{D42A27DB-BD31-4B8C-83A1-F6EECF244321}">
                <p14:modId xmlns:p14="http://schemas.microsoft.com/office/powerpoint/2010/main" val="1445112760"/>
              </p:ext>
            </p:extLst>
          </p:nvPr>
        </p:nvGraphicFramePr>
        <p:xfrm>
          <a:off x="262821" y="792971"/>
          <a:ext cx="11301327" cy="5528135"/>
        </p:xfrm>
        <a:graphic>
          <a:graphicData uri="http://schemas.openxmlformats.org/drawingml/2006/table">
            <a:tbl>
              <a:tblPr>
                <a:tableStyleId>{5C22544A-7EE6-4342-B048-85BDC9FD1C3A}</a:tableStyleId>
              </a:tblPr>
              <a:tblGrid>
                <a:gridCol w="757027">
                  <a:extLst>
                    <a:ext uri="{9D8B030D-6E8A-4147-A177-3AD203B41FA5}">
                      <a16:colId xmlns="" xmlns:a16="http://schemas.microsoft.com/office/drawing/2014/main" val="20000"/>
                    </a:ext>
                  </a:extLst>
                </a:gridCol>
                <a:gridCol w="5337148">
                  <a:extLst>
                    <a:ext uri="{9D8B030D-6E8A-4147-A177-3AD203B41FA5}">
                      <a16:colId xmlns="" xmlns:a16="http://schemas.microsoft.com/office/drawing/2014/main" val="20001"/>
                    </a:ext>
                  </a:extLst>
                </a:gridCol>
                <a:gridCol w="5207152">
                  <a:extLst>
                    <a:ext uri="{9D8B030D-6E8A-4147-A177-3AD203B41FA5}">
                      <a16:colId xmlns="" xmlns:a16="http://schemas.microsoft.com/office/drawing/2014/main" val="20002"/>
                    </a:ext>
                  </a:extLst>
                </a:gridCol>
              </a:tblGrid>
              <a:tr h="178123">
                <a:tc>
                  <a:txBody>
                    <a:bodyPr/>
                    <a:lstStyle/>
                    <a:p>
                      <a:pPr algn="l" fontAlgn="t"/>
                      <a:r>
                        <a:rPr lang="en-US" sz="1400" b="1" u="none" strike="noStrike" dirty="0">
                          <a:effectLst/>
                        </a:rPr>
                        <a:t>#</a:t>
                      </a:r>
                      <a:endParaRPr lang="en-US" sz="1400" b="1" i="0" u="none" strike="noStrike" dirty="0">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a:effectLst/>
                        </a:rPr>
                        <a:t>Goal Description</a:t>
                      </a:r>
                      <a:endParaRPr lang="en-US" sz="1400" b="1" i="0" u="none" strike="noStrike">
                        <a:solidFill>
                          <a:srgbClr val="FFFFFF"/>
                        </a:solidFill>
                        <a:effectLst/>
                        <a:latin typeface="Calibri" panose="020F0502020204030204" pitchFamily="34" charset="0"/>
                      </a:endParaRPr>
                    </a:p>
                  </a:txBody>
                  <a:tcPr marL="2786" marR="2786" marT="2786" marB="0"/>
                </a:tc>
                <a:tc>
                  <a:txBody>
                    <a:bodyPr/>
                    <a:lstStyle/>
                    <a:p>
                      <a:pPr algn="l" fontAlgn="t"/>
                      <a:r>
                        <a:rPr lang="en-US" sz="1400" b="1" u="none" strike="noStrike" dirty="0">
                          <a:effectLst/>
                        </a:rPr>
                        <a:t>Status</a:t>
                      </a:r>
                      <a:endParaRPr lang="en-US" sz="1400" b="1" i="0" u="none" strike="noStrike" dirty="0">
                        <a:solidFill>
                          <a:srgbClr val="FFFFFF"/>
                        </a:solidFill>
                        <a:effectLst/>
                        <a:latin typeface="Calibri" panose="020F0502020204030204" pitchFamily="34" charset="0"/>
                      </a:endParaRPr>
                    </a:p>
                  </a:txBody>
                  <a:tcPr marL="2786" marR="2786" marT="2786" marB="0"/>
                </a:tc>
                <a:extLst>
                  <a:ext uri="{0D108BD9-81ED-4DB2-BD59-A6C34878D82A}">
                    <a16:rowId xmlns="" xmlns:a16="http://schemas.microsoft.com/office/drawing/2014/main" val="10000"/>
                  </a:ext>
                </a:extLst>
              </a:tr>
              <a:tr h="1049652">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 existing reports on DR/DER and identify areas where additional analysis is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Reviewed recommendations from stakeholders, and implemented changes to the DR Report. ERCOT will be making additional changes to the 2021 ERS Report based on recommendations. DSWG will revisit following ERS Report.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1"/>
                  </a:ext>
                </a:extLst>
              </a:tr>
              <a:tr h="850480">
                <a:tc>
                  <a:txBody>
                    <a:bodyPr/>
                    <a:lstStyle/>
                    <a:p>
                      <a:pPr algn="ctr" fontAlgn="ctr"/>
                      <a:r>
                        <a:rPr lang="en-US" sz="1400" u="none" strike="noStrike">
                          <a:effectLst/>
                        </a:rPr>
                        <a:t>2</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WMS Assignments on ERS Deployments</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protocol changes resulting from 2019 ERS deployments, but awaiting final implementation of new ERS Deployment Notification. Should be implemented prior to June 2021. </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2"/>
                  </a:ext>
                </a:extLst>
              </a:tr>
              <a:tr h="995454">
                <a:tc>
                  <a:txBody>
                    <a:bodyPr/>
                    <a:lstStyle/>
                    <a:p>
                      <a:pPr algn="ctr" fontAlgn="ctr"/>
                      <a:r>
                        <a:rPr lang="en-US" sz="1400" u="none" strike="noStrike">
                          <a:effectLst/>
                        </a:rPr>
                        <a:t>3</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Evaluate new operational opportunities and needs for DR / DERs in ERCOT</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Discuss DR/DER participation relative to reserve shortages in ERCOT.  Discuss potential for additional Load Participation via multiple services including AS and ERS. ERCOT will lead offline discussion and update DSWG.</a:t>
                      </a:r>
                      <a:endParaRPr lang="en-US" sz="1400" b="0" i="0" u="none" strike="noStrike">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3"/>
                  </a:ext>
                </a:extLst>
              </a:tr>
              <a:tr h="637494">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Formalize REP/ NOIE reporting requirements, process &amp; compliance on demand response, and recommend changes in frequency as needed</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Reviewed 2020 DR Report and potential changes to survey process for 2021.  </a:t>
                      </a:r>
                      <a:endParaRPr lang="en-US" sz="1400" b="0" i="0" u="none" strike="noStrike">
                        <a:solidFill>
                          <a:srgbClr val="FF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4"/>
                  </a:ext>
                </a:extLst>
              </a:tr>
              <a:tr h="1050378">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Continue to assess the way DR, DGRs, UDG, ESRs, retail rate structures, and energy efficiency is reflected in the CDR, SARA, etc. </a:t>
                      </a:r>
                      <a:endParaRPr lang="en-US" sz="1400" b="0" i="0" u="none" strike="noStrike" dirty="0">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SAWG will continue to address reporting. DSWG will review the possibilities for capturing/including additional price responsive demand information that can be input into SARA. </a:t>
                      </a:r>
                      <a:endParaRPr lang="en-US" sz="1400" b="0" i="0" u="none" strike="noStrike">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5"/>
                  </a:ext>
                </a:extLst>
              </a:tr>
              <a:tr h="728531">
                <a:tc>
                  <a:txBody>
                    <a:bodyPr/>
                    <a:lstStyle/>
                    <a:p>
                      <a:pPr algn="ctr" fontAlgn="ctr"/>
                      <a:r>
                        <a:rPr lang="en-US" sz="1400" u="none" strike="noStrike">
                          <a:effectLst/>
                        </a:rPr>
                        <a:t>6</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a:effectLst/>
                        </a:rPr>
                        <a:t>DR deployment impacts on SCED</a:t>
                      </a:r>
                      <a:endParaRPr lang="en-US" sz="1400" b="0" i="0" u="none" strike="noStrike">
                        <a:solidFill>
                          <a:srgbClr val="000000"/>
                        </a:solidFill>
                        <a:effectLst/>
                        <a:latin typeface="Calibri" panose="020F0502020204030204" pitchFamily="34" charset="0"/>
                      </a:endParaRPr>
                    </a:p>
                  </a:txBody>
                  <a:tcPr marL="2786" marR="2786" marT="2786" marB="0" anchor="ctr"/>
                </a:tc>
                <a:tc>
                  <a:txBody>
                    <a:bodyPr/>
                    <a:lstStyle/>
                    <a:p>
                      <a:pPr algn="l" fontAlgn="ctr"/>
                      <a:r>
                        <a:rPr lang="en-US" sz="1400" u="none" strike="noStrike" dirty="0">
                          <a:effectLst/>
                        </a:rPr>
                        <a:t>Completed in 2020 regarding up-to-date deployments. Will review any new deployments and will revisit.</a:t>
                      </a:r>
                      <a:endParaRPr lang="en-US" sz="1400" b="0" i="0" u="none" strike="noStrike" dirty="0">
                        <a:solidFill>
                          <a:srgbClr val="000000"/>
                        </a:solidFill>
                        <a:effectLst/>
                        <a:latin typeface="Calibri" panose="020F0502020204030204" pitchFamily="34" charset="0"/>
                      </a:endParaRPr>
                    </a:p>
                  </a:txBody>
                  <a:tcPr marL="2786" marR="2786" marT="2786" marB="0" anchor="ct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62875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FB55DB-9E0B-4B82-A775-EF031F8A92EE}"/>
              </a:ext>
            </a:extLst>
          </p:cNvPr>
          <p:cNvSpPr>
            <a:spLocks noGrp="1"/>
          </p:cNvSpPr>
          <p:nvPr>
            <p:ph type="title"/>
          </p:nvPr>
        </p:nvSpPr>
        <p:spPr/>
        <p:txBody>
          <a:bodyPr/>
          <a:lstStyle/>
          <a:p>
            <a:r>
              <a:rPr lang="en-US" dirty="0"/>
              <a:t>Next Meeting – March 23</a:t>
            </a:r>
          </a:p>
        </p:txBody>
      </p:sp>
      <p:pic>
        <p:nvPicPr>
          <p:cNvPr id="4" name="Picture 2">
            <a:extLst>
              <a:ext uri="{FF2B5EF4-FFF2-40B4-BE49-F238E27FC236}">
                <a16:creationId xmlns="" xmlns:a16="http://schemas.microsoft.com/office/drawing/2014/main" id="{DA0FA00F-7190-4737-8CF9-E2FB8EA308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9730CC-A266-4BA8-9C1E-8492A0A2661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60b3afc9-a72a-4286-a1f6-3c61aad5d6c4"/>
    <ds:schemaRef ds:uri="http://www.w3.org/XML/1998/namespace"/>
    <ds:schemaRef ds:uri="http://purl.org/dc/dcmitype/"/>
  </ds:schemaRefs>
</ds:datastoreItem>
</file>

<file path=customXml/itemProps2.xml><?xml version="1.0" encoding="utf-8"?>
<ds:datastoreItem xmlns:ds="http://schemas.openxmlformats.org/officeDocument/2006/customXml" ds:itemID="{908C2B8A-E3D4-4968-B35C-5CC75D34F430}">
  <ds:schemaRefs>
    <ds:schemaRef ds:uri="http://schemas.microsoft.com/sharepoint/v3/contenttype/forms"/>
  </ds:schemaRefs>
</ds:datastoreItem>
</file>

<file path=customXml/itemProps3.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6070</TotalTime>
  <Words>624</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Cambria</vt:lpstr>
      <vt:lpstr>Wingdings</vt:lpstr>
      <vt:lpstr>Retrospect</vt:lpstr>
      <vt:lpstr>DSWG Report</vt:lpstr>
      <vt:lpstr>Overview</vt:lpstr>
      <vt:lpstr>NPRR1060 Review </vt:lpstr>
      <vt:lpstr>2020 REP &amp; NOIE DR Survey Analysis </vt:lpstr>
      <vt:lpstr>Load Reductions by Category/System Level</vt:lpstr>
      <vt:lpstr>2020 REP &amp; NOIE DR Survey Process </vt:lpstr>
      <vt:lpstr>Load Resource Update</vt:lpstr>
      <vt:lpstr>DSWG Draft Goals</vt:lpstr>
      <vt:lpstr>Next Meeting – March 23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Holly O'Neill</dc:creator>
  <cp:lastModifiedBy>Christian Powell</cp:lastModifiedBy>
  <cp:revision>46</cp:revision>
  <dcterms:created xsi:type="dcterms:W3CDTF">2021-01-14T19:13:08Z</dcterms:created>
  <dcterms:modified xsi:type="dcterms:W3CDTF">2021-01-27T17:26:15Z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