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277" r:id="rId7"/>
    <p:sldId id="346" r:id="rId8"/>
    <p:sldId id="347" r:id="rId9"/>
    <p:sldId id="348" r:id="rId10"/>
    <p:sldId id="350" r:id="rId11"/>
    <p:sldId id="354" r:id="rId12"/>
    <p:sldId id="360" r:id="rId13"/>
    <p:sldId id="355" r:id="rId14"/>
    <p:sldId id="342" r:id="rId15"/>
    <p:sldId id="356" r:id="rId16"/>
    <p:sldId id="359" r:id="rId17"/>
    <p:sldId id="358" r:id="rId18"/>
    <p:sldId id="357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Morehead" initials="JM(1)" lastIdx="1" clrIdx="0">
    <p:extLst>
      <p:ext uri="{19B8F6BF-5375-455C-9EA6-DF929625EA0E}">
        <p15:presenceInfo xmlns:p15="http://schemas.microsoft.com/office/powerpoint/2012/main" userId="Juliana Morehea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AC510C"/>
    <a:srgbClr val="EF7011"/>
    <a:srgbClr val="0F010A"/>
    <a:srgbClr val="D6AD7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29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smtClean="0">
              <a:solidFill>
                <a:schemeClr val="tx1"/>
              </a:solidFill>
            </a:endParaRPr>
          </a:p>
          <a:p>
            <a:pPr algn="l"/>
            <a:r>
              <a:rPr lang="en-US" sz="1000" b="0" baseline="0" smtClean="0">
                <a:solidFill>
                  <a:schemeClr val="tx1"/>
                </a:solidFill>
              </a:rPr>
              <a:t>ERCOT </a:t>
            </a:r>
            <a:r>
              <a:rPr lang="en-US" sz="1000" b="0" baseline="0" dirty="0" smtClean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Passport Update</a:t>
            </a:r>
          </a:p>
          <a:p>
            <a:endParaRPr lang="en-US" b="1" dirty="0" smtClean="0"/>
          </a:p>
          <a:p>
            <a:r>
              <a:rPr lang="en-US" i="1" dirty="0" smtClean="0"/>
              <a:t>Matt Mereness</a:t>
            </a:r>
            <a:endParaRPr lang="en-US" i="1" dirty="0"/>
          </a:p>
          <a:p>
            <a:r>
              <a:rPr lang="en-US" dirty="0" smtClean="0"/>
              <a:t>ERCOT </a:t>
            </a:r>
            <a:r>
              <a:rPr lang="en-US" smtClean="0"/>
              <a:t>Compliance Director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TAC</a:t>
            </a:r>
          </a:p>
          <a:p>
            <a:r>
              <a:rPr lang="en-US" dirty="0" smtClean="0"/>
              <a:t>January 27,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Passport Current Status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05400"/>
          </a:xfrm>
        </p:spPr>
        <p:txBody>
          <a:bodyPr/>
          <a:lstStyle/>
          <a:p>
            <a:r>
              <a:rPr lang="en-US" sz="2000" dirty="0" smtClean="0"/>
              <a:t>Business Requirements for core Passport systems are in-flight</a:t>
            </a:r>
          </a:p>
          <a:p>
            <a:pPr lvl="1"/>
            <a:r>
              <a:rPr lang="en-US" sz="1600" dirty="0" smtClean="0"/>
              <a:t>Market Management System (MMS) and Settlements &amp; Billing (S&amp;B) Business Requirements are slightly ahead of schedule.</a:t>
            </a:r>
          </a:p>
          <a:p>
            <a:pPr lvl="1"/>
            <a:r>
              <a:rPr lang="en-US" sz="1600" dirty="0" smtClean="0"/>
              <a:t>Energy Management System (EMS) Business Requirements have resource constraints, but are currently recoverable.</a:t>
            </a:r>
          </a:p>
          <a:p>
            <a:r>
              <a:rPr lang="en-US" sz="2000" dirty="0" smtClean="0"/>
              <a:t>EMS Upgrade</a:t>
            </a:r>
          </a:p>
          <a:p>
            <a:pPr lvl="1"/>
            <a:r>
              <a:rPr lang="en-US" sz="1600" dirty="0" smtClean="0"/>
              <a:t>Vendor has been delivering software releases on-schedule</a:t>
            </a:r>
          </a:p>
          <a:p>
            <a:pPr lvl="1"/>
            <a:r>
              <a:rPr lang="en-US" sz="1600" dirty="0" smtClean="0"/>
              <a:t>ERCOT EMS Upgrade team is on-schedule</a:t>
            </a:r>
          </a:p>
          <a:p>
            <a:r>
              <a:rPr lang="en-US" sz="2000" dirty="0" smtClean="0"/>
              <a:t>Budget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000" dirty="0" smtClean="0"/>
          </a:p>
          <a:p>
            <a:pPr lvl="1"/>
            <a:r>
              <a:rPr lang="en-US" sz="1600" dirty="0" smtClean="0"/>
              <a:t>More </a:t>
            </a:r>
            <a:r>
              <a:rPr lang="en-US" sz="1600" dirty="0" smtClean="0"/>
              <a:t>details in February 2021 Board F&amp;A Report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28" name="Picture 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0"/>
            <a:ext cx="4587082" cy="179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0003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Future NPRR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05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Limited </a:t>
            </a:r>
            <a:r>
              <a:rPr lang="en-US" sz="2000" dirty="0"/>
              <a:t>resources and project funding for initiatives beyond the large projects identified below until 2024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r>
              <a:rPr lang="en-US" sz="1600" b="1" dirty="0" smtClean="0">
                <a:solidFill>
                  <a:srgbClr val="C00000"/>
                </a:solidFill>
              </a:rPr>
              <a:t>	FFR Advancement		BES Pre-Passport Project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C00000"/>
                </a:solidFill>
              </a:rPr>
              <a:t>	</a:t>
            </a:r>
            <a:r>
              <a:rPr lang="en-US" sz="1600" b="1" dirty="0" smtClean="0">
                <a:solidFill>
                  <a:srgbClr val="C00000"/>
                </a:solidFill>
              </a:rPr>
              <a:t>DGR Pre-Passport		Passport Program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Strict </a:t>
            </a:r>
            <a:r>
              <a:rPr lang="en-US" sz="2000" dirty="0"/>
              <a:t>controls are needed to ensure delivery of these large projects on time and within </a:t>
            </a:r>
            <a:r>
              <a:rPr lang="en-US" sz="2000" dirty="0" smtClean="0"/>
              <a:t>budget. 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ERCOT wants to partner with PRS and TAC on most effective approach for managing the current and future NPRRs.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914400" lvl="2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41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Future NPRR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105400"/>
          </a:xfrm>
        </p:spPr>
        <p:txBody>
          <a:bodyPr/>
          <a:lstStyle/>
          <a:p>
            <a:r>
              <a:rPr lang="en-US" sz="2000" dirty="0" smtClean="0"/>
              <a:t>ERCOT </a:t>
            </a:r>
            <a:r>
              <a:rPr lang="en-US" sz="2000" dirty="0"/>
              <a:t>recommends the following control for TAC and PRS </a:t>
            </a:r>
            <a:r>
              <a:rPr lang="en-US" sz="2000" dirty="0" smtClean="0"/>
              <a:t>consideration</a:t>
            </a:r>
          </a:p>
          <a:p>
            <a:pPr lvl="1"/>
            <a:r>
              <a:rPr lang="en-US" sz="1800" dirty="0" smtClean="0"/>
              <a:t>Going </a:t>
            </a:r>
            <a:r>
              <a:rPr lang="en-US" sz="1800" dirty="0"/>
              <a:t>forward, </a:t>
            </a:r>
            <a:r>
              <a:rPr lang="en-US" sz="1800" dirty="0" smtClean="0"/>
              <a:t>ERCOT will file comments </a:t>
            </a:r>
            <a:r>
              <a:rPr lang="en-US" sz="1800" dirty="0"/>
              <a:t>on stakeholder Revision Requests identifying high-level assessment of impacts and risks to Passport Program delivery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ERCOT comments will provide a recommendation for “before or after” Passport Program delivery.</a:t>
            </a:r>
          </a:p>
          <a:p>
            <a:pPr lvl="1"/>
            <a:r>
              <a:rPr lang="en-US" sz="1800" dirty="0"/>
              <a:t>If impact to Passport Program delivery, Sponsor can decide next step for the Revision Request – withdraw or pursue.</a:t>
            </a:r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pursue, then PRS may recommend approval and/or tabling of the Revision Request.  If approved by </a:t>
            </a:r>
            <a:r>
              <a:rPr lang="en-US" sz="1800" dirty="0" smtClean="0"/>
              <a:t>PRS, </a:t>
            </a:r>
            <a:r>
              <a:rPr lang="en-US" sz="1800" dirty="0"/>
              <a:t>ERCOT will file additional comments indicating that Impact Analysis will not be completed until ERCOT has bandwidth to consider post-Passport Program efforts.</a:t>
            </a:r>
          </a:p>
          <a:p>
            <a:endParaRPr lang="en-US" sz="2000" dirty="0" smtClean="0"/>
          </a:p>
          <a:p>
            <a:r>
              <a:rPr lang="en-US" sz="2000" dirty="0" smtClean="0"/>
              <a:t>Benefits and Exceptions on next page….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31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Future NPRR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105400"/>
          </a:xfrm>
        </p:spPr>
        <p:txBody>
          <a:bodyPr/>
          <a:lstStyle/>
          <a:p>
            <a:r>
              <a:rPr lang="en-US" sz="2000" dirty="0" smtClean="0"/>
              <a:t>Benefits </a:t>
            </a:r>
            <a:r>
              <a:rPr lang="en-US" sz="2000" dirty="0"/>
              <a:t>of this recommendation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smtClean="0"/>
              <a:t>Allows </a:t>
            </a:r>
            <a:r>
              <a:rPr lang="en-US" sz="1600" dirty="0"/>
              <a:t>continued discussion of future policy changes with some direction of regulatory certainty with PRS approval.</a:t>
            </a:r>
          </a:p>
          <a:p>
            <a:pPr lvl="1"/>
            <a:r>
              <a:rPr lang="en-US" sz="1600" dirty="0" smtClean="0"/>
              <a:t>Prevents </a:t>
            </a:r>
            <a:r>
              <a:rPr lang="en-US" sz="1600" dirty="0"/>
              <a:t>gray-boxes within gray-boxes in Protocols and reduces administrative or substantive clean-up Revision Requests in the future.</a:t>
            </a:r>
          </a:p>
          <a:p>
            <a:pPr lvl="1"/>
            <a:r>
              <a:rPr lang="en-US" sz="1600" dirty="0"/>
              <a:t>Avoids outdated Impact Analyses which can create risk to future resource and budget issues.</a:t>
            </a:r>
          </a:p>
          <a:p>
            <a:pPr lvl="1"/>
            <a:r>
              <a:rPr lang="en-US" sz="1600" dirty="0" smtClean="0"/>
              <a:t>Helps </a:t>
            </a:r>
            <a:r>
              <a:rPr lang="en-US" sz="1600" dirty="0"/>
              <a:t>manage Project Priority List (PPL) more effectively with post-Passport Program changes. </a:t>
            </a:r>
          </a:p>
          <a:p>
            <a:r>
              <a:rPr lang="en-US" sz="2000" dirty="0" smtClean="0"/>
              <a:t>Most </a:t>
            </a:r>
            <a:r>
              <a:rPr lang="en-US" sz="2000" dirty="0"/>
              <a:t>Likely Exceptions to this recommendation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smtClean="0"/>
              <a:t>Revision </a:t>
            </a:r>
            <a:r>
              <a:rPr lang="en-US" sz="1600" dirty="0"/>
              <a:t>Requests that are critical to reliability or instructed by PUCT.</a:t>
            </a:r>
            <a:endParaRPr lang="en-US" sz="1600" dirty="0" smtClean="0"/>
          </a:p>
          <a:p>
            <a:r>
              <a:rPr lang="en-US" sz="2000" dirty="0" smtClean="0"/>
              <a:t>Additional </a:t>
            </a:r>
            <a:r>
              <a:rPr lang="en-US" sz="2000" dirty="0"/>
              <a:t>recommended control for TAC consideration: </a:t>
            </a:r>
            <a:endParaRPr lang="en-US" sz="2000" dirty="0" smtClean="0"/>
          </a:p>
          <a:p>
            <a:pPr lvl="1"/>
            <a:r>
              <a:rPr lang="en-US" sz="1600" dirty="0" smtClean="0"/>
              <a:t>Be </a:t>
            </a:r>
            <a:r>
              <a:rPr lang="en-US" sz="1600" dirty="0"/>
              <a:t>cognizant of workshops or other focused initiatives on Passport related systems (EMS, MMS and S&amp;B) that rely heavy on ERCOT SMEs.</a:t>
            </a:r>
          </a:p>
          <a:p>
            <a:r>
              <a:rPr lang="en-US" sz="2000" dirty="0" smtClean="0"/>
              <a:t>ERCOT </a:t>
            </a:r>
            <a:r>
              <a:rPr lang="en-US" sz="2000" dirty="0"/>
              <a:t>welcomes feedback from TAC and PRS on these recommendations or alternatives.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00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Wrap-up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05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 smtClean="0"/>
              <a:t>ERCOT plans to present Board updates related to Passport at TAC meetings prior to Board meetings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ERCOT will start working with TAC leadership on Passport Implementation Working Task Force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ERCOT will continue work to evaluate delivery sequences of approved NPRRs and processes for future NPRRs that overlap with Passport scope or resources</a:t>
            </a:r>
          </a:p>
          <a:p>
            <a:pPr>
              <a:spcAft>
                <a:spcPts val="1200"/>
              </a:spcAft>
            </a:pPr>
            <a:endParaRPr lang="en-US" sz="2000" dirty="0"/>
          </a:p>
          <a:p>
            <a:r>
              <a:rPr lang="en-US" sz="2000" dirty="0" smtClean="0"/>
              <a:t>Final questions?</a:t>
            </a:r>
          </a:p>
          <a:p>
            <a:pPr marL="914400" lvl="2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03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Passport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pPr algn="just"/>
            <a:r>
              <a:rPr lang="en-US" sz="2400" dirty="0" smtClean="0"/>
              <a:t>Scope of Passport</a:t>
            </a:r>
          </a:p>
          <a:p>
            <a:pPr algn="just"/>
            <a:r>
              <a:rPr lang="en-US" sz="2400" dirty="0" smtClean="0"/>
              <a:t>Passport Sequence of Milestones through 2024</a:t>
            </a:r>
          </a:p>
          <a:p>
            <a:pPr algn="just"/>
            <a:r>
              <a:rPr lang="en-US" sz="2400" dirty="0" smtClean="0"/>
              <a:t>Passport Near-Term Milestones through 2021</a:t>
            </a:r>
          </a:p>
          <a:p>
            <a:pPr algn="just"/>
            <a:r>
              <a:rPr lang="en-US" sz="2400" dirty="0" smtClean="0"/>
              <a:t>Current Status</a:t>
            </a:r>
          </a:p>
          <a:p>
            <a:pPr algn="just"/>
            <a:r>
              <a:rPr lang="en-US" sz="2400" dirty="0" smtClean="0"/>
              <a:t>Future NPRR consideration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994524" y="959881"/>
            <a:ext cx="1276351" cy="3380683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699124" y="951202"/>
            <a:ext cx="1276351" cy="3389361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03723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108324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831972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6573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36572" y="901225"/>
            <a:ext cx="7734303" cy="550944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9926"/>
          </a:xfrm>
        </p:spPr>
        <p:txBody>
          <a:bodyPr/>
          <a:lstStyle/>
          <a:p>
            <a:r>
              <a:rPr lang="en-US" sz="2400" dirty="0" smtClean="0"/>
              <a:t>Passport Scope and Delivery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79573" y="1677683"/>
            <a:ext cx="6013453" cy="381000"/>
          </a:xfrm>
          <a:prstGeom prst="rect">
            <a:avLst/>
          </a:prstGeom>
          <a:solidFill>
            <a:srgbClr val="7030A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EMS Technology Foundation Upgrade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5773" y="96394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5773" y="9598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3573" y="9439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14675" y="9598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56098" y="9439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0" y="95717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22" name="5-Point Star 21"/>
          <p:cNvSpPr/>
          <p:nvPr/>
        </p:nvSpPr>
        <p:spPr>
          <a:xfrm>
            <a:off x="7451724" y="1667690"/>
            <a:ext cx="457200" cy="38100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08323" y="2209800"/>
            <a:ext cx="4584703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Real-Time Co-optimization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5173" y="2209800"/>
            <a:ext cx="1263654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RTC </a:t>
            </a:r>
          </a:p>
          <a:p>
            <a:pPr algn="ctr"/>
            <a:r>
              <a:rPr lang="en-US" sz="1100" dirty="0" smtClean="0"/>
              <a:t>Key Principles</a:t>
            </a:r>
            <a:endParaRPr lang="en-US" sz="1100" dirty="0"/>
          </a:p>
        </p:txBody>
      </p:sp>
      <p:sp>
        <p:nvSpPr>
          <p:cNvPr id="30" name="Rectangle 29"/>
          <p:cNvSpPr/>
          <p:nvPr/>
        </p:nvSpPr>
        <p:spPr>
          <a:xfrm>
            <a:off x="2016692" y="2209800"/>
            <a:ext cx="1091631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RTC </a:t>
            </a:r>
          </a:p>
          <a:p>
            <a:pPr algn="ctr"/>
            <a:r>
              <a:rPr lang="en-US" sz="1100" dirty="0" smtClean="0"/>
              <a:t>NPRR review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>
          <a:xfrm>
            <a:off x="3076573" y="2743200"/>
            <a:ext cx="4616453" cy="381000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Battery Energy Storage Resources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914400" y="2743200"/>
            <a:ext cx="1134039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BES Key Topic Concepts</a:t>
            </a:r>
            <a:endParaRPr lang="en-US" sz="1100" dirty="0"/>
          </a:p>
        </p:txBody>
      </p:sp>
      <p:sp>
        <p:nvSpPr>
          <p:cNvPr id="42" name="Rectangle 41"/>
          <p:cNvSpPr/>
          <p:nvPr/>
        </p:nvSpPr>
        <p:spPr>
          <a:xfrm>
            <a:off x="2028827" y="2743200"/>
            <a:ext cx="1079496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BES </a:t>
            </a:r>
          </a:p>
          <a:p>
            <a:pPr algn="ctr"/>
            <a:r>
              <a:rPr lang="en-US" sz="1100" dirty="0" smtClean="0"/>
              <a:t>NPRR review</a:t>
            </a:r>
            <a:endParaRPr lang="en-US" sz="1100" dirty="0"/>
          </a:p>
        </p:txBody>
      </p:sp>
      <p:sp>
        <p:nvSpPr>
          <p:cNvPr id="43" name="Rectangle 42"/>
          <p:cNvSpPr/>
          <p:nvPr/>
        </p:nvSpPr>
        <p:spPr>
          <a:xfrm>
            <a:off x="3089272" y="3276600"/>
            <a:ext cx="4603754" cy="381000"/>
          </a:xfrm>
          <a:prstGeom prst="rect">
            <a:avLst/>
          </a:prstGeom>
          <a:solidFill>
            <a:srgbClr val="00B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Distribution Generation Resources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143000" y="3276600"/>
            <a:ext cx="885827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DGR Workshops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693026" y="1968025"/>
            <a:ext cx="0" cy="237253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009773" y="3276600"/>
            <a:ext cx="1098550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DGR </a:t>
            </a:r>
          </a:p>
          <a:p>
            <a:pPr algn="ctr"/>
            <a:r>
              <a:rPr lang="en-US" sz="1100" dirty="0" smtClean="0"/>
              <a:t>NPRR review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71600" y="4803255"/>
            <a:ext cx="4648200" cy="94701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“</a:t>
            </a:r>
            <a:r>
              <a:rPr lang="en-US" sz="1600" u="sng" dirty="0" smtClean="0"/>
              <a:t>Pre-Passport” deliveries before </a:t>
            </a:r>
            <a:r>
              <a:rPr lang="en-US" sz="1600" u="sng" dirty="0"/>
              <a:t>2024:</a:t>
            </a:r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DGR enhancements to re-open registration</a:t>
            </a:r>
            <a:endParaRPr lang="en-US" sz="1600" dirty="0"/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Battery storage functionality enhancements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36572" y="3810000"/>
            <a:ext cx="7143752" cy="530564"/>
          </a:xfrm>
          <a:prstGeom prst="rect">
            <a:avLst/>
          </a:prstGeom>
          <a:solidFill>
            <a:srgbClr val="AC510C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ERCOT Contingency Reserve Service</a:t>
            </a:r>
          </a:p>
          <a:p>
            <a:pPr algn="ctr"/>
            <a:r>
              <a:rPr lang="en-US" sz="1400" dirty="0" smtClean="0"/>
              <a:t>New 10-minute Ancillary Service product defined in NPRR863</a:t>
            </a:r>
            <a:endParaRPr lang="en-US" sz="1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648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8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Real-Time Co-optimization Scope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257800"/>
          </a:xfrm>
        </p:spPr>
        <p:txBody>
          <a:bodyPr/>
          <a:lstStyle/>
          <a:p>
            <a:r>
              <a:rPr lang="en-US" sz="2000" dirty="0" smtClean="0"/>
              <a:t>Real-Time Market will be expanded to clear Energy </a:t>
            </a:r>
            <a:r>
              <a:rPr lang="en-US" sz="2000" u="sng" dirty="0" smtClean="0"/>
              <a:t>and Ancillary Services (AS)</a:t>
            </a:r>
            <a:r>
              <a:rPr lang="en-US" sz="2000" dirty="0" smtClean="0"/>
              <a:t> every five minutes</a:t>
            </a:r>
          </a:p>
          <a:p>
            <a:pPr lvl="1"/>
            <a:r>
              <a:rPr lang="en-US" sz="1600" dirty="0" smtClean="0"/>
              <a:t>Already in place at most ISOs; ERCOT currently co-optimizes in Day-Ahead Market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RTC design also creates benefits and changes:</a:t>
            </a:r>
          </a:p>
          <a:p>
            <a:pPr lvl="1"/>
            <a:r>
              <a:rPr lang="en-US" sz="1600" dirty="0" smtClean="0"/>
              <a:t>Provides ability for ERCOT to select and dispatch full capability of Resources (previously AS capacity was managed by MPs based on their Day-Ahead Market awards).</a:t>
            </a:r>
          </a:p>
          <a:p>
            <a:pPr lvl="1"/>
            <a:r>
              <a:rPr lang="en-US" sz="1600" dirty="0" smtClean="0"/>
              <a:t>Retires an adjustment period AS market</a:t>
            </a:r>
          </a:p>
          <a:p>
            <a:pPr lvl="1"/>
            <a:r>
              <a:rPr lang="en-US" sz="1600" dirty="0" smtClean="0"/>
              <a:t>Reliability Unit Commitment will also co-optimize the full capability of Resources</a:t>
            </a:r>
          </a:p>
          <a:p>
            <a:pPr lvl="1"/>
            <a:r>
              <a:rPr lang="en-US" sz="1600" dirty="0" smtClean="0"/>
              <a:t>Day-Ahead Market will allow virtual AS Offers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Operating Reserve Demand Curve (ORDC) </a:t>
            </a:r>
            <a:r>
              <a:rPr lang="en-US" sz="2000" u="sng" dirty="0" smtClean="0"/>
              <a:t>price adders </a:t>
            </a:r>
            <a:r>
              <a:rPr lang="en-US" sz="2000" dirty="0" smtClean="0"/>
              <a:t>will be discontinued, and replaced by converting ORDC into AS Demand Curves for each AS and </a:t>
            </a:r>
            <a:r>
              <a:rPr lang="en-US" sz="2000" u="sng" dirty="0" smtClean="0"/>
              <a:t>reflected in real-time energy and AS prices</a:t>
            </a:r>
            <a:r>
              <a:rPr lang="en-US" sz="2000" dirty="0" smtClean="0"/>
              <a:t>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Passport Storage and Distribution Level Scope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5486400" cy="5052221"/>
          </a:xfrm>
        </p:spPr>
        <p:txBody>
          <a:bodyPr/>
          <a:lstStyle/>
          <a:p>
            <a:r>
              <a:rPr lang="en-US" sz="2200" dirty="0" smtClean="0"/>
              <a:t>Modeling and Dispatching Battery Energy Storage as a single device </a:t>
            </a:r>
          </a:p>
          <a:p>
            <a:pPr lvl="1"/>
            <a:r>
              <a:rPr lang="en-US" sz="2000" dirty="0" smtClean="0"/>
              <a:t>Same device can be a Load when charging and a Generator when discharging.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200" dirty="0" smtClean="0"/>
              <a:t>Distribution-level Generator or Energy Storage</a:t>
            </a:r>
          </a:p>
          <a:p>
            <a:pPr lvl="1"/>
            <a:r>
              <a:rPr lang="en-US" sz="2000" dirty="0" smtClean="0"/>
              <a:t>Device can be within Distribution system and still be dispatched by ERCOT with improved mapping techniques.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749747"/>
            <a:ext cx="2590800" cy="2032867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218" y="3124200"/>
            <a:ext cx="2913982" cy="3517140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420104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Passport Protocol Scope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073506"/>
              </p:ext>
            </p:extLst>
          </p:nvPr>
        </p:nvGraphicFramePr>
        <p:xfrm>
          <a:off x="152400" y="914400"/>
          <a:ext cx="84582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26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</a:t>
                      </a:r>
                      <a:r>
                        <a:rPr lang="en-US" baseline="0" dirty="0" smtClean="0"/>
                        <a:t> Request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s*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Real-Time Co-optimization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NPRR1007</a:t>
                      </a:r>
                      <a:r>
                        <a:rPr lang="en-US" baseline="0" dirty="0" smtClean="0"/>
                        <a:t> – 1013</a:t>
                      </a:r>
                    </a:p>
                  </a:txBody>
                  <a:tcPr/>
                </a:tc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Battery Energy Storage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NPRR1014 &amp; 1029</a:t>
                      </a:r>
                      <a:endParaRPr lang="en-US" dirty="0"/>
                    </a:p>
                  </a:txBody>
                  <a:tcPr/>
                </a:tc>
              </a:tr>
              <a:tr h="414727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 Generation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NPRR1016 </a:t>
                      </a:r>
                      <a:r>
                        <a:rPr lang="en-US" sz="1400" dirty="0" smtClean="0"/>
                        <a:t>(mapping improvements only)</a:t>
                      </a:r>
                      <a:endParaRPr lang="en-US" sz="1400" dirty="0"/>
                    </a:p>
                  </a:txBody>
                  <a:tcPr/>
                </a:tc>
              </a:tr>
              <a:tr h="392993">
                <a:tc>
                  <a:txBody>
                    <a:bodyPr/>
                    <a:lstStyle/>
                    <a:p>
                      <a:r>
                        <a:rPr lang="en-US" dirty="0" smtClean="0"/>
                        <a:t>ERCOT Contingency Reserve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NPRR863 </a:t>
                      </a:r>
                      <a:r>
                        <a:rPr lang="en-US" sz="1400" dirty="0" smtClean="0"/>
                        <a:t>(ECRS only)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4300" y="3124200"/>
            <a:ext cx="8534400" cy="27432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r>
              <a:rPr lang="en-US" sz="1800" dirty="0" smtClean="0"/>
              <a:t>Merging these requirements into design scenarios, for example: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800" i="1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i="1" dirty="0" smtClean="0">
                <a:solidFill>
                  <a:schemeClr val="tx2"/>
                </a:solidFill>
              </a:rPr>
              <a:t>SCED </a:t>
            </a:r>
            <a:r>
              <a:rPr lang="en-US" sz="1800" i="1" dirty="0">
                <a:solidFill>
                  <a:schemeClr val="tx2"/>
                </a:solidFill>
              </a:rPr>
              <a:t>is being re-developed to economically co-optimize and award all Ancillary Services (an RTC requirement), including the clearing of a new </a:t>
            </a:r>
            <a:r>
              <a:rPr lang="en-US" sz="1800" i="1" dirty="0" smtClean="0">
                <a:solidFill>
                  <a:schemeClr val="tx2"/>
                </a:solidFill>
              </a:rPr>
              <a:t>ESR type (Battery Energy </a:t>
            </a:r>
            <a:r>
              <a:rPr lang="en-US" sz="1800" i="1" dirty="0">
                <a:solidFill>
                  <a:schemeClr val="tx2"/>
                </a:solidFill>
              </a:rPr>
              <a:t>Storage Resource requirement where a single model Resource can inject or withdraw), and the ESR is </a:t>
            </a:r>
            <a:r>
              <a:rPr lang="en-US" sz="1800" i="1" dirty="0" smtClean="0">
                <a:solidFill>
                  <a:schemeClr val="tx2"/>
                </a:solidFill>
              </a:rPr>
              <a:t>within </a:t>
            </a:r>
            <a:r>
              <a:rPr lang="en-US" sz="1800" i="1" dirty="0">
                <a:solidFill>
                  <a:schemeClr val="tx2"/>
                </a:solidFill>
              </a:rPr>
              <a:t>the </a:t>
            </a:r>
            <a:r>
              <a:rPr lang="en-US" sz="1800" i="1" dirty="0" smtClean="0">
                <a:solidFill>
                  <a:schemeClr val="tx2"/>
                </a:solidFill>
              </a:rPr>
              <a:t>Distribution system </a:t>
            </a:r>
            <a:r>
              <a:rPr lang="en-US" sz="1800" i="1" dirty="0">
                <a:solidFill>
                  <a:schemeClr val="tx2"/>
                </a:solidFill>
              </a:rPr>
              <a:t>(per </a:t>
            </a:r>
            <a:r>
              <a:rPr lang="en-US" sz="1800" i="1" dirty="0" smtClean="0">
                <a:solidFill>
                  <a:schemeClr val="tx2"/>
                </a:solidFill>
              </a:rPr>
              <a:t>Distribution </a:t>
            </a:r>
            <a:r>
              <a:rPr lang="en-US" sz="1800" i="1" dirty="0">
                <a:solidFill>
                  <a:schemeClr val="tx2"/>
                </a:solidFill>
              </a:rPr>
              <a:t>Generation Resource requirement), and can be awarded a new 10-minute Ancillary Service (ECRS requirement</a:t>
            </a:r>
            <a:r>
              <a:rPr lang="en-US" sz="1800" i="1" dirty="0" smtClean="0">
                <a:solidFill>
                  <a:schemeClr val="tx2"/>
                </a:solidFill>
              </a:rPr>
              <a:t>).</a:t>
            </a:r>
            <a:endParaRPr lang="en-US" sz="1800" i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5867400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*Additional supporting Market Guide changes are also within Passport scope.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7590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AEC7"/>
                </a:solidFill>
              </a:rPr>
              <a:t>Passport Sequence of Milestones through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52400" y="5103399"/>
            <a:ext cx="8774484" cy="9137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57555" y="3501878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57555" y="1462539"/>
            <a:ext cx="8774484" cy="38337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57555" y="2701125"/>
            <a:ext cx="8774484" cy="6574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57556" y="2004366"/>
            <a:ext cx="8774483" cy="53830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4653617" y="2744489"/>
            <a:ext cx="0" cy="930058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94" name="Rectangle 93"/>
          <p:cNvSpPr/>
          <p:nvPr/>
        </p:nvSpPr>
        <p:spPr>
          <a:xfrm>
            <a:off x="3272820" y="2400186"/>
            <a:ext cx="3338772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Unit/Functional testing</a:t>
            </a: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80" y="1066800"/>
            <a:ext cx="7957159" cy="402159"/>
          </a:xfrm>
          <a:prstGeom prst="rect">
            <a:avLst/>
          </a:prstGeom>
        </p:spPr>
      </p:pic>
      <p:sp>
        <p:nvSpPr>
          <p:cNvPr id="96" name="Rectangle 95"/>
          <p:cNvSpPr/>
          <p:nvPr/>
        </p:nvSpPr>
        <p:spPr>
          <a:xfrm>
            <a:off x="157556" y="1468959"/>
            <a:ext cx="817324" cy="38306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Pre-Passport</a:t>
            </a: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965483" y="1595589"/>
            <a:ext cx="4584526" cy="15031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557449" y="1487365"/>
            <a:ext cx="1355549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Last </a:t>
            </a:r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major release date for EMS/MMS/S&amp;B projects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59122" y="2006012"/>
            <a:ext cx="817324" cy="5366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 Upgrade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976446" y="2210730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Convert Gen/SCADA to C++</a:t>
            </a:r>
          </a:p>
        </p:txBody>
      </p:sp>
      <p:sp>
        <p:nvSpPr>
          <p:cNvPr id="101" name="Diamond 100"/>
          <p:cNvSpPr/>
          <p:nvPr/>
        </p:nvSpPr>
        <p:spPr>
          <a:xfrm>
            <a:off x="3187289" y="2202900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69726" y="2004367"/>
            <a:ext cx="2215607" cy="1546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EMS/MMS CIM16 Network Model Go-Live</a:t>
            </a:r>
          </a:p>
        </p:txBody>
      </p:sp>
      <p:sp>
        <p:nvSpPr>
          <p:cNvPr id="103" name="Diamond 102"/>
          <p:cNvSpPr/>
          <p:nvPr/>
        </p:nvSpPr>
        <p:spPr>
          <a:xfrm>
            <a:off x="3087363" y="2013465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531738" y="2128151"/>
            <a:ext cx="1252996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Last date for Go/No-Go </a:t>
            </a:r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for Combined Passport EMS Upgrade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978012" y="2400186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EMS Subsystem Dev and Customs</a:t>
            </a:r>
          </a:p>
        </p:txBody>
      </p:sp>
      <p:sp>
        <p:nvSpPr>
          <p:cNvPr id="106" name="Diamond 105"/>
          <p:cNvSpPr/>
          <p:nvPr/>
        </p:nvSpPr>
        <p:spPr>
          <a:xfrm>
            <a:off x="3188855" y="2392356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Diamond 106"/>
          <p:cNvSpPr/>
          <p:nvPr/>
        </p:nvSpPr>
        <p:spPr>
          <a:xfrm>
            <a:off x="6531738" y="2392356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301590" y="2182601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Snapshot of EMS Upgrade Codestream without Passport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60688" y="2707238"/>
            <a:ext cx="817324" cy="6513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Market Design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EMS/MMS/SB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OS/</a:t>
            </a:r>
            <a:r>
              <a:rPr kumimoji="0" lang="en-US" sz="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EIS/MIS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970826" y="2709996"/>
            <a:ext cx="1141431" cy="16119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Business Reqts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441475" y="2930387"/>
            <a:ext cx="1219719" cy="16205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 Business Reqts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2092438" y="3178520"/>
            <a:ext cx="114143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 Business Reqts 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2127273" y="2707237"/>
            <a:ext cx="2526344" cy="16573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568816" y="2930386"/>
            <a:ext cx="2408129" cy="1620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3236997" y="3178519"/>
            <a:ext cx="283324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6" name="Diamond 115"/>
          <p:cNvSpPr/>
          <p:nvPr/>
        </p:nvSpPr>
        <p:spPr>
          <a:xfrm>
            <a:off x="2033774" y="272839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Diamond 116"/>
          <p:cNvSpPr/>
          <p:nvPr/>
        </p:nvSpPr>
        <p:spPr>
          <a:xfrm>
            <a:off x="2501487" y="294213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Diamond 117"/>
          <p:cNvSpPr/>
          <p:nvPr/>
        </p:nvSpPr>
        <p:spPr>
          <a:xfrm>
            <a:off x="3154015" y="3199797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57555" y="3501878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Integration Testing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648138" y="3505997"/>
            <a:ext cx="1972652" cy="1909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Early SCED Testing (EMS/MMS)</a:t>
            </a:r>
          </a:p>
        </p:txBody>
      </p:sp>
      <p:sp>
        <p:nvSpPr>
          <p:cNvPr id="121" name="Diamond 120"/>
          <p:cNvSpPr/>
          <p:nvPr/>
        </p:nvSpPr>
        <p:spPr>
          <a:xfrm>
            <a:off x="4570632" y="2717213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Diamond 121"/>
          <p:cNvSpPr/>
          <p:nvPr/>
        </p:nvSpPr>
        <p:spPr>
          <a:xfrm>
            <a:off x="4568284" y="352204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>
            <a:off x="4659880" y="2880477"/>
            <a:ext cx="7046" cy="5094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4" name="Rectangle 123"/>
          <p:cNvSpPr/>
          <p:nvPr/>
        </p:nvSpPr>
        <p:spPr>
          <a:xfrm>
            <a:off x="5585241" y="3763960"/>
            <a:ext cx="1986941" cy="1694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iTest EMS/MMS/S&amp;B</a:t>
            </a:r>
          </a:p>
        </p:txBody>
      </p:sp>
      <p:sp>
        <p:nvSpPr>
          <p:cNvPr id="125" name="Diamond 124"/>
          <p:cNvSpPr/>
          <p:nvPr/>
        </p:nvSpPr>
        <p:spPr>
          <a:xfrm>
            <a:off x="5495993" y="377351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070238" y="4013243"/>
            <a:ext cx="1772819" cy="16942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End-to-end Testing</a:t>
            </a:r>
          </a:p>
        </p:txBody>
      </p:sp>
      <p:sp>
        <p:nvSpPr>
          <p:cNvPr id="127" name="Diamond 126"/>
          <p:cNvSpPr/>
          <p:nvPr/>
        </p:nvSpPr>
        <p:spPr>
          <a:xfrm>
            <a:off x="5990384" y="402263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Straight Connector 127"/>
          <p:cNvCxnSpPr>
            <a:stCxn id="98" idx="1"/>
            <a:endCxn id="125" idx="0"/>
          </p:cNvCxnSpPr>
          <p:nvPr/>
        </p:nvCxnSpPr>
        <p:spPr>
          <a:xfrm>
            <a:off x="5557449" y="1660490"/>
            <a:ext cx="18398" cy="2113027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9" name="Rectangle 128"/>
          <p:cNvSpPr/>
          <p:nvPr/>
        </p:nvSpPr>
        <p:spPr>
          <a:xfrm>
            <a:off x="159121" y="4339555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59121" y="4339555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Trials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6539970" y="4344243"/>
            <a:ext cx="1162638" cy="134732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32" name="Diamond 131"/>
          <p:cNvSpPr/>
          <p:nvPr/>
        </p:nvSpPr>
        <p:spPr>
          <a:xfrm>
            <a:off x="6477000" y="433139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7651157" y="4613278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7639416" y="4838356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35" name="Diamond 134"/>
          <p:cNvSpPr/>
          <p:nvPr/>
        </p:nvSpPr>
        <p:spPr>
          <a:xfrm>
            <a:off x="7584750" y="473969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>
            <a:off x="6611073" y="2522634"/>
            <a:ext cx="24035" cy="1181421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37" name="Diamond 136"/>
          <p:cNvSpPr/>
          <p:nvPr/>
        </p:nvSpPr>
        <p:spPr>
          <a:xfrm>
            <a:off x="7934550" y="474797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Diamond 137"/>
          <p:cNvSpPr/>
          <p:nvPr/>
        </p:nvSpPr>
        <p:spPr>
          <a:xfrm>
            <a:off x="8333048" y="47425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Diamond 138"/>
          <p:cNvSpPr/>
          <p:nvPr/>
        </p:nvSpPr>
        <p:spPr>
          <a:xfrm>
            <a:off x="8147205" y="4737354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52400" y="5108258"/>
            <a:ext cx="817325" cy="90941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&amp; Go-Live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6539969" y="5516117"/>
            <a:ext cx="1092727" cy="16288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7644436" y="5397910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7632696" y="5622989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44" name="Diamond 143"/>
          <p:cNvSpPr/>
          <p:nvPr/>
        </p:nvSpPr>
        <p:spPr>
          <a:xfrm>
            <a:off x="7578030" y="5524325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Diamond 144"/>
          <p:cNvSpPr/>
          <p:nvPr/>
        </p:nvSpPr>
        <p:spPr>
          <a:xfrm>
            <a:off x="7927830" y="55326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Diamond 145"/>
          <p:cNvSpPr/>
          <p:nvPr/>
        </p:nvSpPr>
        <p:spPr>
          <a:xfrm>
            <a:off x="8326327" y="552714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Diamond 146"/>
          <p:cNvSpPr/>
          <p:nvPr/>
        </p:nvSpPr>
        <p:spPr>
          <a:xfrm>
            <a:off x="8140484" y="552198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1487195" y="5347581"/>
            <a:ext cx="1722342" cy="16580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Develop/Publish</a:t>
            </a:r>
            <a:r>
              <a:rPr kumimoji="0" lang="en-US" sz="825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MP Specifications</a:t>
            </a:r>
          </a:p>
        </p:txBody>
      </p:sp>
      <p:sp>
        <p:nvSpPr>
          <p:cNvPr id="149" name="Diamond 148"/>
          <p:cNvSpPr/>
          <p:nvPr/>
        </p:nvSpPr>
        <p:spPr>
          <a:xfrm>
            <a:off x="3131054" y="5352529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820631" y="5347408"/>
            <a:ext cx="1370819" cy="15516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Market Trials Plans</a:t>
            </a:r>
          </a:p>
        </p:txBody>
      </p:sp>
      <p:sp>
        <p:nvSpPr>
          <p:cNvPr id="151" name="Diamond 150"/>
          <p:cNvSpPr/>
          <p:nvPr/>
        </p:nvSpPr>
        <p:spPr>
          <a:xfrm>
            <a:off x="5098093" y="534132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632695" y="5867736"/>
            <a:ext cx="1301947" cy="13359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Cutover/Go-Live</a:t>
            </a:r>
          </a:p>
        </p:txBody>
      </p:sp>
      <p:sp>
        <p:nvSpPr>
          <p:cNvPr id="156" name="Diamond 155"/>
          <p:cNvSpPr/>
          <p:nvPr/>
        </p:nvSpPr>
        <p:spPr>
          <a:xfrm>
            <a:off x="7571304" y="436986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Diamond 156"/>
          <p:cNvSpPr/>
          <p:nvPr/>
        </p:nvSpPr>
        <p:spPr>
          <a:xfrm>
            <a:off x="8828724" y="5868434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404624" y="5330787"/>
            <a:ext cx="1399323" cy="16945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 Market Training</a:t>
            </a:r>
          </a:p>
        </p:txBody>
      </p:sp>
      <p:sp>
        <p:nvSpPr>
          <p:cNvPr id="159" name="Diamond 158"/>
          <p:cNvSpPr/>
          <p:nvPr/>
        </p:nvSpPr>
        <p:spPr>
          <a:xfrm>
            <a:off x="6735833" y="534365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126357" y="5137041"/>
            <a:ext cx="1480799" cy="17253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Metrics</a:t>
            </a:r>
          </a:p>
        </p:txBody>
      </p:sp>
      <p:sp>
        <p:nvSpPr>
          <p:cNvPr id="161" name="Diamond 160"/>
          <p:cNvSpPr/>
          <p:nvPr/>
        </p:nvSpPr>
        <p:spPr>
          <a:xfrm>
            <a:off x="8540806" y="5147588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487195" y="5135148"/>
            <a:ext cx="5631404" cy="1744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Passport Implementation Task Force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894629" y="1561367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Pre-Passport Deliveries into production before Passport</a:t>
            </a:r>
            <a:endParaRPr lang="en-US" sz="825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4" name="Diamond 163"/>
          <p:cNvSpPr/>
          <p:nvPr/>
        </p:nvSpPr>
        <p:spPr>
          <a:xfrm>
            <a:off x="5479552" y="1600200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6343564" y="558225"/>
            <a:ext cx="2490251" cy="584775"/>
            <a:chOff x="6411562" y="471100"/>
            <a:chExt cx="2490251" cy="584775"/>
          </a:xfrm>
        </p:grpSpPr>
        <p:sp>
          <p:nvSpPr>
            <p:cNvPr id="166" name="Diamond 165"/>
            <p:cNvSpPr/>
            <p:nvPr/>
          </p:nvSpPr>
          <p:spPr>
            <a:xfrm>
              <a:off x="6411562" y="563519"/>
              <a:ext cx="159707" cy="150312"/>
            </a:xfrm>
            <a:prstGeom prst="diamond">
              <a:avLst/>
            </a:prstGeom>
            <a:solidFill>
              <a:srgbClr val="C00000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Diamond 166"/>
            <p:cNvSpPr/>
            <p:nvPr/>
          </p:nvSpPr>
          <p:spPr>
            <a:xfrm>
              <a:off x="6420858" y="806080"/>
              <a:ext cx="159707" cy="150312"/>
            </a:xfrm>
            <a:prstGeom prst="diamond">
              <a:avLst/>
            </a:prstGeom>
            <a:solidFill>
              <a:srgbClr val="44546A">
                <a:lumMod val="75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6633882" y="471100"/>
              <a:ext cx="22679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Planned milestone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Estimated milestone</a:t>
              </a:r>
            </a:p>
          </p:txBody>
        </p:sp>
      </p:grpSp>
      <p:sp>
        <p:nvSpPr>
          <p:cNvPr id="82" name="Diamond 81"/>
          <p:cNvSpPr/>
          <p:nvPr/>
        </p:nvSpPr>
        <p:spPr>
          <a:xfrm>
            <a:off x="6486030" y="5526243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24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AEC7"/>
                </a:solidFill>
              </a:rPr>
              <a:t>Passport Sequence of Milestones through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52400" y="5103399"/>
            <a:ext cx="8774484" cy="9137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57555" y="3501878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57555" y="1462539"/>
            <a:ext cx="8774484" cy="38337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57555" y="2701125"/>
            <a:ext cx="8774484" cy="6574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57556" y="2004366"/>
            <a:ext cx="8774483" cy="53830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4653617" y="2744489"/>
            <a:ext cx="0" cy="930058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94" name="Rectangle 93"/>
          <p:cNvSpPr/>
          <p:nvPr/>
        </p:nvSpPr>
        <p:spPr>
          <a:xfrm>
            <a:off x="3272820" y="2400186"/>
            <a:ext cx="3338772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Unit/Functional testing</a:t>
            </a: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80" y="1066800"/>
            <a:ext cx="7957159" cy="402159"/>
          </a:xfrm>
          <a:prstGeom prst="rect">
            <a:avLst/>
          </a:prstGeom>
        </p:spPr>
      </p:pic>
      <p:sp>
        <p:nvSpPr>
          <p:cNvPr id="96" name="Rectangle 95"/>
          <p:cNvSpPr/>
          <p:nvPr/>
        </p:nvSpPr>
        <p:spPr>
          <a:xfrm>
            <a:off x="157556" y="1468959"/>
            <a:ext cx="817324" cy="38306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Pre-Passport</a:t>
            </a: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965483" y="1595589"/>
            <a:ext cx="4584526" cy="15031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557449" y="1487365"/>
            <a:ext cx="1355549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Last </a:t>
            </a:r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major release date for EMS/MMS/S&amp;B projects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59122" y="2006012"/>
            <a:ext cx="817324" cy="5366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 Upgrade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976446" y="2210730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Convert Gen/SCADA to C++</a:t>
            </a:r>
          </a:p>
        </p:txBody>
      </p:sp>
      <p:sp>
        <p:nvSpPr>
          <p:cNvPr id="101" name="Diamond 100"/>
          <p:cNvSpPr/>
          <p:nvPr/>
        </p:nvSpPr>
        <p:spPr>
          <a:xfrm>
            <a:off x="3187289" y="2202900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69726" y="2004367"/>
            <a:ext cx="2215607" cy="1546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EMS/MMS CIM16 Network Model Go-Live</a:t>
            </a:r>
          </a:p>
        </p:txBody>
      </p:sp>
      <p:sp>
        <p:nvSpPr>
          <p:cNvPr id="103" name="Diamond 102"/>
          <p:cNvSpPr/>
          <p:nvPr/>
        </p:nvSpPr>
        <p:spPr>
          <a:xfrm>
            <a:off x="3087363" y="2013465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531738" y="2128151"/>
            <a:ext cx="1252996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Last date for Go/No-Go </a:t>
            </a:r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for Combined Passport EMS Upgrade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978012" y="2400186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EMS Subsystem Dev and Customs</a:t>
            </a:r>
          </a:p>
        </p:txBody>
      </p:sp>
      <p:sp>
        <p:nvSpPr>
          <p:cNvPr id="106" name="Diamond 105"/>
          <p:cNvSpPr/>
          <p:nvPr/>
        </p:nvSpPr>
        <p:spPr>
          <a:xfrm>
            <a:off x="3188855" y="2392356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Diamond 106"/>
          <p:cNvSpPr/>
          <p:nvPr/>
        </p:nvSpPr>
        <p:spPr>
          <a:xfrm>
            <a:off x="6531738" y="2392356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301590" y="2182601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Snapshot of EMS Upgrade Codestream without Passport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60688" y="2707238"/>
            <a:ext cx="817324" cy="6513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Market Design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EMS/MMS/SB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OS/</a:t>
            </a:r>
            <a:r>
              <a:rPr kumimoji="0" lang="en-US" sz="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EIS/MIS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970826" y="2709996"/>
            <a:ext cx="1141431" cy="16119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Business Reqts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441475" y="2930387"/>
            <a:ext cx="1219719" cy="16205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 Business Reqts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2092438" y="3178520"/>
            <a:ext cx="114143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 Business Reqts 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2127273" y="2707237"/>
            <a:ext cx="2526344" cy="16573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568816" y="2930386"/>
            <a:ext cx="2408129" cy="1620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3236997" y="3178519"/>
            <a:ext cx="283324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6" name="Diamond 115"/>
          <p:cNvSpPr/>
          <p:nvPr/>
        </p:nvSpPr>
        <p:spPr>
          <a:xfrm>
            <a:off x="2033774" y="272839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Diamond 116"/>
          <p:cNvSpPr/>
          <p:nvPr/>
        </p:nvSpPr>
        <p:spPr>
          <a:xfrm>
            <a:off x="2501487" y="294213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Diamond 117"/>
          <p:cNvSpPr/>
          <p:nvPr/>
        </p:nvSpPr>
        <p:spPr>
          <a:xfrm>
            <a:off x="3154015" y="3199797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57555" y="3501878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Integration Testing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648138" y="3505997"/>
            <a:ext cx="1972652" cy="1909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Early SCED Testing (EMS/MMS)</a:t>
            </a:r>
          </a:p>
        </p:txBody>
      </p:sp>
      <p:sp>
        <p:nvSpPr>
          <p:cNvPr id="121" name="Diamond 120"/>
          <p:cNvSpPr/>
          <p:nvPr/>
        </p:nvSpPr>
        <p:spPr>
          <a:xfrm>
            <a:off x="4570632" y="2717213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Diamond 121"/>
          <p:cNvSpPr/>
          <p:nvPr/>
        </p:nvSpPr>
        <p:spPr>
          <a:xfrm>
            <a:off x="4568284" y="352204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>
            <a:off x="4659880" y="2880477"/>
            <a:ext cx="7046" cy="5094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4" name="Rectangle 123"/>
          <p:cNvSpPr/>
          <p:nvPr/>
        </p:nvSpPr>
        <p:spPr>
          <a:xfrm>
            <a:off x="5585241" y="3763960"/>
            <a:ext cx="1986941" cy="1694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iTest EMS/MMS/S&amp;B</a:t>
            </a:r>
          </a:p>
        </p:txBody>
      </p:sp>
      <p:sp>
        <p:nvSpPr>
          <p:cNvPr id="125" name="Diamond 124"/>
          <p:cNvSpPr/>
          <p:nvPr/>
        </p:nvSpPr>
        <p:spPr>
          <a:xfrm>
            <a:off x="5495993" y="377351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070238" y="4013243"/>
            <a:ext cx="1772819" cy="16942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End-to-end Testing</a:t>
            </a:r>
          </a:p>
        </p:txBody>
      </p:sp>
      <p:sp>
        <p:nvSpPr>
          <p:cNvPr id="127" name="Diamond 126"/>
          <p:cNvSpPr/>
          <p:nvPr/>
        </p:nvSpPr>
        <p:spPr>
          <a:xfrm>
            <a:off x="5990384" y="402263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Straight Connector 127"/>
          <p:cNvCxnSpPr>
            <a:stCxn id="98" idx="1"/>
            <a:endCxn id="125" idx="0"/>
          </p:cNvCxnSpPr>
          <p:nvPr/>
        </p:nvCxnSpPr>
        <p:spPr>
          <a:xfrm>
            <a:off x="5557449" y="1660490"/>
            <a:ext cx="18398" cy="2113027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9" name="Rectangle 128"/>
          <p:cNvSpPr/>
          <p:nvPr/>
        </p:nvSpPr>
        <p:spPr>
          <a:xfrm>
            <a:off x="159121" y="4339555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59121" y="4339555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Trials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6598022" y="4344242"/>
            <a:ext cx="1104585" cy="13473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32" name="Diamond 131"/>
          <p:cNvSpPr/>
          <p:nvPr/>
        </p:nvSpPr>
        <p:spPr>
          <a:xfrm>
            <a:off x="6488923" y="4352434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7651157" y="4613278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7639416" y="4838356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35" name="Diamond 134"/>
          <p:cNvSpPr/>
          <p:nvPr/>
        </p:nvSpPr>
        <p:spPr>
          <a:xfrm>
            <a:off x="7584750" y="473969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>
            <a:off x="6611073" y="2522634"/>
            <a:ext cx="24035" cy="1181421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37" name="Diamond 136"/>
          <p:cNvSpPr/>
          <p:nvPr/>
        </p:nvSpPr>
        <p:spPr>
          <a:xfrm>
            <a:off x="7934550" y="474797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Diamond 137"/>
          <p:cNvSpPr/>
          <p:nvPr/>
        </p:nvSpPr>
        <p:spPr>
          <a:xfrm>
            <a:off x="8333048" y="47425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Diamond 138"/>
          <p:cNvSpPr/>
          <p:nvPr/>
        </p:nvSpPr>
        <p:spPr>
          <a:xfrm>
            <a:off x="8147205" y="4737354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52400" y="5108258"/>
            <a:ext cx="817325" cy="90941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&amp; Go-Live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6539969" y="5516117"/>
            <a:ext cx="1092727" cy="16288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7644436" y="5397910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7632696" y="5622989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44" name="Diamond 143"/>
          <p:cNvSpPr/>
          <p:nvPr/>
        </p:nvSpPr>
        <p:spPr>
          <a:xfrm>
            <a:off x="7578030" y="5524325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Diamond 144"/>
          <p:cNvSpPr/>
          <p:nvPr/>
        </p:nvSpPr>
        <p:spPr>
          <a:xfrm>
            <a:off x="7927830" y="55326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Diamond 145"/>
          <p:cNvSpPr/>
          <p:nvPr/>
        </p:nvSpPr>
        <p:spPr>
          <a:xfrm>
            <a:off x="8326327" y="552714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Diamond 146"/>
          <p:cNvSpPr/>
          <p:nvPr/>
        </p:nvSpPr>
        <p:spPr>
          <a:xfrm>
            <a:off x="8140484" y="552198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1487195" y="5347581"/>
            <a:ext cx="1722342" cy="16580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Develop/Publish MP</a:t>
            </a:r>
            <a:r>
              <a:rPr kumimoji="0" lang="en-US" sz="825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Specifications</a:t>
            </a:r>
          </a:p>
        </p:txBody>
      </p:sp>
      <p:sp>
        <p:nvSpPr>
          <p:cNvPr id="149" name="Diamond 148"/>
          <p:cNvSpPr/>
          <p:nvPr/>
        </p:nvSpPr>
        <p:spPr>
          <a:xfrm>
            <a:off x="3131054" y="5352529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820631" y="5347408"/>
            <a:ext cx="1370819" cy="15516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Market Trials Plans</a:t>
            </a:r>
          </a:p>
        </p:txBody>
      </p:sp>
      <p:sp>
        <p:nvSpPr>
          <p:cNvPr id="151" name="Diamond 150"/>
          <p:cNvSpPr/>
          <p:nvPr/>
        </p:nvSpPr>
        <p:spPr>
          <a:xfrm>
            <a:off x="5098093" y="534132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632695" y="5867736"/>
            <a:ext cx="1301947" cy="13359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Cutover/Go-Live</a:t>
            </a:r>
          </a:p>
        </p:txBody>
      </p:sp>
      <p:sp>
        <p:nvSpPr>
          <p:cNvPr id="156" name="Diamond 155"/>
          <p:cNvSpPr/>
          <p:nvPr/>
        </p:nvSpPr>
        <p:spPr>
          <a:xfrm>
            <a:off x="7571304" y="436986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Diamond 156"/>
          <p:cNvSpPr/>
          <p:nvPr/>
        </p:nvSpPr>
        <p:spPr>
          <a:xfrm>
            <a:off x="8828724" y="5868434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404624" y="5330787"/>
            <a:ext cx="1399323" cy="16945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 Market Training</a:t>
            </a:r>
          </a:p>
        </p:txBody>
      </p:sp>
      <p:sp>
        <p:nvSpPr>
          <p:cNvPr id="159" name="Diamond 158"/>
          <p:cNvSpPr/>
          <p:nvPr/>
        </p:nvSpPr>
        <p:spPr>
          <a:xfrm>
            <a:off x="6735833" y="534365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126357" y="5137041"/>
            <a:ext cx="1480799" cy="17253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Metrics</a:t>
            </a:r>
          </a:p>
        </p:txBody>
      </p:sp>
      <p:sp>
        <p:nvSpPr>
          <p:cNvPr id="161" name="Diamond 160"/>
          <p:cNvSpPr/>
          <p:nvPr/>
        </p:nvSpPr>
        <p:spPr>
          <a:xfrm>
            <a:off x="8540806" y="5147588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487195" y="5135148"/>
            <a:ext cx="5631404" cy="1744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Passport Implementation Task Force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894629" y="1561367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Pre-Passport Deliveries into production before Passport</a:t>
            </a:r>
            <a:endParaRPr lang="en-US" sz="825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4" name="Diamond 163"/>
          <p:cNvSpPr/>
          <p:nvPr/>
        </p:nvSpPr>
        <p:spPr>
          <a:xfrm>
            <a:off x="5479552" y="1600200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6343564" y="558225"/>
            <a:ext cx="2490251" cy="584775"/>
            <a:chOff x="6411562" y="471100"/>
            <a:chExt cx="2490251" cy="584775"/>
          </a:xfrm>
        </p:grpSpPr>
        <p:sp>
          <p:nvSpPr>
            <p:cNvPr id="166" name="Diamond 165"/>
            <p:cNvSpPr/>
            <p:nvPr/>
          </p:nvSpPr>
          <p:spPr>
            <a:xfrm>
              <a:off x="6411562" y="563519"/>
              <a:ext cx="159707" cy="150312"/>
            </a:xfrm>
            <a:prstGeom prst="diamond">
              <a:avLst/>
            </a:prstGeom>
            <a:solidFill>
              <a:srgbClr val="C00000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Diamond 166"/>
            <p:cNvSpPr/>
            <p:nvPr/>
          </p:nvSpPr>
          <p:spPr>
            <a:xfrm>
              <a:off x="6420858" y="806080"/>
              <a:ext cx="159707" cy="150312"/>
            </a:xfrm>
            <a:prstGeom prst="diamond">
              <a:avLst/>
            </a:prstGeom>
            <a:solidFill>
              <a:srgbClr val="44546A">
                <a:lumMod val="75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6633882" y="471100"/>
              <a:ext cx="22679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Planned milestone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Estimated milestone</a:t>
              </a:r>
            </a:p>
          </p:txBody>
        </p:sp>
      </p:grpSp>
      <p:sp>
        <p:nvSpPr>
          <p:cNvPr id="83" name="Rectangle 82"/>
          <p:cNvSpPr/>
          <p:nvPr/>
        </p:nvSpPr>
        <p:spPr>
          <a:xfrm>
            <a:off x="3252858" y="2604058"/>
            <a:ext cx="2316723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Software Development</a:t>
            </a:r>
          </a:p>
          <a:p>
            <a:pPr algn="ctr"/>
            <a:r>
              <a:rPr lang="en-US" dirty="0" smtClean="0"/>
              <a:t> &amp; </a:t>
            </a:r>
          </a:p>
          <a:p>
            <a:pPr algn="ctr"/>
            <a:r>
              <a:rPr lang="en-US" dirty="0" smtClean="0"/>
              <a:t>Unit Testing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7668972" y="2604058"/>
            <a:ext cx="1272073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Market Trials</a:t>
            </a:r>
          </a:p>
          <a:p>
            <a:pPr algn="ctr"/>
            <a:r>
              <a:rPr lang="en-US" dirty="0" smtClean="0"/>
              <a:t>&amp;</a:t>
            </a:r>
          </a:p>
          <a:p>
            <a:pPr algn="ctr"/>
            <a:r>
              <a:rPr lang="en-US" dirty="0" smtClean="0"/>
              <a:t>Go-Live</a:t>
            </a:r>
          </a:p>
          <a:p>
            <a:pPr algn="ctr"/>
            <a:r>
              <a:rPr lang="en-US" dirty="0" smtClean="0"/>
              <a:t>Cutover</a:t>
            </a:r>
          </a:p>
        </p:txBody>
      </p:sp>
      <p:sp>
        <p:nvSpPr>
          <p:cNvPr id="3" name="Rectangle 2"/>
          <p:cNvSpPr/>
          <p:nvPr/>
        </p:nvSpPr>
        <p:spPr>
          <a:xfrm>
            <a:off x="974880" y="2601357"/>
            <a:ext cx="2270538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Business Requirements </a:t>
            </a:r>
          </a:p>
          <a:p>
            <a:pPr algn="ctr"/>
            <a:r>
              <a:rPr lang="en-US" dirty="0" smtClean="0"/>
              <a:t>&amp; </a:t>
            </a:r>
          </a:p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86" name="Diamond 85"/>
          <p:cNvSpPr/>
          <p:nvPr/>
        </p:nvSpPr>
        <p:spPr>
          <a:xfrm>
            <a:off x="6475401" y="551684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562600" y="2604058"/>
            <a:ext cx="2094823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Integration </a:t>
            </a:r>
          </a:p>
          <a:p>
            <a:pPr algn="ctr"/>
            <a:r>
              <a:rPr lang="en-US" dirty="0" smtClean="0"/>
              <a:t>&amp;</a:t>
            </a:r>
          </a:p>
          <a:p>
            <a:pPr algn="ctr"/>
            <a:r>
              <a:rPr lang="en-US" dirty="0" smtClean="0"/>
              <a:t>End-to-End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3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Passport Near-Term Milestones </a:t>
            </a:r>
            <a:r>
              <a:rPr lang="en-US" dirty="0" smtClean="0"/>
              <a:t>through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6826" y="1379173"/>
            <a:ext cx="7777324" cy="68702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959" y="1385285"/>
            <a:ext cx="817324" cy="6776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GridOps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Package</a:t>
            </a:r>
          </a:p>
        </p:txBody>
      </p:sp>
      <p:sp>
        <p:nvSpPr>
          <p:cNvPr id="9" name="Rectangle 8"/>
          <p:cNvSpPr/>
          <p:nvPr/>
        </p:nvSpPr>
        <p:spPr>
          <a:xfrm>
            <a:off x="1260097" y="1388042"/>
            <a:ext cx="2846717" cy="17557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EMS/OTS Business Reqts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56626" y="1613023"/>
            <a:ext cx="3796752" cy="15726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NMMS/RIOO Business Reqts</a:t>
            </a:r>
          </a:p>
        </p:txBody>
      </p:sp>
      <p:sp>
        <p:nvSpPr>
          <p:cNvPr id="12" name="Diamond 11"/>
          <p:cNvSpPr/>
          <p:nvPr/>
        </p:nvSpPr>
        <p:spPr>
          <a:xfrm>
            <a:off x="6383119" y="1611102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83676" y="1863026"/>
            <a:ext cx="3431897" cy="19985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 and Operator Display Business Reqts</a:t>
            </a:r>
          </a:p>
        </p:txBody>
      </p:sp>
      <p:sp>
        <p:nvSpPr>
          <p:cNvPr id="14" name="Diamond 13"/>
          <p:cNvSpPr/>
          <p:nvPr/>
        </p:nvSpPr>
        <p:spPr>
          <a:xfrm>
            <a:off x="4026960" y="1396006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Diamond 14"/>
          <p:cNvSpPr/>
          <p:nvPr/>
        </p:nvSpPr>
        <p:spPr>
          <a:xfrm>
            <a:off x="8135719" y="1891880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106814" y="1558524"/>
            <a:ext cx="7046" cy="5094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7" name="Rectangle 16"/>
          <p:cNvSpPr/>
          <p:nvPr/>
        </p:nvSpPr>
        <p:spPr>
          <a:xfrm>
            <a:off x="1264150" y="836509"/>
            <a:ext cx="1738148" cy="373582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1Q2021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1748" y="1008034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59297" y="1008034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22347" y="1008034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989690" y="835315"/>
            <a:ext cx="1738148" cy="373582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2Q2021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97288" y="1006840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584837" y="1006840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47887" y="1006840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727838" y="837280"/>
            <a:ext cx="1738148" cy="373582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3Q2021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5436" y="1008805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Jul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22985" y="1008805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886035" y="1008805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Sep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453378" y="836086"/>
            <a:ext cx="1738148" cy="373582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4Q2021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60976" y="1007611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048525" y="1007611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611575" y="1007611"/>
            <a:ext cx="587549" cy="2098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6826" y="2214400"/>
            <a:ext cx="7777324" cy="4854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9959" y="2215285"/>
            <a:ext cx="817324" cy="47572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MarketOps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Package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260097" y="2219248"/>
            <a:ext cx="2846717" cy="17557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MMS/PVT Business Reqts</a:t>
            </a:r>
          </a:p>
        </p:txBody>
      </p:sp>
      <p:sp>
        <p:nvSpPr>
          <p:cNvPr id="37" name="Diamond 36"/>
          <p:cNvSpPr/>
          <p:nvPr/>
        </p:nvSpPr>
        <p:spPr>
          <a:xfrm>
            <a:off x="4034006" y="2215285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4106814" y="2750929"/>
            <a:ext cx="7046" cy="5094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39" name="Rectangle 38"/>
          <p:cNvSpPr/>
          <p:nvPr/>
        </p:nvSpPr>
        <p:spPr>
          <a:xfrm>
            <a:off x="446826" y="2901085"/>
            <a:ext cx="7777324" cy="6326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9959" y="2907197"/>
            <a:ext cx="817324" cy="6264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SupportOps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Package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260097" y="2909955"/>
            <a:ext cx="2846717" cy="17557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S&amp;B/DataAgg/CSI-S&amp;B Business Reqts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656626" y="3134936"/>
            <a:ext cx="3796752" cy="16343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CMM / CMM-CSI Business Reqts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667312" y="3360139"/>
            <a:ext cx="3786066" cy="16495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Siebel Business Reqts</a:t>
            </a:r>
          </a:p>
        </p:txBody>
      </p:sp>
      <p:sp>
        <p:nvSpPr>
          <p:cNvPr id="44" name="Diamond 43"/>
          <p:cNvSpPr/>
          <p:nvPr/>
        </p:nvSpPr>
        <p:spPr>
          <a:xfrm>
            <a:off x="6383119" y="3133015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Diamond 44"/>
          <p:cNvSpPr/>
          <p:nvPr/>
        </p:nvSpPr>
        <p:spPr>
          <a:xfrm>
            <a:off x="4034006" y="2905992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4106814" y="3080437"/>
            <a:ext cx="7046" cy="5094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47" name="Diamond 46"/>
          <p:cNvSpPr/>
          <p:nvPr/>
        </p:nvSpPr>
        <p:spPr>
          <a:xfrm>
            <a:off x="6381187" y="336386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46826" y="3678130"/>
            <a:ext cx="7777324" cy="62592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49959" y="3678130"/>
            <a:ext cx="817324" cy="62592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Report/Data Package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942626" y="3680254"/>
            <a:ext cx="3269111" cy="168402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DAIP/Cognos CDR/ EIS/ISM Business Reqts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953311" y="3904617"/>
            <a:ext cx="3269887" cy="15912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TIBCO Business Reqts</a:t>
            </a:r>
          </a:p>
        </p:txBody>
      </p:sp>
      <p:sp>
        <p:nvSpPr>
          <p:cNvPr id="52" name="Diamond 51"/>
          <p:cNvSpPr/>
          <p:nvPr/>
        </p:nvSpPr>
        <p:spPr>
          <a:xfrm>
            <a:off x="8144296" y="3663085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42626" y="4139778"/>
            <a:ext cx="3303446" cy="164272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MIS/Dashboards/ERCOT.com  Business Reqts</a:t>
            </a:r>
          </a:p>
        </p:txBody>
      </p:sp>
      <p:sp>
        <p:nvSpPr>
          <p:cNvPr id="54" name="Diamond 53"/>
          <p:cNvSpPr/>
          <p:nvPr/>
        </p:nvSpPr>
        <p:spPr>
          <a:xfrm>
            <a:off x="8146093" y="4139778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Diamond 54"/>
          <p:cNvSpPr/>
          <p:nvPr/>
        </p:nvSpPr>
        <p:spPr>
          <a:xfrm>
            <a:off x="8146093" y="3884522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46826" y="4488501"/>
            <a:ext cx="7799246" cy="61593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46826" y="4490146"/>
            <a:ext cx="817324" cy="61428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 Upgrade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262204" y="4724634"/>
            <a:ext cx="6983867" cy="15086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Convert Gen/SCADA to C++</a:t>
            </a:r>
          </a:p>
        </p:txBody>
      </p:sp>
      <p:sp>
        <p:nvSpPr>
          <p:cNvPr id="59" name="Diamond 58"/>
          <p:cNvSpPr/>
          <p:nvPr/>
        </p:nvSpPr>
        <p:spPr>
          <a:xfrm>
            <a:off x="8166217" y="4714326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264149" y="4488502"/>
            <a:ext cx="6146303" cy="12976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EMS/MMS CIM16 Network Model Go-Live</a:t>
            </a:r>
          </a:p>
        </p:txBody>
      </p:sp>
      <p:sp>
        <p:nvSpPr>
          <p:cNvPr id="61" name="Diamond 60"/>
          <p:cNvSpPr/>
          <p:nvPr/>
        </p:nvSpPr>
        <p:spPr>
          <a:xfrm>
            <a:off x="7339956" y="4483069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271747" y="4970216"/>
            <a:ext cx="6952403" cy="13421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EMS Subsystem Dev and Customs</a:t>
            </a:r>
          </a:p>
        </p:txBody>
      </p:sp>
      <p:sp>
        <p:nvSpPr>
          <p:cNvPr id="63" name="Diamond 62"/>
          <p:cNvSpPr/>
          <p:nvPr/>
        </p:nvSpPr>
        <p:spPr>
          <a:xfrm>
            <a:off x="8144296" y="498186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46826" y="5257485"/>
            <a:ext cx="7799246" cy="45751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46826" y="5257485"/>
            <a:ext cx="817325" cy="45000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&amp; Go-Live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297194" y="5549426"/>
            <a:ext cx="1922031" cy="15806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and</a:t>
            </a:r>
            <a:r>
              <a:rPr kumimoji="0" lang="en-US" sz="825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Publish MP Specifications</a:t>
            </a:r>
          </a:p>
        </p:txBody>
      </p:sp>
      <p:sp>
        <p:nvSpPr>
          <p:cNvPr id="67" name="Diamond 66"/>
          <p:cNvSpPr/>
          <p:nvPr/>
        </p:nvSpPr>
        <p:spPr>
          <a:xfrm>
            <a:off x="8146092" y="5557174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045786" y="5258035"/>
            <a:ext cx="5200285" cy="165972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Potentially Begin Passport Implementation Task Force       </a:t>
            </a:r>
          </a:p>
        </p:txBody>
      </p:sp>
      <p:sp>
        <p:nvSpPr>
          <p:cNvPr id="71" name="Diamond 70"/>
          <p:cNvSpPr/>
          <p:nvPr/>
        </p:nvSpPr>
        <p:spPr>
          <a:xfrm>
            <a:off x="2971800" y="5255947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667312" y="2517596"/>
            <a:ext cx="3806272" cy="17341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Outage Scheduler Business Reqts</a:t>
            </a:r>
          </a:p>
        </p:txBody>
      </p:sp>
      <p:sp>
        <p:nvSpPr>
          <p:cNvPr id="69" name="Diamond 68"/>
          <p:cNvSpPr/>
          <p:nvPr/>
        </p:nvSpPr>
        <p:spPr>
          <a:xfrm>
            <a:off x="6381187" y="2600006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17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2687</TotalTime>
  <Words>1237</Words>
  <Application>Microsoft Office PowerPoint</Application>
  <PresentationFormat>On-screen Show (4:3)</PresentationFormat>
  <Paragraphs>273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Inside pages</vt:lpstr>
      <vt:lpstr>PowerPoint Presentation</vt:lpstr>
      <vt:lpstr>Passport Update</vt:lpstr>
      <vt:lpstr>Passport Scope and Delivery</vt:lpstr>
      <vt:lpstr>Real-Time Co-optimization Scope</vt:lpstr>
      <vt:lpstr>Passport Storage and Distribution Level Scope</vt:lpstr>
      <vt:lpstr>Passport Protocol Scope</vt:lpstr>
      <vt:lpstr>Passport Sequence of Milestones through 2024</vt:lpstr>
      <vt:lpstr>Passport Sequence of Milestones through 2024</vt:lpstr>
      <vt:lpstr>Passport Near-Term Milestones through 2021</vt:lpstr>
      <vt:lpstr>Passport Current Status</vt:lpstr>
      <vt:lpstr>Future NPRR consideration</vt:lpstr>
      <vt:lpstr>Future NPRR consideration</vt:lpstr>
      <vt:lpstr>Future NPRR consideration</vt:lpstr>
      <vt:lpstr>Wrap-up and 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232</cp:revision>
  <cp:lastPrinted>2016-01-21T20:53:15Z</cp:lastPrinted>
  <dcterms:created xsi:type="dcterms:W3CDTF">2016-01-21T15:20:31Z</dcterms:created>
  <dcterms:modified xsi:type="dcterms:W3CDTF">2021-01-26T23:18:36Z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