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301" r:id="rId7"/>
    <p:sldId id="313" r:id="rId8"/>
    <p:sldId id="351" r:id="rId9"/>
    <p:sldId id="352" r:id="rId10"/>
    <p:sldId id="353" r:id="rId11"/>
    <p:sldId id="35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29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32538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/>
          </a:p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54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081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Real-Time Co-optimization Task </a:t>
            </a:r>
            <a:r>
              <a:rPr lang="en-US" sz="2000" b="1" dirty="0">
                <a:solidFill>
                  <a:schemeClr val="tx2"/>
                </a:solidFill>
              </a:rPr>
              <a:t>Force </a:t>
            </a:r>
            <a:r>
              <a:rPr lang="en-US" sz="2000" b="1" dirty="0" smtClean="0">
                <a:solidFill>
                  <a:schemeClr val="tx2"/>
                </a:solidFill>
              </a:rPr>
              <a:t>(RTCTF) Update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Matt Mereness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RTCTF Chair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TAC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January 27, 2021	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Outline of RTCTF Update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747" y="914400"/>
            <a:ext cx="8534400" cy="5052221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RTC Revision Requests Update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/>
              <a:t>RTCTF Charter and Next </a:t>
            </a:r>
            <a:r>
              <a:rPr lang="en-US" sz="2000" dirty="0" smtClean="0"/>
              <a:t>Steps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/>
              <a:t>RTCTF Items for Future </a:t>
            </a:r>
            <a:r>
              <a:rPr lang="en-US" sz="2000" dirty="0" smtClean="0"/>
              <a:t>Consideration</a:t>
            </a:r>
          </a:p>
          <a:p>
            <a:pPr lvl="1">
              <a:spcBef>
                <a:spcPts val="0"/>
              </a:spcBef>
            </a:pPr>
            <a:endParaRPr lang="en-US" sz="1600" dirty="0" smtClean="0"/>
          </a:p>
          <a:p>
            <a:pPr lvl="1" algn="r">
              <a:spcBef>
                <a:spcPts val="0"/>
              </a:spcBef>
            </a:pPr>
            <a:endParaRPr lang="en-US" sz="1600" dirty="0" smtClean="0"/>
          </a:p>
          <a:p>
            <a:pPr lvl="1">
              <a:spcBef>
                <a:spcPts val="1000"/>
              </a:spcBef>
              <a:spcAft>
                <a:spcPts val="1000"/>
              </a:spcAft>
            </a:pPr>
            <a:endParaRPr lang="en-US" sz="1600" dirty="0"/>
          </a:p>
          <a:p>
            <a:pPr lvl="1"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6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 Revision </a:t>
            </a:r>
            <a:r>
              <a:rPr lang="en-US" sz="2400" dirty="0" smtClean="0"/>
              <a:t>Requests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5799138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806427"/>
              </p:ext>
            </p:extLst>
          </p:nvPr>
        </p:nvGraphicFramePr>
        <p:xfrm>
          <a:off x="381000" y="1371600"/>
          <a:ext cx="7966364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4364"/>
                <a:gridCol w="762000"/>
              </a:tblGrid>
              <a:tr h="480060">
                <a:tc>
                  <a:txBody>
                    <a:bodyPr/>
                    <a:lstStyle/>
                    <a:p>
                      <a:r>
                        <a:rPr lang="en-US" dirty="0" smtClean="0"/>
                        <a:t>RTCRRs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Pages</a:t>
                      </a:r>
                    </a:p>
                    <a:p>
                      <a:r>
                        <a:rPr lang="en-US" sz="1100" dirty="0" smtClean="0"/>
                        <a:t>549 total</a:t>
                      </a:r>
                      <a:endParaRPr lang="en-US" sz="1100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NPRR1007- RTC NP3- Management Activities for the ERCOT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62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NPRR1008- RTC NP4- Day-Ahead Operations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NPRR1009- RTC NP5- Transmission Security Analysis and Reliability Unit Commitment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NPRR1010- RTC NP6- Adjustment Period and Real-Time Operations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248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NPRR1011- RTC NP8- Performance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NPRR1012- RTC NP9-  Settlement and Billing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NPRR1013- RTC NP 1, 2, 16, 25- Overview, Definitions/Acronyms, Registration and Qualification of MPs, and Market Suspension and Restart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NOGRR211- RTC Nodal Operating Guides 2 and 9-  System Operations and Control Requirements and Monitoring Programs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OBDRR020- RTC - Methodology for Setting Maximum Shadow Prices for Network and Power Balance Constraints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28600" y="1828800"/>
            <a:ext cx="8229600" cy="2895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4724400"/>
            <a:ext cx="822960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5257800"/>
            <a:ext cx="8229600" cy="5029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97747" y="914400"/>
            <a:ext cx="8534400" cy="5052221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RTC Revision Requests approved at Dec 2020 Board meeting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54620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RTCTF Charter and 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747421"/>
          </a:xfrm>
        </p:spPr>
        <p:txBody>
          <a:bodyPr/>
          <a:lstStyle/>
          <a:p>
            <a:r>
              <a:rPr lang="en-US" sz="2000" dirty="0"/>
              <a:t>RTCTF </a:t>
            </a:r>
            <a:r>
              <a:rPr lang="en-US" sz="2000" dirty="0" smtClean="0"/>
              <a:t>Charter approved by TAC in 2019:</a:t>
            </a:r>
            <a:endParaRPr lang="en-US" sz="2000" dirty="0"/>
          </a:p>
          <a:p>
            <a:pPr lvl="1"/>
            <a:r>
              <a:rPr lang="en-US" sz="1800" dirty="0"/>
              <a:t>Phase 1: Develop RTC </a:t>
            </a:r>
            <a:r>
              <a:rPr lang="en-US" sz="1800" dirty="0" smtClean="0"/>
              <a:t>Principles (2019)</a:t>
            </a:r>
            <a:endParaRPr lang="en-US" sz="1800" dirty="0"/>
          </a:p>
          <a:p>
            <a:pPr lvl="1"/>
            <a:r>
              <a:rPr lang="en-US" sz="1800" dirty="0"/>
              <a:t>Phase 2: Develop RTC Revision </a:t>
            </a:r>
            <a:r>
              <a:rPr lang="en-US" sz="1800" dirty="0" smtClean="0"/>
              <a:t>Requests (2020)</a:t>
            </a:r>
            <a:endParaRPr lang="en-US" sz="1800" dirty="0"/>
          </a:p>
          <a:p>
            <a:endParaRPr lang="en-US" sz="2000" dirty="0" smtClean="0"/>
          </a:p>
          <a:p>
            <a:r>
              <a:rPr lang="en-US" sz="2000" dirty="0" smtClean="0"/>
              <a:t>Having completed Phase 2, there is recognition that additional engagement is needed with stakeholders in terms of policy details and implementation/readiness work related to Real-Time Co-optimization (RTC).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After discussion with RTCTF stakeholders at its last meeting, there was consensus that the next two slides reflect a list of “items for future TAC consideration” after the RTC Revision Requests are approved.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3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RTCTF Items for Future Consideration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671221"/>
          </a:xfrm>
        </p:spPr>
        <p:txBody>
          <a:bodyPr/>
          <a:lstStyle/>
          <a:p>
            <a:r>
              <a:rPr lang="en-US" sz="2000" dirty="0" smtClean="0"/>
              <a:t>POLICY - Open policy discussion items:</a:t>
            </a:r>
          </a:p>
          <a:p>
            <a:pPr lvl="1"/>
            <a:r>
              <a:rPr lang="en-US" sz="1800" dirty="0" smtClean="0"/>
              <a:t>Parameters for Ancillary Service proxy offers</a:t>
            </a:r>
          </a:p>
          <a:p>
            <a:pPr lvl="1"/>
            <a:r>
              <a:rPr lang="en-US" sz="1800" dirty="0" smtClean="0"/>
              <a:t>Ancillary Service Demand Curves (ASDCs) for use in Reliability Unit Commitment (RUC) studies</a:t>
            </a:r>
          </a:p>
          <a:p>
            <a:pPr lvl="1"/>
            <a:r>
              <a:rPr lang="en-US" sz="1800" dirty="0" smtClean="0"/>
              <a:t>Any needed discussion on triggers for initiating off-cycle Security-Constrained Economic Dispatch (SCED) executions</a:t>
            </a:r>
          </a:p>
          <a:p>
            <a:pPr lvl="2"/>
            <a:r>
              <a:rPr lang="en-US" sz="1600" dirty="0" smtClean="0"/>
              <a:t>Largely driven by ERCOT Operator desk procedures and discretion today</a:t>
            </a:r>
          </a:p>
          <a:p>
            <a:pPr lvl="1"/>
            <a:r>
              <a:rPr lang="en-US" sz="1800" dirty="0" smtClean="0"/>
              <a:t>Consideration of NPRR for allowing real-time updates to offers in current Real-Time Market and future with RTC.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ANALYSIS -  Requested analysis going forward:</a:t>
            </a:r>
          </a:p>
          <a:p>
            <a:pPr lvl="1"/>
            <a:r>
              <a:rPr lang="en-US" sz="1800" dirty="0" smtClean="0"/>
              <a:t>Framework for periodic analysis comparing RTC and the current Operating Reserve Demand Curve (ORDC) design – Key Principle 1.1(8)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7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sz="2400" dirty="0"/>
              <a:t>RTCTF </a:t>
            </a:r>
            <a:r>
              <a:rPr lang="en-US" sz="2400" dirty="0" smtClean="0"/>
              <a:t>Items </a:t>
            </a:r>
            <a:r>
              <a:rPr lang="en-US" sz="2400" dirty="0"/>
              <a:t>for </a:t>
            </a:r>
            <a:r>
              <a:rPr lang="en-US" sz="2400" dirty="0" smtClean="0"/>
              <a:t>Future Consideration (continued)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52221"/>
          </a:xfrm>
        </p:spPr>
        <p:txBody>
          <a:bodyPr/>
          <a:lstStyle/>
          <a:p>
            <a:r>
              <a:rPr lang="en-US" sz="2000" dirty="0" smtClean="0"/>
              <a:t>SUPPORTING DETAILS - Other documentation that may need review:</a:t>
            </a:r>
          </a:p>
          <a:p>
            <a:pPr lvl="1"/>
            <a:r>
              <a:rPr lang="en-US" sz="1800" dirty="0" smtClean="0"/>
              <a:t>Verifiable Cost Manual (Change for on-line hydro Resources per Key Principle 1.3(3))</a:t>
            </a:r>
          </a:p>
          <a:p>
            <a:pPr lvl="1"/>
            <a:r>
              <a:rPr lang="en-US" sz="1800" dirty="0" smtClean="0"/>
              <a:t>Additional review of transmission constraint max. shadow price values</a:t>
            </a:r>
          </a:p>
          <a:p>
            <a:pPr lvl="1"/>
            <a:r>
              <a:rPr lang="en-US" sz="1800" dirty="0" smtClean="0"/>
              <a:t>Operation Procedures (e.g., removing SASM and HASL/LASL)</a:t>
            </a:r>
          </a:p>
          <a:p>
            <a:pPr lvl="1"/>
            <a:r>
              <a:rPr lang="en-US" sz="1800" dirty="0" smtClean="0"/>
              <a:t>Business Practice Manuals (e.g., changes to COP and telemetry)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MARKET PARTICIPANT NEEDS - Market needs </a:t>
            </a:r>
            <a:r>
              <a:rPr lang="en-US" sz="2000" dirty="0"/>
              <a:t>for the </a:t>
            </a:r>
            <a:r>
              <a:rPr lang="en-US" sz="2000" dirty="0" smtClean="0"/>
              <a:t>transition and implementation:</a:t>
            </a:r>
          </a:p>
          <a:p>
            <a:pPr lvl="1"/>
            <a:r>
              <a:rPr lang="en-US" sz="1800" dirty="0"/>
              <a:t>Mapping of bill determinants to extracts and reporting for developing shadow settlement</a:t>
            </a:r>
          </a:p>
          <a:p>
            <a:pPr lvl="1"/>
            <a:r>
              <a:rPr lang="en-US" sz="1800" dirty="0"/>
              <a:t>Changes to </a:t>
            </a:r>
            <a:r>
              <a:rPr lang="en-US" sz="1800" dirty="0" smtClean="0"/>
              <a:t>Inter-Control Center Communications Protocol (ICCP) handbook, and documentation for non-ICCP market submissions</a:t>
            </a:r>
          </a:p>
          <a:p>
            <a:pPr lvl="1"/>
            <a:r>
              <a:rPr lang="en-US" sz="1800" dirty="0" smtClean="0"/>
              <a:t>Market trials/training/annual seminar engagement</a:t>
            </a:r>
          </a:p>
          <a:p>
            <a:pPr lvl="1"/>
            <a:r>
              <a:rPr lang="en-US" sz="1800" dirty="0" smtClean="0"/>
              <a:t>Any details MPs need for designing their control systems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3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Wrap-Up and Recommendations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105400"/>
          </a:xfrm>
        </p:spPr>
        <p:txBody>
          <a:bodyPr/>
          <a:lstStyle/>
          <a:p>
            <a:r>
              <a:rPr lang="en-US" sz="2000" dirty="0" smtClean="0"/>
              <a:t>Recommendation that TAC sunset the RTCTF.</a:t>
            </a:r>
          </a:p>
          <a:p>
            <a:endParaRPr lang="en-US" sz="2000" dirty="0" smtClean="0"/>
          </a:p>
          <a:p>
            <a:r>
              <a:rPr lang="en-US" sz="2000" dirty="0" smtClean="0"/>
              <a:t>ERCOT proposes working with TAC leadership to develop a Passport Implementation Working </a:t>
            </a:r>
            <a:r>
              <a:rPr lang="en-US" sz="2000" dirty="0" smtClean="0"/>
              <a:t>Group or Task Force </a:t>
            </a:r>
            <a:r>
              <a:rPr lang="en-US" sz="2000" dirty="0" smtClean="0"/>
              <a:t>in the coming months.</a:t>
            </a:r>
          </a:p>
          <a:p>
            <a:endParaRPr lang="en-US" sz="2000" dirty="0" smtClean="0"/>
          </a:p>
          <a:p>
            <a:r>
              <a:rPr lang="en-US" sz="2000" dirty="0" smtClean="0"/>
              <a:t>Recommendation that TAC consider ownership and assignments of the RTCTF-identified </a:t>
            </a:r>
            <a:r>
              <a:rPr lang="en-US" sz="2000" dirty="0"/>
              <a:t>items </a:t>
            </a:r>
            <a:r>
              <a:rPr lang="en-US" sz="2000" dirty="0" smtClean="0"/>
              <a:t>that will require stakeholder </a:t>
            </a:r>
            <a:r>
              <a:rPr lang="en-US" sz="2000" dirty="0"/>
              <a:t>engagement prior to 2024 Passport </a:t>
            </a:r>
            <a:r>
              <a:rPr lang="en-US" sz="2000" dirty="0" smtClean="0"/>
              <a:t>implementation</a:t>
            </a:r>
            <a:endParaRPr lang="en-US" sz="2000" dirty="0"/>
          </a:p>
          <a:p>
            <a:pPr lvl="1"/>
            <a:r>
              <a:rPr lang="en-US" sz="1800" dirty="0" smtClean="0"/>
              <a:t>Policy items- Potentially to WMS</a:t>
            </a:r>
          </a:p>
          <a:p>
            <a:pPr lvl="1"/>
            <a:r>
              <a:rPr lang="en-US" sz="1800" dirty="0" smtClean="0"/>
              <a:t>Analysis items- Potentially to WMS</a:t>
            </a:r>
          </a:p>
          <a:p>
            <a:pPr lvl="1"/>
            <a:r>
              <a:rPr lang="en-US" sz="1800" dirty="0" smtClean="0"/>
              <a:t>Supporting details- Future implementation working </a:t>
            </a:r>
            <a:r>
              <a:rPr lang="en-US" sz="1800" dirty="0" smtClean="0"/>
              <a:t>group / task force</a:t>
            </a:r>
            <a:endParaRPr lang="en-US" sz="1800" dirty="0" smtClean="0"/>
          </a:p>
          <a:p>
            <a:pPr lvl="1"/>
            <a:r>
              <a:rPr lang="en-US" sz="1800" dirty="0" smtClean="0"/>
              <a:t>Market Participant </a:t>
            </a:r>
            <a:r>
              <a:rPr lang="en-US" sz="1800" dirty="0"/>
              <a:t>needs- Future implementation working </a:t>
            </a:r>
            <a:r>
              <a:rPr lang="en-US" sz="1800" smtClean="0"/>
              <a:t>group / task </a:t>
            </a:r>
            <a:r>
              <a:rPr lang="en-US" sz="1800" dirty="0" smtClean="0"/>
              <a:t>force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9325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8121</TotalTime>
  <Words>512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Outline of RTCTF Update </vt:lpstr>
      <vt:lpstr>RTC Revision Requests</vt:lpstr>
      <vt:lpstr>RTCTF Charter and Next Steps</vt:lpstr>
      <vt:lpstr>RTCTF Items for Future Consideration</vt:lpstr>
      <vt:lpstr>RTCTF Items for Future Consideration (continued)</vt:lpstr>
      <vt:lpstr>Wrap-Up and Recommendations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368</cp:revision>
  <cp:lastPrinted>2016-01-21T20:53:15Z</cp:lastPrinted>
  <dcterms:created xsi:type="dcterms:W3CDTF">2016-01-21T15:20:31Z</dcterms:created>
  <dcterms:modified xsi:type="dcterms:W3CDTF">2021-01-25T23:04:37Z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