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6" d="100"/>
          <a:sy n="56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2021 </a:t>
            </a:r>
            <a:r>
              <a:rPr lang="en-US" sz="2400" dirty="0"/>
              <a:t>RMS Working Group and Task Force Leadership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endParaRPr lang="en-US" sz="1800" b="1" dirty="0" smtClean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Texas </a:t>
            </a:r>
            <a:r>
              <a:rPr lang="en-US" sz="1800" b="1" dirty="0">
                <a:solidFill>
                  <a:schemeClr val="tx1"/>
                </a:solidFill>
              </a:rPr>
              <a:t>Data Transport and </a:t>
            </a:r>
            <a:r>
              <a:rPr lang="en-US" sz="1800" b="1" dirty="0" err="1">
                <a:solidFill>
                  <a:schemeClr val="tx1"/>
                </a:solidFill>
              </a:rPr>
              <a:t>MarkeTrak</a:t>
            </a:r>
            <a:r>
              <a:rPr lang="en-US" sz="1800" b="1" dirty="0">
                <a:solidFill>
                  <a:schemeClr val="tx1"/>
                </a:solidFill>
              </a:rPr>
              <a:t> Systems Working Group (</a:t>
            </a:r>
            <a:r>
              <a:rPr lang="en-US" sz="1800" b="1" dirty="0" smtClean="0">
                <a:solidFill>
                  <a:schemeClr val="tx1"/>
                </a:solidFill>
              </a:rPr>
              <a:t>TDTMS) 	</a:t>
            </a:r>
            <a:r>
              <a:rPr lang="en-US" altLang="en-US" sz="1800" dirty="0">
                <a:solidFill>
                  <a:schemeClr val="tx1"/>
                </a:solidFill>
              </a:rPr>
              <a:t>Chair: 		</a:t>
            </a:r>
            <a:r>
              <a:rPr lang="en-US" sz="1800" dirty="0">
                <a:solidFill>
                  <a:schemeClr val="tx1"/>
                </a:solidFill>
              </a:rPr>
              <a:t>Sheri </a:t>
            </a:r>
            <a:r>
              <a:rPr lang="en-US" sz="1800" dirty="0" smtClean="0">
                <a:solidFill>
                  <a:schemeClr val="tx1"/>
                </a:solidFill>
              </a:rPr>
              <a:t>Wiegand, TXU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	Vice </a:t>
            </a:r>
            <a:r>
              <a:rPr lang="en-US" altLang="en-US" sz="1800" dirty="0">
                <a:solidFill>
                  <a:schemeClr val="tx1"/>
                </a:solidFill>
              </a:rPr>
              <a:t>Chair: 	</a:t>
            </a:r>
            <a:r>
              <a:rPr lang="en-US" sz="1800" dirty="0">
                <a:solidFill>
                  <a:schemeClr val="tx1"/>
                </a:solidFill>
              </a:rPr>
              <a:t>Sam Pak, </a:t>
            </a:r>
            <a:r>
              <a:rPr lang="en-US" sz="1800" dirty="0" smtClean="0">
                <a:solidFill>
                  <a:schemeClr val="tx1"/>
                </a:solidFill>
              </a:rPr>
              <a:t>Oncor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sz="1800" b="1" dirty="0">
                <a:solidFill>
                  <a:schemeClr val="tx1"/>
                </a:solidFill>
              </a:rPr>
              <a:t>Texas Standard Electronic Transaction Working Group (Texas SET)</a:t>
            </a:r>
            <a:r>
              <a:rPr lang="en-US" altLang="en-US" sz="1800" dirty="0" smtClean="0">
                <a:solidFill>
                  <a:schemeClr val="tx1"/>
                </a:solidFill>
              </a:rPr>
              <a:t>	Chair</a:t>
            </a:r>
            <a:r>
              <a:rPr lang="en-US" altLang="en-US" sz="1800" dirty="0">
                <a:solidFill>
                  <a:schemeClr val="tx1"/>
                </a:solidFill>
              </a:rPr>
              <a:t>: 	</a:t>
            </a:r>
            <a:r>
              <a:rPr lang="en-US" altLang="en-US" sz="1800" dirty="0" smtClean="0">
                <a:solidFill>
                  <a:schemeClr val="tx1"/>
                </a:solidFill>
              </a:rPr>
              <a:t>	</a:t>
            </a:r>
            <a:r>
              <a:rPr lang="en-US" altLang="en-US" sz="1800" dirty="0">
                <a:solidFill>
                  <a:schemeClr val="tx1"/>
                </a:solidFill>
              </a:rPr>
              <a:t>Kyle Patrick, </a:t>
            </a:r>
            <a:r>
              <a:rPr lang="en-US" altLang="en-US" sz="1800" dirty="0" smtClean="0">
                <a:solidFill>
                  <a:schemeClr val="tx1"/>
                </a:solidFill>
              </a:rPr>
              <a:t>NRG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	Vice Chair: </a:t>
            </a:r>
            <a:r>
              <a:rPr lang="en-US" altLang="en-US" sz="1800" dirty="0">
                <a:solidFill>
                  <a:schemeClr val="tx1"/>
                </a:solidFill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</a:rPr>
              <a:t>Diana </a:t>
            </a:r>
            <a:r>
              <a:rPr lang="en-US" altLang="en-US" sz="1800" dirty="0">
                <a:solidFill>
                  <a:schemeClr val="tx1"/>
                </a:solidFill>
              </a:rPr>
              <a:t>Rehfeldt, TNMP</a:t>
            </a:r>
            <a:endParaRPr lang="en-US" altLang="en-US" sz="1800" dirty="0" smtClean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Retail </a:t>
            </a:r>
            <a:r>
              <a:rPr lang="en-US" sz="1800" b="1" dirty="0">
                <a:solidFill>
                  <a:schemeClr val="tx1"/>
                </a:solidFill>
              </a:rPr>
              <a:t>Market Training Task Force (RMTTF)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Co-Chair: 		</a:t>
            </a:r>
            <a:r>
              <a:rPr lang="en-US" sz="1800" dirty="0">
                <a:solidFill>
                  <a:schemeClr val="tx1"/>
                </a:solidFill>
              </a:rPr>
              <a:t>Tomas Fernandez, NRG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Co-Chair: 		Debbie McKeever, Oncor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</a:rPr>
              <a:t>Co-Chair</a:t>
            </a:r>
            <a:r>
              <a:rPr lang="en-US" altLang="en-US" sz="1800" dirty="0">
                <a:solidFill>
                  <a:schemeClr val="tx1"/>
                </a:solidFill>
              </a:rPr>
              <a:t>: 		Sheri Wiegand, TXU </a:t>
            </a:r>
            <a:r>
              <a:rPr lang="en-US" altLang="en-US" sz="1800" dirty="0" smtClean="0">
                <a:solidFill>
                  <a:schemeClr val="tx1"/>
                </a:solidFill>
              </a:rPr>
              <a:t>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</a:rPr>
              <a:t>   </a:t>
            </a:r>
            <a:r>
              <a:rPr lang="en-US" sz="1800" b="1" dirty="0" smtClean="0">
                <a:solidFill>
                  <a:schemeClr val="tx1"/>
                </a:solidFill>
              </a:rPr>
              <a:t>Profiling </a:t>
            </a:r>
            <a:r>
              <a:rPr lang="en-US" sz="1800" b="1" dirty="0">
                <a:solidFill>
                  <a:schemeClr val="tx1"/>
                </a:solidFill>
              </a:rPr>
              <a:t>Working Group (PWG)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Chair: 		</a:t>
            </a:r>
            <a:r>
              <a:rPr lang="en-US" altLang="en-US" sz="1800" dirty="0" smtClean="0">
                <a:solidFill>
                  <a:schemeClr val="tx1"/>
                </a:solidFill>
              </a:rPr>
              <a:t>Sam Pak, Oncor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</a:rPr>
              <a:t>Vice </a:t>
            </a:r>
            <a:r>
              <a:rPr lang="en-US" altLang="en-US" sz="1800" dirty="0">
                <a:solidFill>
                  <a:schemeClr val="tx1"/>
                </a:solidFill>
              </a:rPr>
              <a:t>Chair: 	</a:t>
            </a:r>
            <a:r>
              <a:rPr lang="en-US" sz="1800" dirty="0" smtClean="0">
                <a:solidFill>
                  <a:schemeClr val="tx1"/>
                </a:solidFill>
              </a:rPr>
              <a:t>Sheri </a:t>
            </a:r>
            <a:r>
              <a:rPr lang="en-US" sz="1800" dirty="0">
                <a:solidFill>
                  <a:schemeClr val="tx1"/>
                </a:solidFill>
              </a:rPr>
              <a:t>Wiegand, TXU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</TotalTime>
  <Words>21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2021 RMS Working Group and Task Force Leadership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56</cp:revision>
  <cp:lastPrinted>2016-01-21T20:53:15Z</cp:lastPrinted>
  <dcterms:created xsi:type="dcterms:W3CDTF">2016-01-21T15:20:31Z</dcterms:created>
  <dcterms:modified xsi:type="dcterms:W3CDTF">2021-01-21T16:57:25Z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