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5"/>
  </p:notesMasterIdLst>
  <p:handoutMasterIdLst>
    <p:handoutMasterId r:id="rId26"/>
  </p:handoutMasterIdLst>
  <p:sldIdLst>
    <p:sldId id="260" r:id="rId5"/>
    <p:sldId id="296" r:id="rId6"/>
    <p:sldId id="358" r:id="rId7"/>
    <p:sldId id="374" r:id="rId8"/>
    <p:sldId id="375" r:id="rId9"/>
    <p:sldId id="294" r:id="rId10"/>
    <p:sldId id="344" r:id="rId11"/>
    <p:sldId id="345" r:id="rId12"/>
    <p:sldId id="352" r:id="rId13"/>
    <p:sldId id="355" r:id="rId14"/>
    <p:sldId id="361" r:id="rId15"/>
    <p:sldId id="360" r:id="rId16"/>
    <p:sldId id="359" r:id="rId17"/>
    <p:sldId id="362" r:id="rId18"/>
    <p:sldId id="363" r:id="rId19"/>
    <p:sldId id="364" r:id="rId20"/>
    <p:sldId id="365" r:id="rId21"/>
    <p:sldId id="366" r:id="rId22"/>
    <p:sldId id="376" r:id="rId23"/>
    <p:sldId id="377" r:id="rId2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70" d="100"/>
          <a:sy n="70" d="100"/>
        </p:scale>
        <p:origin x="1416"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1/20/2021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1/20/2021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92528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973135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590928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4073926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4192134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237773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January 2021</a:t>
            </a:r>
            <a:endParaRPr lang="en-US" sz="1000" dirty="0">
              <a:solidFill>
                <a:prstClr val="black"/>
              </a:solidFill>
            </a:endParaRPr>
          </a:p>
        </p:txBody>
      </p:sp>
    </p:spTree>
    <p:extLst>
      <p:ext uri="{BB962C8B-B14F-4D97-AF65-F5344CB8AC3E}">
        <p14:creationId xmlns:p14="http://schemas.microsoft.com/office/powerpoint/2010/main" val="39499101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3275902860"/>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a:t>Item </a:t>
              </a:r>
              <a:r>
                <a:rPr lang="en-US" altLang="en-US" sz="3200" b="1" smtClean="0"/>
                <a:t>10: </a:t>
              </a:r>
              <a:r>
                <a:rPr lang="en-US" altLang="en-US" sz="3200" b="1" dirty="0"/>
                <a:t>PRS Report </a:t>
              </a:r>
            </a:p>
            <a:p>
              <a:pPr eaLnBrk="1" hangingPunct="1"/>
              <a:endParaRPr lang="en-US" altLang="en-US" b="1" dirty="0"/>
            </a:p>
            <a:p>
              <a:pPr eaLnBrk="1" hangingPunct="1"/>
              <a:r>
                <a:rPr lang="en-US" altLang="en-US" sz="2000" dirty="0" smtClean="0"/>
                <a:t>Martha Henson</a:t>
              </a:r>
              <a:endParaRPr lang="en-US" altLang="en-US" sz="2000" dirty="0"/>
            </a:p>
            <a:p>
              <a:pPr eaLnBrk="1" hangingPunct="1"/>
              <a:r>
                <a:rPr lang="en-US" altLang="en-US" sz="2000" dirty="0"/>
                <a:t>PRS </a:t>
              </a:r>
              <a:r>
                <a:rPr lang="en-US" altLang="en-US" sz="2000" dirty="0" smtClean="0"/>
                <a:t>Chair</a:t>
              </a:r>
              <a:endParaRPr lang="en-US" altLang="en-US" sz="2000" dirty="0"/>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January 27, 2021</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NPRR1040, Compliance Metrics for Ancillary Service Supply Responsibility [LCRA/STEC/Reliant]</a:t>
            </a:r>
            <a:endParaRPr lang="en-US" sz="1800" dirty="0"/>
          </a:p>
        </p:txBody>
      </p:sp>
      <p:sp>
        <p:nvSpPr>
          <p:cNvPr id="14339" name="Rectangle 2"/>
          <p:cNvSpPr>
            <a:spLocks noChangeArrowheads="1"/>
          </p:cNvSpPr>
          <p:nvPr/>
        </p:nvSpPr>
        <p:spPr bwMode="auto">
          <a:xfrm>
            <a:off x="346586" y="633811"/>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3290</a:t>
            </a:r>
          </a:p>
          <a:p>
            <a:r>
              <a:rPr lang="en-US" b="1" dirty="0"/>
              <a:t>ERCOT Impact Analysis:  </a:t>
            </a:r>
            <a:r>
              <a:rPr lang="en-US" dirty="0"/>
              <a:t>Between $20k and $30k; no impacts to ERCOT staffing; impacts to BI &amp; Data Analytics and </a:t>
            </a:r>
            <a:r>
              <a:rPr lang="x-none" dirty="0"/>
              <a:t>Data Access &amp; Transparency</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establishes compliance metrics for Ancillary Service Supply Responsibility.</a:t>
            </a:r>
          </a:p>
          <a:p>
            <a:r>
              <a:rPr lang="en-US" b="1" dirty="0"/>
              <a:t>PRS Decision:</a:t>
            </a:r>
            <a:r>
              <a:rPr lang="en-US" dirty="0"/>
              <a:t>  On 12/10/20, PRS unanimously voted via roll call to recommend approval of NPRR1040 as amended by the 12/3/20 Luminant comments.  On 1/14/21, PRS voted via roll call to endorse and forward to TAC the 12/10/20 PRS Report and Impact Analysis for NPRR1040 with a recommended priority of 2021 and rank of 3290.  There was one abstention from the IPM (Morgan Stanley) Market Segment.</a:t>
            </a:r>
          </a:p>
          <a:p>
            <a:endParaRPr lang="en-US" dirty="0"/>
          </a:p>
        </p:txBody>
      </p:sp>
    </p:spTree>
    <p:extLst>
      <p:ext uri="{BB962C8B-B14F-4D97-AF65-F5344CB8AC3E}">
        <p14:creationId xmlns:p14="http://schemas.microsoft.com/office/powerpoint/2010/main" val="4267646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NPRR1044, Clarify Generator Interconnection Neutral Project Classification [ERCOT]</a:t>
            </a:r>
            <a:endParaRPr lang="en-US" sz="1800" dirty="0"/>
          </a:p>
        </p:txBody>
      </p:sp>
      <p:sp>
        <p:nvSpPr>
          <p:cNvPr id="14339" name="Rectangle 2"/>
          <p:cNvSpPr>
            <a:spLocks noChangeArrowheads="1"/>
          </p:cNvSpPr>
          <p:nvPr/>
        </p:nvSpPr>
        <p:spPr bwMode="auto">
          <a:xfrm>
            <a:off x="346586" y="633811"/>
            <a:ext cx="84803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requires Generation Resources and Energy Storage Resources (ESRs) to develop and implement </a:t>
            </a:r>
            <a:r>
              <a:rPr lang="en-US" dirty="0" err="1"/>
              <a:t>Subsynchronous</a:t>
            </a:r>
            <a:r>
              <a:rPr lang="en-US" dirty="0"/>
              <a:t> Resonance (SSR) Mitigation plans to address SSR vulnerabilities in the event of six or fewer concurrent transmission Outages, instead of the current threshold of four or fewer Outages.  Generation Resources and ESRs that satisfied Planning Guide Section 6.9, Addition of Proposed Generation to the Planning Models, before September 1, 2020 would be allowed to elect SSR monitoring to address SSR vulnerabilities in the event of five or six concurrent transmission Outages.</a:t>
            </a:r>
          </a:p>
          <a:p>
            <a:r>
              <a:rPr lang="en-US" b="1" dirty="0"/>
              <a:t>PRS Decision:</a:t>
            </a:r>
            <a:r>
              <a:rPr lang="en-US" dirty="0"/>
              <a:t>  On 12/10/20, PRS unanimously voted via roll call to recommend approval of NPRR1044 as amended by the 11/23/20 ERCOT comments.  On 1/14/21, PRS voted via roll call to endorse and forward to TAC the 12/10/20 PRS Report and Impact Analysis for NPRR1044.  There was one abstention from the IPM (Morgan Stanley) Market Segment.</a:t>
            </a:r>
          </a:p>
          <a:p>
            <a:endParaRPr lang="en-US" dirty="0"/>
          </a:p>
        </p:txBody>
      </p:sp>
    </p:spTree>
    <p:extLst>
      <p:ext uri="{BB962C8B-B14F-4D97-AF65-F5344CB8AC3E}">
        <p14:creationId xmlns:p14="http://schemas.microsoft.com/office/powerpoint/2010/main" val="3881901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NPRR1048, Clarification on NPRR978 Short-Term Adequacy Reports [ERCOT]</a:t>
            </a:r>
            <a:endParaRPr lang="en-US" sz="1800" dirty="0"/>
          </a:p>
        </p:txBody>
      </p:sp>
      <p:sp>
        <p:nvSpPr>
          <p:cNvPr id="14339" name="Rectangle 2"/>
          <p:cNvSpPr>
            <a:spLocks noChangeArrowheads="1"/>
          </p:cNvSpPr>
          <p:nvPr/>
        </p:nvSpPr>
        <p:spPr bwMode="auto">
          <a:xfrm>
            <a:off x="346586" y="633811"/>
            <a:ext cx="8480323"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NPRR978</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a:t>
            </a:r>
          </a:p>
          <a:p>
            <a:r>
              <a:rPr lang="en-US" b="1" dirty="0"/>
              <a:t>Revision Description:  </a:t>
            </a:r>
            <a:r>
              <a:rPr lang="en-US" dirty="0"/>
              <a:t>This NPRR changes certain reports required by Section </a:t>
            </a:r>
            <a:r>
              <a:rPr lang="en-US" dirty="0" smtClean="0"/>
              <a:t>3.2.3</a:t>
            </a:r>
            <a:r>
              <a:rPr lang="en-US" dirty="0"/>
              <a:t>, System Adequacy Reports,</a:t>
            </a:r>
            <a:r>
              <a:rPr lang="en-US" dirty="0" smtClean="0"/>
              <a:t> </a:t>
            </a:r>
            <a:r>
              <a:rPr lang="en-US" dirty="0"/>
              <a:t>from being aggregated “by Load Zone” to being aggregated “by Forecast Zone.”  “Forecast Zones”, which have the same boundaries as the 2003 ERCOT Congestion Management Zones (CMZs), consist of North, South, West, and Houston.</a:t>
            </a:r>
          </a:p>
          <a:p>
            <a:r>
              <a:rPr lang="en-US" b="1" dirty="0"/>
              <a:t>PRS Decision:</a:t>
            </a:r>
            <a:r>
              <a:rPr lang="en-US" dirty="0"/>
              <a:t>  On 11/11/20, PRS unanimously voted via roll call to recommend approval of NPRR1048 as submitted.  On 12/10/20, PRS unanimously voted via roll call to endorse and forward to TAC the 11/11/20 PRS Report and Impact Analysis for NPRR1048</a:t>
            </a:r>
            <a:r>
              <a:rPr lang="en-US" dirty="0" smtClean="0"/>
              <a:t>.</a:t>
            </a:r>
            <a:endParaRPr lang="en-US" dirty="0"/>
          </a:p>
        </p:txBody>
      </p:sp>
    </p:spTree>
    <p:extLst>
      <p:ext uri="{BB962C8B-B14F-4D97-AF65-F5344CB8AC3E}">
        <p14:creationId xmlns:p14="http://schemas.microsoft.com/office/powerpoint/2010/main" val="1771844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NPRR1049, Management of DC Tie Load Zone Modifications [ERCOT]</a:t>
            </a:r>
            <a:endParaRPr lang="en-US" sz="1800" dirty="0"/>
          </a:p>
        </p:txBody>
      </p:sp>
      <p:sp>
        <p:nvSpPr>
          <p:cNvPr id="14339" name="Rectangle 2"/>
          <p:cNvSpPr>
            <a:spLocks noChangeArrowheads="1"/>
          </p:cNvSpPr>
          <p:nvPr/>
        </p:nvSpPr>
        <p:spPr bwMode="auto">
          <a:xfrm>
            <a:off x="346586" y="633811"/>
            <a:ext cx="8480323"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2021</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a:t>
            </a:r>
          </a:p>
          <a:p>
            <a:r>
              <a:rPr lang="en-US" b="1" dirty="0"/>
              <a:t>Revision Description:  </a:t>
            </a:r>
            <a:r>
              <a:rPr lang="en-US" dirty="0"/>
              <a:t>This NPRR removes the requirement to obtain ERCOT Board approval to add, delete, or change a </a:t>
            </a:r>
            <a:r>
              <a:rPr lang="en-US" dirty="0" smtClean="0"/>
              <a:t>DC Tie </a:t>
            </a:r>
            <a:r>
              <a:rPr lang="en-US" dirty="0"/>
              <a:t>Load Zone.  This NPRR also removes the 48-month waiting period before such actions can go into effect.  Further, this NPRR aligns the timeline for deleting DC Tie Load Zones with the timeline for removing Resource Nodes associated with a retiring Generation Resource.</a:t>
            </a:r>
          </a:p>
          <a:p>
            <a:r>
              <a:rPr lang="en-US" b="1" dirty="0"/>
              <a:t>PRS Decision:</a:t>
            </a:r>
            <a:r>
              <a:rPr lang="en-US" dirty="0"/>
              <a:t>  On 11/11/20, PRS unanimously voted via roll call to recommend approval of NPRR1049 as submitted.  On 12/10/20, PRS unanimously voted via roll call to endorse and forward to TAC the 11/11/20 PRS Report and the Impact Analysis for NPRR1049</a:t>
            </a:r>
            <a:r>
              <a:rPr lang="en-US" dirty="0" smtClean="0"/>
              <a:t>.</a:t>
            </a:r>
            <a:endParaRPr lang="en-US" dirty="0"/>
          </a:p>
        </p:txBody>
      </p:sp>
    </p:spTree>
    <p:extLst>
      <p:ext uri="{BB962C8B-B14F-4D97-AF65-F5344CB8AC3E}">
        <p14:creationId xmlns:p14="http://schemas.microsoft.com/office/powerpoint/2010/main" val="2416260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83067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NPRR1050, Change to the Summer Commercial Operations Date Deadline for Including Planned Generation Capacity in Reports on the Capacity, Demand and Reserves in the ERCOT Region [ERCOT]</a:t>
            </a:r>
            <a:endParaRPr lang="en-US" sz="1400" dirty="0"/>
          </a:p>
        </p:txBody>
      </p:sp>
      <p:sp>
        <p:nvSpPr>
          <p:cNvPr id="14339" name="Rectangle 2"/>
          <p:cNvSpPr>
            <a:spLocks noChangeArrowheads="1"/>
          </p:cNvSpPr>
          <p:nvPr/>
        </p:nvSpPr>
        <p:spPr bwMode="auto">
          <a:xfrm>
            <a:off x="346586" y="647459"/>
            <a:ext cx="8480323"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2021</a:t>
            </a:r>
          </a:p>
          <a:p>
            <a:r>
              <a:rPr lang="en-US" b="1" dirty="0"/>
              <a:t>ERCOT Impact Analysis:  </a:t>
            </a:r>
            <a:r>
              <a:rPr lang="en-US" dirty="0"/>
              <a:t>Less than $5k (O&amp;M); no impacts to ERCOT staffing; no impacts to </a:t>
            </a:r>
            <a:r>
              <a:rPr lang="x-none" dirty="0"/>
              <a:t>ERCOT computer systems</a:t>
            </a:r>
            <a:r>
              <a:rPr lang="en-US" dirty="0"/>
              <a:t>; no impacts to E</a:t>
            </a:r>
            <a:r>
              <a:rPr lang="x-none" dirty="0"/>
              <a:t>RCOT business processes</a:t>
            </a:r>
            <a:r>
              <a:rPr lang="en-US" dirty="0"/>
              <a:t>; ERCOT grid operations and practices will be updated.</a:t>
            </a:r>
          </a:p>
          <a:p>
            <a:r>
              <a:rPr lang="en-US" b="1" dirty="0"/>
              <a:t>Revision Description:  </a:t>
            </a:r>
            <a:r>
              <a:rPr lang="en-US" dirty="0"/>
              <a:t>This NPRR changes the summer projected Commercial Operations Date deadline from the start of the summer Peak Load Season to July 1.  Also, to be consistent with establishing a specific Commercial Operations Date deadline for the summer Peak Load Season, this NPRR adds the date of the start of the winter Peak Load Season.</a:t>
            </a:r>
          </a:p>
          <a:p>
            <a:r>
              <a:rPr lang="en-US" b="1" dirty="0"/>
              <a:t>PRS Decision:</a:t>
            </a:r>
            <a:r>
              <a:rPr lang="en-US" dirty="0"/>
              <a:t>  On 11/11/20, PRS unanimously voted via roll call to recommend approval of NPRR1050 as submitted.  On 12/10/20, PRS unanimously voted via roll call to endorse and forward to TAC the 11/11/20 PRS Report and Impact Analysis for NPRR1050.  </a:t>
            </a:r>
          </a:p>
          <a:p>
            <a:endParaRPr lang="en-US" dirty="0"/>
          </a:p>
          <a:p>
            <a:endParaRPr lang="en-US" dirty="0"/>
          </a:p>
        </p:txBody>
      </p:sp>
    </p:spTree>
    <p:extLst>
      <p:ext uri="{BB962C8B-B14F-4D97-AF65-F5344CB8AC3E}">
        <p14:creationId xmlns:p14="http://schemas.microsoft.com/office/powerpoint/2010/main" val="1679114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NPRR1051, Removal of the Price Floor Applied to Day-Ahead Settlement Point Prices [ERCOT]</a:t>
            </a:r>
            <a:endParaRPr lang="en-US" sz="1800" dirty="0"/>
          </a:p>
        </p:txBody>
      </p:sp>
      <p:sp>
        <p:nvSpPr>
          <p:cNvPr id="14339" name="Rectangle 2"/>
          <p:cNvSpPr>
            <a:spLocks noChangeArrowheads="1"/>
          </p:cNvSpPr>
          <p:nvPr/>
        </p:nvSpPr>
        <p:spPr bwMode="auto">
          <a:xfrm>
            <a:off x="346586" y="633811"/>
            <a:ext cx="8480323"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2021; Rank 2705</a:t>
            </a:r>
          </a:p>
          <a:p>
            <a:r>
              <a:rPr lang="en-US" b="1" dirty="0"/>
              <a:t>ERCOT Impact Analysis:  </a:t>
            </a:r>
            <a:r>
              <a:rPr lang="en-US" dirty="0"/>
              <a:t>Between $10k and $20k; no impacts to ERCOT staffing; impacts to MMS; no impacts to </a:t>
            </a:r>
            <a:r>
              <a:rPr lang="x-none" dirty="0"/>
              <a:t>ERCOT business processes</a:t>
            </a:r>
            <a:r>
              <a:rPr lang="en-US" dirty="0"/>
              <a:t>; no impacts to ERCOT grid operations and practices.</a:t>
            </a:r>
          </a:p>
          <a:p>
            <a:r>
              <a:rPr lang="en-US" b="1" dirty="0"/>
              <a:t>Revision Description:  </a:t>
            </a:r>
            <a:r>
              <a:rPr lang="en-US" dirty="0"/>
              <a:t>This NPRR removes the administrative price floor of -$251/MWh from all Day-Ahead Settlement Point Prices (DASPPs).</a:t>
            </a:r>
          </a:p>
          <a:p>
            <a:r>
              <a:rPr lang="en-US" b="1" dirty="0"/>
              <a:t>PRS Decision:</a:t>
            </a:r>
            <a:r>
              <a:rPr lang="en-US" dirty="0"/>
              <a:t>  On 11/11/20, PRS unanimously voted via roll call to recommend approval of NPRR1051 as submitted.  On 12/10/20, PRS unanimously voted via roll call to endorse and forward to TAC the 11/11/20 PRS Report and Impact Analysis for NPRR1051 with a recommended priority of 2021 and rank of 2705.</a:t>
            </a:r>
          </a:p>
        </p:txBody>
      </p:sp>
    </p:spTree>
    <p:extLst>
      <p:ext uri="{BB962C8B-B14F-4D97-AF65-F5344CB8AC3E}">
        <p14:creationId xmlns:p14="http://schemas.microsoft.com/office/powerpoint/2010/main" val="1373529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NPRR1052, Load Zone Pricing for Settlement Only Storage Prior to NPRR995 Implementation [ERCOT]</a:t>
            </a:r>
            <a:endParaRPr lang="en-US" sz="1800" dirty="0"/>
          </a:p>
        </p:txBody>
      </p:sp>
      <p:sp>
        <p:nvSpPr>
          <p:cNvPr id="14339" name="Rectangle 2"/>
          <p:cNvSpPr>
            <a:spLocks noChangeArrowheads="1"/>
          </p:cNvSpPr>
          <p:nvPr/>
        </p:nvSpPr>
        <p:spPr bwMode="auto">
          <a:xfrm>
            <a:off x="346586" y="633811"/>
            <a:ext cx="8480323"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of NPRR917</a:t>
            </a:r>
          </a:p>
          <a:p>
            <a:r>
              <a:rPr lang="en-US" b="1" dirty="0"/>
              <a:t>ERCOT Impact Analysis:  </a:t>
            </a:r>
            <a:r>
              <a:rPr lang="en-US" dirty="0"/>
              <a:t>Less than $5k (O&amp;M); no impacts to ERCOT staffing; impacts to Resource Integration; </a:t>
            </a:r>
            <a:r>
              <a:rPr lang="x-none" dirty="0"/>
              <a:t>ERCOT business processes</a:t>
            </a:r>
            <a:r>
              <a:rPr lang="en-US" dirty="0"/>
              <a:t> will be updated; no impacts to ERCOT grid operations.</a:t>
            </a:r>
          </a:p>
          <a:p>
            <a:r>
              <a:rPr lang="en-US" b="1" dirty="0"/>
              <a:t>Revision Description:  </a:t>
            </a:r>
            <a:r>
              <a:rPr lang="en-US" dirty="0"/>
              <a:t>This NPRR ensures that Energy Storage Systems (ESSs) that are registered with ERCOT as Settlement Only Generators (SOGs) will continue to have their injections and withdrawals settled at Load Zone pricing until nodal pricing for injections and withdrawals is approved and implemented.  </a:t>
            </a:r>
          </a:p>
          <a:p>
            <a:r>
              <a:rPr lang="en-US" b="1" dirty="0"/>
              <a:t>PRS Decision:</a:t>
            </a:r>
            <a:r>
              <a:rPr lang="en-US" dirty="0"/>
              <a:t>  On 11/11/20, PRS unanimously voted via roll call to recommend approval of NPRR1052 as submitted.  On 12/10/20, PRS unanimously voted via roll call to endorse and forward to TAC the 11/11/20 PRS Report and Impact Analysis for NPRR1052.</a:t>
            </a:r>
          </a:p>
        </p:txBody>
      </p:sp>
    </p:spTree>
    <p:extLst>
      <p:ext uri="{BB962C8B-B14F-4D97-AF65-F5344CB8AC3E}">
        <p14:creationId xmlns:p14="http://schemas.microsoft.com/office/powerpoint/2010/main" val="678697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NPRR1053, BESTF-9 Exemption from Ancillary Service Supply Compliance Requirements for Energy Storage Resources Affected by EEA Level 3 Charging Suspensions [ERCOT]</a:t>
            </a:r>
            <a:endParaRPr lang="en-US" sz="1400" dirty="0"/>
          </a:p>
        </p:txBody>
      </p:sp>
      <p:sp>
        <p:nvSpPr>
          <p:cNvPr id="14339" name="Rectangle 2"/>
          <p:cNvSpPr>
            <a:spLocks noChangeArrowheads="1"/>
          </p:cNvSpPr>
          <p:nvPr/>
        </p:nvSpPr>
        <p:spPr bwMode="auto">
          <a:xfrm>
            <a:off x="346586" y="633811"/>
            <a:ext cx="8480323"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2021</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a:t>
            </a:r>
          </a:p>
          <a:p>
            <a:r>
              <a:rPr lang="en-US" b="1" dirty="0"/>
              <a:t>Revision Description:  </a:t>
            </a:r>
            <a:r>
              <a:rPr lang="en-US" dirty="0"/>
              <a:t>This NPRR establishes an exemption from Ancillary Service supply compliance requirements for any Qualified Scheduling Entity (QSE) representing an Energy Storage Resource (ESR) whose ability to charge is restricted during an Energy Emergency Alert (EEA) Level 3 event.  The NPRR clarifies that the compliance exemption does not impact the QSE’s financial responsibility due to the Ancillary Service insufficiency.  Upon implementation of the Real-Time Co-optimization (RTC) Project, these provisions will no longer be necessary, and the language inserted by this NPRR will be removed.</a:t>
            </a:r>
          </a:p>
          <a:p>
            <a:r>
              <a:rPr lang="en-US" b="1" dirty="0"/>
              <a:t>PRS Decision:</a:t>
            </a:r>
            <a:r>
              <a:rPr lang="en-US" dirty="0"/>
              <a:t>  On 12/10/20, PRS unanimously voted via roll call to recommend approval of NPRR1053 as amended by the 12/8/20 ERCOT comments.  On 1/14/21, PRS voted via roll call to endorse and forward to TAC the 12/10/20 PRS Report and Impact Analysis for NPRR1053.  There was one abstention from the IPM (Morgan Stanley) Market Segment.  </a:t>
            </a:r>
          </a:p>
        </p:txBody>
      </p:sp>
    </p:spTree>
    <p:extLst>
      <p:ext uri="{BB962C8B-B14F-4D97-AF65-F5344CB8AC3E}">
        <p14:creationId xmlns:p14="http://schemas.microsoft.com/office/powerpoint/2010/main" val="36324372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NPRR1054, Removal of </a:t>
            </a:r>
            <a:r>
              <a:rPr lang="en-US" sz="1800" i="1" dirty="0" err="1"/>
              <a:t>Oklaunion</a:t>
            </a:r>
            <a:r>
              <a:rPr lang="en-US" sz="1800" i="1" dirty="0"/>
              <a:t> Exemption Language [AEP]</a:t>
            </a:r>
            <a:endParaRPr lang="en-US" sz="1800" dirty="0"/>
          </a:p>
        </p:txBody>
      </p:sp>
      <p:sp>
        <p:nvSpPr>
          <p:cNvPr id="14339" name="Rectangle 2"/>
          <p:cNvSpPr>
            <a:spLocks noChangeArrowheads="1"/>
          </p:cNvSpPr>
          <p:nvPr/>
        </p:nvSpPr>
        <p:spPr bwMode="auto">
          <a:xfrm>
            <a:off x="346586" y="633811"/>
            <a:ext cx="848032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March 1, 2021 (Sections </a:t>
            </a:r>
            <a:r>
              <a:rPr lang="x-none" dirty="0"/>
              <a:t>4.2.1.2, 4.4.4, and 4.4.4.2</a:t>
            </a:r>
            <a:r>
              <a:rPr lang="en-US" dirty="0"/>
              <a:t>); Upon system implementation (all remaining language) – Priority 2021; Rank 3300</a:t>
            </a:r>
          </a:p>
          <a:p>
            <a:r>
              <a:rPr lang="en-US" b="1" dirty="0"/>
              <a:t>ERCOT Impact Analysis:  </a:t>
            </a:r>
            <a:r>
              <a:rPr lang="en-US" dirty="0"/>
              <a:t>Between $10k and $15k; no impacts to ERCOT staffing; impacts to Market Settlements (S&amp;B) and Integration; no impacts to </a:t>
            </a:r>
            <a:r>
              <a:rPr lang="x-none" dirty="0"/>
              <a:t>ERCOT business processes</a:t>
            </a:r>
            <a:r>
              <a:rPr lang="en-US" dirty="0"/>
              <a:t>; no impacts to ERCOT grid operations and practices.</a:t>
            </a:r>
          </a:p>
          <a:p>
            <a:r>
              <a:rPr lang="en-US" b="1" dirty="0"/>
              <a:t>Revision Description:  </a:t>
            </a:r>
            <a:r>
              <a:rPr lang="en-US" dirty="0"/>
              <a:t>This NPRR removes all references to </a:t>
            </a:r>
            <a:r>
              <a:rPr lang="en-US" dirty="0" err="1"/>
              <a:t>Oklaunion</a:t>
            </a:r>
            <a:r>
              <a:rPr lang="en-US" dirty="0"/>
              <a:t> Exemption from the ERCOT Protocols and adjusts the affected sections’ remaining language accordingly.</a:t>
            </a:r>
          </a:p>
          <a:p>
            <a:r>
              <a:rPr lang="en-US" b="1" dirty="0"/>
              <a:t>PRS Decision:</a:t>
            </a:r>
            <a:r>
              <a:rPr lang="en-US" dirty="0"/>
              <a:t>  On 12/10/20, PRS unanimously voted via roll call to recommend approval of NPRR1054 as amended by the 12/8/20 ERCOT comments.  On 1/14/21, PRS voted via roll call to endorse and forward to TAC the 12/10/20 PRS Report and Impact Analysis for NPRR1054 with a recommended effective date of March 1, 2021 for Sections 4.2.1.2, 4.4.4, and 4.4.4.2; and upon system implementation for all remaining language with a recommended priority of 2021 and rank of 3300.  There was one abstention from the IPM (Morgan Stanley) Market Segment.</a:t>
            </a:r>
          </a:p>
        </p:txBody>
      </p:sp>
    </p:spTree>
    <p:extLst>
      <p:ext uri="{BB962C8B-B14F-4D97-AF65-F5344CB8AC3E}">
        <p14:creationId xmlns:p14="http://schemas.microsoft.com/office/powerpoint/2010/main" val="152300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2020 Releases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19</a:t>
            </a:fld>
            <a:endParaRPr lang="en-US">
              <a:solidFill>
                <a:prstClr val="black">
                  <a:tint val="75000"/>
                </a:prstClr>
              </a:solidFill>
            </a:endParaRPr>
          </a:p>
        </p:txBody>
      </p:sp>
      <p:sp>
        <p:nvSpPr>
          <p:cNvPr id="29" name="TextBox 15"/>
          <p:cNvSpPr txBox="1">
            <a:spLocks noChangeArrowheads="1"/>
          </p:cNvSpPr>
          <p:nvPr/>
        </p:nvSpPr>
        <p:spPr bwMode="auto">
          <a:xfrm>
            <a:off x="160280" y="534938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80658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3493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262008"/>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2/4 – 2/6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3/31 – 4/2</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5/26 – 5/29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8/4 – 8/6</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10/13 – 10/15</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12/8 – 12/10</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3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 </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NPRR968</a:t>
                      </a:r>
                      <a:endParaRPr kumimoji="0" lang="en-US" sz="10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NPRR943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Courier New" pitchFamily="49" charset="0"/>
                        </a:rPr>
                        <a:t>EMIL Web Interface</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4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NPRR863</a:t>
                      </a:r>
                      <a:r>
                        <a:rPr kumimoji="0" lang="en-US" sz="900" b="0" i="0" u="none" strike="noStrike" cap="none" normalizeH="0" baseline="0" dirty="0" smtClean="0">
                          <a:ln>
                            <a:noFill/>
                          </a:ln>
                          <a:solidFill>
                            <a:schemeClr val="tx1"/>
                          </a:solidFill>
                          <a:effectLst/>
                          <a:latin typeface="Courier New" pitchFamily="49" charset="0"/>
                        </a:rPr>
                        <a:t> </a:t>
                      </a:r>
                      <a:r>
                        <a:rPr kumimoji="0" lang="en-US" sz="1000" b="0" i="0" u="none" strike="noStrike" cap="none" normalizeH="0" baseline="0" dirty="0" smtClean="0">
                          <a:ln>
                            <a:noFill/>
                          </a:ln>
                          <a:solidFill>
                            <a:schemeClr val="tx1"/>
                          </a:solidFill>
                          <a:effectLst/>
                          <a:latin typeface="Courier New" pitchFamily="49" charset="0"/>
                        </a:rPr>
                        <a:t>FFR</a:t>
                      </a: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NPRR960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smtClean="0">
                          <a:ln>
                            <a:noFill/>
                          </a:ln>
                          <a:solidFill>
                            <a:schemeClr val="tx1"/>
                          </a:solidFill>
                          <a:effectLst/>
                          <a:latin typeface="Courier New" pitchFamily="49" charset="0"/>
                        </a:rPr>
                        <a:t>OBDRR011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SCR802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OBDRR006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RMGRR163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NPRR837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NPRR930</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NPRR935</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NPRR977</a:t>
                      </a:r>
                      <a:endParaRPr kumimoji="0" lang="en-US" sz="1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NPRR955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NOGRR183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RRGRR019</a:t>
                      </a:r>
                      <a:endParaRPr kumimoji="0" lang="en-US" sz="18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MIS Go-Live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RIOO R2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MMS/OS Refresh</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SCR806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NPRR978</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42489" y="533400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7" name="TextBox 12"/>
          <p:cNvSpPr txBox="1">
            <a:spLocks noChangeArrowheads="1"/>
          </p:cNvSpPr>
          <p:nvPr/>
        </p:nvSpPr>
        <p:spPr bwMode="auto">
          <a:xfrm>
            <a:off x="160278" y="390496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18" name="TextBox 21"/>
          <p:cNvSpPr txBox="1">
            <a:spLocks noChangeArrowheads="1"/>
          </p:cNvSpPr>
          <p:nvPr/>
        </p:nvSpPr>
        <p:spPr bwMode="auto">
          <a:xfrm>
            <a:off x="6501462" y="5277254"/>
            <a:ext cx="2485392" cy="954107"/>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prstClr val="black"/>
                </a:solidFill>
                <a:cs typeface="+mn-cs"/>
              </a:rPr>
              <a:t>NPRR930(a) – O&amp;M portion</a:t>
            </a:r>
          </a:p>
          <a:p>
            <a:pPr defTabSz="914400" eaLnBrk="1" hangingPunct="1">
              <a:defRPr/>
            </a:pPr>
            <a:r>
              <a:rPr lang="en-US" sz="800" b="0" kern="0" dirty="0" smtClean="0">
                <a:solidFill>
                  <a:prstClr val="black"/>
                </a:solidFill>
                <a:cs typeface="+mn-cs"/>
              </a:rPr>
              <a:t>NPRR935(a) – Sections 4.2.2 (1) (6), 4.2.5</a:t>
            </a:r>
          </a:p>
          <a:p>
            <a:pPr defTabSz="914400" eaLnBrk="1" hangingPunct="1">
              <a:defRPr/>
            </a:pPr>
            <a:r>
              <a:rPr lang="en-US" sz="800" b="0" kern="0" dirty="0" smtClean="0">
                <a:solidFill>
                  <a:prstClr val="black"/>
                </a:solidFill>
                <a:cs typeface="+mn-cs"/>
              </a:rPr>
              <a:t>NPRR935(b) – Sections 2.1, 2.2, 4.2.3</a:t>
            </a:r>
          </a:p>
          <a:p>
            <a:pPr defTabSz="914400" eaLnBrk="1" hangingPunct="1">
              <a:defRPr/>
            </a:pPr>
            <a:r>
              <a:rPr lang="en-US" sz="800" b="0" kern="0" dirty="0" smtClean="0">
                <a:solidFill>
                  <a:prstClr val="black"/>
                </a:solidFill>
                <a:cs typeface="+mn-cs"/>
              </a:rPr>
              <a:t>NPRR978(a) – Initial report decommissions</a:t>
            </a:r>
          </a:p>
          <a:p>
            <a:pPr defTabSz="914400" eaLnBrk="1" hangingPunct="1">
              <a:defRPr/>
            </a:pPr>
            <a:r>
              <a:rPr lang="en-US" sz="800" b="0" kern="0" dirty="0" smtClean="0">
                <a:solidFill>
                  <a:prstClr val="black"/>
                </a:solidFill>
                <a:cs typeface="+mn-cs"/>
              </a:rPr>
              <a:t>NPRR978(b) </a:t>
            </a:r>
            <a:r>
              <a:rPr lang="en-US" sz="800" b="0" kern="0" dirty="0">
                <a:solidFill>
                  <a:prstClr val="black"/>
                </a:solidFill>
                <a:cs typeface="+mn-cs"/>
              </a:rPr>
              <a:t>– </a:t>
            </a:r>
            <a:r>
              <a:rPr lang="en-US" sz="800" b="0" kern="0" dirty="0" smtClean="0">
                <a:solidFill>
                  <a:prstClr val="black"/>
                </a:solidFill>
                <a:cs typeface="+mn-cs"/>
              </a:rPr>
              <a:t>Non-Forecast Zone scope</a:t>
            </a:r>
          </a:p>
          <a:p>
            <a:pPr defTabSz="914400" eaLnBrk="1" hangingPunct="1">
              <a:defRPr/>
            </a:pPr>
            <a:r>
              <a:rPr lang="en-US" sz="800" b="0" kern="0" dirty="0" smtClean="0">
                <a:solidFill>
                  <a:prstClr val="black"/>
                </a:solidFill>
                <a:cs typeface="+mn-cs"/>
              </a:rPr>
              <a:t>PGRR070(b) – Remaining PGRR language</a:t>
            </a:r>
          </a:p>
          <a:p>
            <a:pPr defTabSz="914400" eaLnBrk="1" hangingPunct="1">
              <a:defRPr/>
            </a:pPr>
            <a:r>
              <a:rPr lang="en-US" sz="800" b="0" kern="0" dirty="0" smtClean="0">
                <a:solidFill>
                  <a:prstClr val="black"/>
                </a:solidFill>
                <a:cs typeface="+mn-cs"/>
              </a:rPr>
              <a:t>SCR781(a</a:t>
            </a:r>
            <a:r>
              <a:rPr lang="en-US" sz="800" b="0" kern="0" dirty="0">
                <a:solidFill>
                  <a:prstClr val="black"/>
                </a:solidFill>
                <a:cs typeface="+mn-cs"/>
              </a:rPr>
              <a:t>) – View / Edit </a:t>
            </a:r>
            <a:r>
              <a:rPr lang="en-US" sz="800" b="0" kern="0" dirty="0" smtClean="0">
                <a:solidFill>
                  <a:prstClr val="black"/>
                </a:solidFill>
                <a:cs typeface="+mn-cs"/>
              </a:rPr>
              <a:t>capability</a:t>
            </a:r>
          </a:p>
        </p:txBody>
      </p:sp>
      <p:sp>
        <p:nvSpPr>
          <p:cNvPr id="19" name="TextBox 13"/>
          <p:cNvSpPr txBox="1">
            <a:spLocks noChangeArrowheads="1"/>
          </p:cNvSpPr>
          <p:nvPr/>
        </p:nvSpPr>
        <p:spPr bwMode="auto">
          <a:xfrm>
            <a:off x="1586742" y="4797042"/>
            <a:ext cx="2977306" cy="249625"/>
          </a:xfrm>
          <a:prstGeom prst="rect">
            <a:avLst/>
          </a:prstGeom>
          <a:solidFill>
            <a:srgbClr val="A1D8FD"/>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MMS/OS Upgrade “Chill”</a:t>
            </a:r>
            <a:endParaRPr lang="en-US" sz="1000" i="1" kern="0" dirty="0">
              <a:solidFill>
                <a:srgbClr val="000000"/>
              </a:solidFill>
              <a:cs typeface="+mn-cs"/>
            </a:endParaRPr>
          </a:p>
        </p:txBody>
      </p:sp>
      <p:sp>
        <p:nvSpPr>
          <p:cNvPr id="20" name="TextBox 13"/>
          <p:cNvSpPr txBox="1">
            <a:spLocks noChangeArrowheads="1"/>
          </p:cNvSpPr>
          <p:nvPr/>
        </p:nvSpPr>
        <p:spPr bwMode="auto">
          <a:xfrm>
            <a:off x="4564048" y="4800446"/>
            <a:ext cx="4422805" cy="246221"/>
          </a:xfrm>
          <a:prstGeom prst="rect">
            <a:avLst/>
          </a:prstGeom>
          <a:solidFill>
            <a:schemeClr val="accent1">
              <a:lumMod val="75000"/>
            </a:schemeClr>
          </a:solidFill>
          <a:ln w="1587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FFFFFF"/>
                </a:solidFill>
                <a:cs typeface="+mn-cs"/>
              </a:rPr>
              <a:t>MMS/OS Upgrade “Freeze”</a:t>
            </a:r>
            <a:endParaRPr lang="en-US" sz="1000" i="1" kern="0" dirty="0">
              <a:solidFill>
                <a:srgbClr val="FFFFFF"/>
              </a:solidFill>
              <a:cs typeface="+mn-cs"/>
            </a:endParaRPr>
          </a:p>
        </p:txBody>
      </p:sp>
      <p:sp>
        <p:nvSpPr>
          <p:cNvPr id="23" name="TextBox 22"/>
          <p:cNvSpPr txBox="1"/>
          <p:nvPr/>
        </p:nvSpPr>
        <p:spPr>
          <a:xfrm>
            <a:off x="1293429" y="1366501"/>
            <a:ext cx="370549" cy="261610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endParaRPr lang="en-US" sz="1400" b="1" i="1" kern="0" dirty="0" smtClean="0">
              <a:solidFill>
                <a:srgbClr val="000000"/>
              </a:solidFill>
              <a:latin typeface="Arial" panose="020B0604020202020204"/>
              <a:cs typeface="+mn-cs"/>
            </a:endParaRPr>
          </a:p>
          <a:p>
            <a:pPr algn="ctr" defTabSz="914400" eaLnBrk="1" hangingPunct="1">
              <a:defRPr/>
            </a:pPr>
            <a:endParaRPr lang="en-US" sz="700" b="1" i="1" kern="0" dirty="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12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100" b="1" i="1" kern="0" dirty="0" smtClean="0">
                <a:solidFill>
                  <a:srgbClr val="000000"/>
                </a:solidFill>
                <a:latin typeface="Arial" panose="020B0604020202020204"/>
                <a:cs typeface="+mn-cs"/>
              </a:rPr>
              <a:t> </a:t>
            </a:r>
            <a:endParaRPr lang="en-US" sz="600" b="1" i="1" kern="0" dirty="0">
              <a:solidFill>
                <a:srgbClr val="000000"/>
              </a:solidFill>
              <a:latin typeface="Arial" panose="020B0604020202020204"/>
              <a:cs typeface="+mn-cs"/>
            </a:endParaRPr>
          </a:p>
          <a:p>
            <a:pPr algn="ctr" defTabSz="914400" eaLnBrk="1" hangingPunct="1">
              <a:defRPr/>
            </a:pPr>
            <a:r>
              <a:rPr lang="en-US" sz="12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6021174" y="3067331"/>
            <a:ext cx="1435608" cy="40011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dirty="0" smtClean="0">
                <a:solidFill>
                  <a:prstClr val="black"/>
                </a:solidFill>
                <a:cs typeface="+mn-cs"/>
              </a:rPr>
              <a:t>December</a:t>
            </a:r>
            <a:endParaRPr lang="en-US" sz="900" dirty="0" smtClean="0">
              <a:solidFill>
                <a:prstClr val="black"/>
              </a:solidFill>
              <a:cs typeface="+mn-cs"/>
            </a:endParaRPr>
          </a:p>
          <a:p>
            <a:pPr algn="ctr" defTabSz="914400" eaLnBrk="1" hangingPunct="1">
              <a:defRPr/>
            </a:pPr>
            <a:r>
              <a:rPr lang="en-US" sz="1000" dirty="0" smtClean="0">
                <a:solidFill>
                  <a:prstClr val="black"/>
                </a:solidFill>
                <a:cs typeface="+mn-cs"/>
              </a:rPr>
              <a:t>Off-Cycle</a:t>
            </a:r>
          </a:p>
        </p:txBody>
      </p:sp>
      <p:sp>
        <p:nvSpPr>
          <p:cNvPr id="25" name="TextBox 12"/>
          <p:cNvSpPr txBox="1">
            <a:spLocks noChangeArrowheads="1"/>
          </p:cNvSpPr>
          <p:nvPr/>
        </p:nvSpPr>
        <p:spPr bwMode="auto">
          <a:xfrm>
            <a:off x="146686" y="1902106"/>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47" name="TextBox 46"/>
          <p:cNvSpPr txBox="1"/>
          <p:nvPr/>
        </p:nvSpPr>
        <p:spPr>
          <a:xfrm>
            <a:off x="5690887" y="1357972"/>
            <a:ext cx="370549" cy="223138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1300" b="1" i="1" kern="0" dirty="0">
              <a:solidFill>
                <a:srgbClr val="000000"/>
              </a:solidFill>
              <a:latin typeface="Arial" panose="020B0604020202020204"/>
              <a:cs typeface="+mn-cs"/>
            </a:endParaRPr>
          </a:p>
          <a:p>
            <a:pPr algn="ctr" defTabSz="914400" eaLnBrk="1" hangingPunct="1">
              <a:defRPr/>
            </a:pPr>
            <a:endParaRPr lang="en-US" sz="13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4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147302" y="27209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1/19</a:t>
            </a:r>
            <a:endParaRPr lang="en-US" sz="1200" kern="0" dirty="0">
              <a:solidFill>
                <a:prstClr val="black"/>
              </a:solidFill>
              <a:cs typeface="+mn-cs"/>
            </a:endParaRPr>
          </a:p>
        </p:txBody>
      </p:sp>
      <p:sp>
        <p:nvSpPr>
          <p:cNvPr id="41" name="TextBox 40"/>
          <p:cNvSpPr txBox="1"/>
          <p:nvPr/>
        </p:nvSpPr>
        <p:spPr>
          <a:xfrm>
            <a:off x="7192934" y="3454097"/>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0" name="TextBox 39"/>
          <p:cNvSpPr txBox="1"/>
          <p:nvPr/>
        </p:nvSpPr>
        <p:spPr>
          <a:xfrm>
            <a:off x="1290090" y="2229464"/>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42" name="TextBox 41"/>
          <p:cNvSpPr txBox="1"/>
          <p:nvPr/>
        </p:nvSpPr>
        <p:spPr>
          <a:xfrm>
            <a:off x="1286994" y="3028336"/>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4" name="TextBox 43"/>
          <p:cNvSpPr txBox="1"/>
          <p:nvPr/>
        </p:nvSpPr>
        <p:spPr>
          <a:xfrm rot="16200000">
            <a:off x="2680588" y="2475144"/>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2a</a:t>
            </a:r>
            <a:endParaRPr lang="en-US" sz="1000" i="1" dirty="0">
              <a:solidFill>
                <a:prstClr val="black"/>
              </a:solidFill>
              <a:latin typeface="Arial" panose="020B0604020202020204"/>
              <a:cs typeface="+mn-cs"/>
            </a:endParaRPr>
          </a:p>
        </p:txBody>
      </p:sp>
      <p:sp>
        <p:nvSpPr>
          <p:cNvPr id="45" name="Left Brace 44"/>
          <p:cNvSpPr/>
          <p:nvPr/>
        </p:nvSpPr>
        <p:spPr>
          <a:xfrm>
            <a:off x="3337858" y="2235909"/>
            <a:ext cx="153463" cy="67861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48" name="TextBox 12"/>
          <p:cNvSpPr txBox="1">
            <a:spLocks noChangeArrowheads="1"/>
          </p:cNvSpPr>
          <p:nvPr/>
        </p:nvSpPr>
        <p:spPr bwMode="auto">
          <a:xfrm>
            <a:off x="152400" y="33044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1/30</a:t>
            </a:r>
            <a:endParaRPr lang="en-US" sz="1200" kern="0" dirty="0">
              <a:solidFill>
                <a:prstClr val="black"/>
              </a:solidFill>
              <a:cs typeface="+mn-cs"/>
            </a:endParaRPr>
          </a:p>
        </p:txBody>
      </p:sp>
      <p:sp>
        <p:nvSpPr>
          <p:cNvPr id="49" name="TextBox 12"/>
          <p:cNvSpPr txBox="1">
            <a:spLocks noChangeArrowheads="1"/>
          </p:cNvSpPr>
          <p:nvPr/>
        </p:nvSpPr>
        <p:spPr bwMode="auto">
          <a:xfrm>
            <a:off x="3125537" y="405381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8/1</a:t>
            </a:r>
            <a:endParaRPr lang="en-US" sz="1200" kern="0" dirty="0">
              <a:solidFill>
                <a:prstClr val="black"/>
              </a:solidFill>
              <a:cs typeface="+mn-cs"/>
            </a:endParaRPr>
          </a:p>
        </p:txBody>
      </p:sp>
      <p:sp>
        <p:nvSpPr>
          <p:cNvPr id="50" name="TextBox 12"/>
          <p:cNvSpPr txBox="1">
            <a:spLocks noChangeArrowheads="1"/>
          </p:cNvSpPr>
          <p:nvPr/>
        </p:nvSpPr>
        <p:spPr bwMode="auto">
          <a:xfrm>
            <a:off x="6022848" y="1981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November</a:t>
            </a:r>
            <a:endParaRPr lang="en-US" sz="1200" kern="0" dirty="0">
              <a:solidFill>
                <a:prstClr val="black"/>
              </a:solidFill>
              <a:cs typeface="+mn-cs"/>
            </a:endParaRPr>
          </a:p>
        </p:txBody>
      </p:sp>
      <p:sp>
        <p:nvSpPr>
          <p:cNvPr id="56" name="TextBox 12"/>
          <p:cNvSpPr txBox="1">
            <a:spLocks noChangeArrowheads="1"/>
          </p:cNvSpPr>
          <p:nvPr/>
        </p:nvSpPr>
        <p:spPr bwMode="auto">
          <a:xfrm>
            <a:off x="4488291" y="3717679"/>
            <a:ext cx="1683909"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9/3</a:t>
            </a:r>
          </a:p>
          <a:p>
            <a:pPr algn="ctr" defTabSz="914400" eaLnBrk="1" hangingPunct="1">
              <a:defRPr/>
            </a:pPr>
            <a:r>
              <a:rPr lang="en-US" sz="900" b="0" kern="0" dirty="0" smtClean="0">
                <a:solidFill>
                  <a:prstClr val="black"/>
                </a:solidFill>
                <a:cs typeface="+mn-cs"/>
              </a:rPr>
              <a:t>RARF Go-Live - View/Update</a:t>
            </a:r>
            <a:endParaRPr lang="en-US" sz="900" b="0" kern="0" dirty="0">
              <a:solidFill>
                <a:prstClr val="black"/>
              </a:solidFill>
              <a:cs typeface="+mn-cs"/>
            </a:endParaRPr>
          </a:p>
        </p:txBody>
      </p:sp>
      <p:sp>
        <p:nvSpPr>
          <p:cNvPr id="58" name="TextBox 57"/>
          <p:cNvSpPr txBox="1"/>
          <p:nvPr/>
        </p:nvSpPr>
        <p:spPr>
          <a:xfrm>
            <a:off x="1293429" y="4206145"/>
            <a:ext cx="370549" cy="877163"/>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3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57" name="TextBox 56"/>
          <p:cNvSpPr txBox="1"/>
          <p:nvPr/>
        </p:nvSpPr>
        <p:spPr>
          <a:xfrm>
            <a:off x="2778095" y="1357405"/>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1" name="TextBox 12"/>
          <p:cNvSpPr txBox="1">
            <a:spLocks noChangeArrowheads="1"/>
          </p:cNvSpPr>
          <p:nvPr/>
        </p:nvSpPr>
        <p:spPr bwMode="auto">
          <a:xfrm>
            <a:off x="1590676" y="3906683"/>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5</a:t>
            </a:r>
            <a:r>
              <a:rPr lang="en-US" sz="1200" dirty="0" smtClean="0">
                <a:solidFill>
                  <a:prstClr val="black"/>
                </a:solidFill>
                <a:cs typeface="+mn-cs"/>
              </a:rPr>
              <a:t>/1</a:t>
            </a:r>
            <a:endParaRPr lang="en-US" sz="1200" kern="0" dirty="0">
              <a:solidFill>
                <a:prstClr val="black"/>
              </a:solidFill>
              <a:cs typeface="+mn-cs"/>
            </a:endParaRPr>
          </a:p>
        </p:txBody>
      </p:sp>
      <p:sp>
        <p:nvSpPr>
          <p:cNvPr id="62" name="TextBox 61"/>
          <p:cNvSpPr txBox="1"/>
          <p:nvPr/>
        </p:nvSpPr>
        <p:spPr>
          <a:xfrm>
            <a:off x="2807981" y="4206145"/>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63" name="TextBox 12"/>
          <p:cNvSpPr txBox="1">
            <a:spLocks noChangeArrowheads="1"/>
          </p:cNvSpPr>
          <p:nvPr/>
        </p:nvSpPr>
        <p:spPr bwMode="auto">
          <a:xfrm>
            <a:off x="3120074" y="3238212"/>
            <a:ext cx="14519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7/1</a:t>
            </a:r>
            <a:endParaRPr lang="en-US" sz="1200" kern="0" dirty="0">
              <a:solidFill>
                <a:prstClr val="black"/>
              </a:solidFill>
              <a:cs typeface="+mn-cs"/>
            </a:endParaRPr>
          </a:p>
        </p:txBody>
      </p:sp>
      <p:sp>
        <p:nvSpPr>
          <p:cNvPr id="66" name="TextBox 65"/>
          <p:cNvSpPr txBox="1"/>
          <p:nvPr/>
        </p:nvSpPr>
        <p:spPr>
          <a:xfrm>
            <a:off x="4272610" y="1346426"/>
            <a:ext cx="370549" cy="1154162"/>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algn="ctr" defTabSz="914400" eaLnBrk="1" hangingPunct="1">
              <a:defRPr/>
            </a:pPr>
            <a:endParaRPr lang="en-US" sz="400" b="1" i="1" kern="0" dirty="0">
              <a:solidFill>
                <a:srgbClr val="000000"/>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000" b="1" i="1" kern="0" dirty="0">
              <a:solidFill>
                <a:srgbClr val="000000"/>
              </a:solidFill>
              <a:latin typeface="Wingdings" panose="05000000000000000000" pitchFamily="2" charset="2"/>
              <a:cs typeface="+mn-cs"/>
            </a:endParaRPr>
          </a:p>
          <a:p>
            <a:pPr algn="ctr" defTabSz="914400" eaLnBrk="1" hangingPunct="1">
              <a:defRPr/>
            </a:pPr>
            <a:endParaRPr lang="en-US" sz="5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700" b="1" i="1" kern="0" dirty="0">
              <a:solidFill>
                <a:srgbClr val="000000"/>
              </a:solidFill>
              <a:latin typeface="Arial" panose="020B0604020202020204"/>
              <a:cs typeface="+mn-cs"/>
            </a:endParaRPr>
          </a:p>
        </p:txBody>
      </p:sp>
      <p:sp>
        <p:nvSpPr>
          <p:cNvPr id="67" name="TextBox 66"/>
          <p:cNvSpPr txBox="1"/>
          <p:nvPr/>
        </p:nvSpPr>
        <p:spPr>
          <a:xfrm>
            <a:off x="4278454" y="2462630"/>
            <a:ext cx="370549" cy="677108"/>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68" name="TextBox 67"/>
          <p:cNvSpPr txBox="1"/>
          <p:nvPr/>
        </p:nvSpPr>
        <p:spPr>
          <a:xfrm>
            <a:off x="4224084" y="3566683"/>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4" name="TextBox 63"/>
          <p:cNvSpPr txBox="1"/>
          <p:nvPr/>
        </p:nvSpPr>
        <p:spPr>
          <a:xfrm>
            <a:off x="5704481" y="1381119"/>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72" name="TextBox 71"/>
          <p:cNvSpPr txBox="1"/>
          <p:nvPr/>
        </p:nvSpPr>
        <p:spPr>
          <a:xfrm>
            <a:off x="4221480" y="4323695"/>
            <a:ext cx="370549" cy="461665"/>
          </a:xfrm>
          <a:prstGeom prst="rect">
            <a:avLst/>
          </a:prstGeom>
          <a:noFill/>
        </p:spPr>
        <p:txBody>
          <a:bodyPr wrap="square" rtlCol="0">
            <a:spAutoFit/>
          </a:bodyPr>
          <a:lstStyle/>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dirty="0" smtClean="0">
              <a:solidFill>
                <a:prstClr val="black"/>
              </a:solidFill>
              <a:latin typeface="Wingdings" panose="05000000000000000000" pitchFamily="2" charset="2"/>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p:txBody>
      </p:sp>
      <p:sp>
        <p:nvSpPr>
          <p:cNvPr id="65" name="TextBox 64"/>
          <p:cNvSpPr txBox="1"/>
          <p:nvPr/>
        </p:nvSpPr>
        <p:spPr>
          <a:xfrm>
            <a:off x="5670464" y="4124992"/>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sp>
        <p:nvSpPr>
          <p:cNvPr id="46" name="TextBox 12"/>
          <p:cNvSpPr txBox="1">
            <a:spLocks noChangeArrowheads="1"/>
          </p:cNvSpPr>
          <p:nvPr/>
        </p:nvSpPr>
        <p:spPr bwMode="auto">
          <a:xfrm>
            <a:off x="4567272" y="235451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10/1</a:t>
            </a:r>
            <a:endParaRPr lang="en-US" sz="1200" kern="0" dirty="0">
              <a:solidFill>
                <a:prstClr val="black"/>
              </a:solidFill>
              <a:cs typeface="+mn-cs"/>
            </a:endParaRPr>
          </a:p>
        </p:txBody>
      </p:sp>
      <p:sp>
        <p:nvSpPr>
          <p:cNvPr id="59" name="TextBox 58"/>
          <p:cNvSpPr txBox="1"/>
          <p:nvPr/>
        </p:nvSpPr>
        <p:spPr>
          <a:xfrm>
            <a:off x="5698767" y="2624308"/>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 </a:t>
            </a:r>
            <a:endParaRPr lang="en-US" sz="1200" dirty="0" smtClean="0">
              <a:solidFill>
                <a:prstClr val="black"/>
              </a:solidFill>
              <a:latin typeface="Wingdings" panose="05000000000000000000" pitchFamily="2" charset="2"/>
              <a:cs typeface="+mn-cs"/>
            </a:endParaRPr>
          </a:p>
        </p:txBody>
      </p:sp>
      <p:sp>
        <p:nvSpPr>
          <p:cNvPr id="71" name="TextBox 70"/>
          <p:cNvSpPr txBox="1"/>
          <p:nvPr/>
        </p:nvSpPr>
        <p:spPr>
          <a:xfrm>
            <a:off x="7167006" y="2241353"/>
            <a:ext cx="370549" cy="661720"/>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 </a:t>
            </a:r>
            <a:endParaRPr lang="en-US" sz="1200" dirty="0" smtClean="0">
              <a:solidFill>
                <a:prstClr val="black"/>
              </a:solidFill>
              <a:latin typeface="Wingdings" panose="05000000000000000000" pitchFamily="2" charset="2"/>
              <a:cs typeface="+mn-cs"/>
            </a:endParaRPr>
          </a:p>
        </p:txBody>
      </p:sp>
      <p:sp>
        <p:nvSpPr>
          <p:cNvPr id="60" name="TextBox 59"/>
          <p:cNvSpPr txBox="1"/>
          <p:nvPr/>
        </p:nvSpPr>
        <p:spPr>
          <a:xfrm>
            <a:off x="8644537" y="1373254"/>
            <a:ext cx="370549" cy="64633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r>
              <a:rPr lang="en-US" sz="1000" b="1" i="1" kern="0" dirty="0" smtClean="0">
                <a:solidFill>
                  <a:srgbClr val="000000"/>
                </a:solidFill>
                <a:latin typeface="Arial" panose="020B0604020202020204"/>
                <a:cs typeface="+mn-cs"/>
              </a:rPr>
              <a:t> </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dirty="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a:p>
            <a:pPr algn="ctr" defTabSz="914400" eaLnBrk="1" hangingPunct="1">
              <a:defRPr/>
            </a:pPr>
            <a:endParaRPr lang="en-US" sz="300" b="1" i="1" kern="0" dirty="0" smtClean="0">
              <a:solidFill>
                <a:srgbClr val="000000"/>
              </a:solidFill>
              <a:latin typeface="Arial" panose="020B0604020202020204"/>
              <a:cs typeface="+mn-cs"/>
            </a:endParaRPr>
          </a:p>
          <a:p>
            <a:pPr algn="ctr" defTabSz="914400" eaLnBrk="1" hangingPunct="1">
              <a:defRPr/>
            </a:pPr>
            <a:r>
              <a:rPr lang="en-US" sz="1000" dirty="0" smtClean="0">
                <a:solidFill>
                  <a:prstClr val="black"/>
                </a:solidFill>
                <a:latin typeface="Wingdings" panose="05000000000000000000" pitchFamily="2" charset="2"/>
                <a:cs typeface="+mn-cs"/>
              </a:rPr>
              <a:t> </a:t>
            </a:r>
            <a:endParaRPr lang="en-US" sz="1200" dirty="0" smtClean="0">
              <a:solidFill>
                <a:prstClr val="black"/>
              </a:solidFill>
              <a:latin typeface="Wingdings" panose="05000000000000000000" pitchFamily="2" charset="2"/>
              <a:cs typeface="+mn-cs"/>
            </a:endParaRPr>
          </a:p>
        </p:txBody>
      </p:sp>
    </p:spTree>
    <p:extLst>
      <p:ext uri="{BB962C8B-B14F-4D97-AF65-F5344CB8AC3E}">
        <p14:creationId xmlns:p14="http://schemas.microsoft.com/office/powerpoint/2010/main" val="46587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46067"/>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buFontTx/>
              <a:buNone/>
              <a:defRPr/>
            </a:pPr>
            <a:r>
              <a:rPr lang="en-US" dirty="0" smtClean="0"/>
              <a:t>2021 </a:t>
            </a:r>
            <a:r>
              <a:rPr lang="en-US" dirty="0"/>
              <a:t>PRS Leadership</a:t>
            </a:r>
          </a:p>
          <a:p>
            <a:pPr marL="0" indent="0" eaLnBrk="1">
              <a:buFontTx/>
              <a:buNone/>
              <a:defRPr/>
            </a:pPr>
            <a:r>
              <a:rPr lang="en-US" altLang="en-US" b="0" dirty="0"/>
              <a:t>Chair:  Martha Henson, Oncor</a:t>
            </a:r>
          </a:p>
          <a:p>
            <a:pPr marL="0" indent="0" eaLnBrk="1">
              <a:buFontTx/>
              <a:buNone/>
              <a:defRPr/>
            </a:pPr>
            <a:r>
              <a:rPr lang="en-US" altLang="en-US" b="0" dirty="0"/>
              <a:t>Vice Chair: 	Melissa Trevino, Occidental Chemical</a:t>
            </a:r>
          </a:p>
          <a:p>
            <a:pPr marL="0" indent="0" eaLnBrk="1" hangingPunct="1">
              <a:spcBef>
                <a:spcPts val="0"/>
              </a:spcBef>
              <a:spcAft>
                <a:spcPts val="0"/>
              </a:spcAft>
              <a:buFontTx/>
              <a:buNone/>
              <a:defRPr/>
            </a:pPr>
            <a:endParaRPr lang="en-US" dirty="0" smtClean="0"/>
          </a:p>
          <a:p>
            <a:pPr marL="0" indent="0" eaLnBrk="1" hangingPunct="1">
              <a:spcBef>
                <a:spcPts val="0"/>
              </a:spcBef>
              <a:spcAft>
                <a:spcPts val="1200"/>
              </a:spcAft>
              <a:buFontTx/>
              <a:buNone/>
              <a:defRPr/>
            </a:pPr>
            <a:r>
              <a:rPr lang="en-US" dirty="0" smtClean="0"/>
              <a:t>Revision Requests Recommended for Approval by PRS – Unopposed and No Impact (Vote):</a:t>
            </a:r>
          </a:p>
          <a:p>
            <a:pPr lvl="0"/>
            <a:r>
              <a:rPr lang="en-US" b="0" dirty="0" smtClean="0"/>
              <a:t>NPRR1044</a:t>
            </a:r>
            <a:r>
              <a:rPr lang="en-US" b="0" dirty="0"/>
              <a:t>, Enhancement of SSR Mitigation Requirement [ERCOT</a:t>
            </a:r>
            <a:r>
              <a:rPr lang="en-US" b="0" dirty="0" smtClean="0"/>
              <a:t>]*</a:t>
            </a:r>
            <a:endParaRPr lang="en-US" b="0" dirty="0"/>
          </a:p>
          <a:p>
            <a:pPr lvl="0"/>
            <a:r>
              <a:rPr lang="en-US" b="0" dirty="0" smtClean="0"/>
              <a:t>NPRR1048</a:t>
            </a:r>
            <a:r>
              <a:rPr lang="en-US" b="0" dirty="0"/>
              <a:t>, Clarification on NPRR978 Short-Term Adequacy Reports [ERCOT</a:t>
            </a:r>
            <a:r>
              <a:rPr lang="en-US" b="0" dirty="0" smtClean="0"/>
              <a:t>]*</a:t>
            </a:r>
            <a:endParaRPr lang="en-US" b="0" dirty="0"/>
          </a:p>
          <a:p>
            <a:pPr lvl="0"/>
            <a:r>
              <a:rPr lang="en-US" b="0" dirty="0" smtClean="0"/>
              <a:t>NPRR1049</a:t>
            </a:r>
            <a:r>
              <a:rPr lang="en-US" b="0" dirty="0"/>
              <a:t>, Management of DC Tie Load Zone Modifications [</a:t>
            </a:r>
            <a:r>
              <a:rPr lang="en-US" b="0" dirty="0" smtClean="0"/>
              <a:t>ERCOT]*</a:t>
            </a:r>
          </a:p>
          <a:p>
            <a:pPr lvl="0"/>
            <a:r>
              <a:rPr lang="en-US" b="0" dirty="0"/>
              <a:t>NPRR1053, BESTF-9 Exemption from Ancillary Service Supply Compliance Requirements for Energy Storage Resources Affected by EEA Level 3 Charging Suspensions [ERCOT</a:t>
            </a:r>
            <a:r>
              <a:rPr lang="en-US" b="0" dirty="0" smtClean="0"/>
              <a:t>]*</a:t>
            </a:r>
            <a:endParaRPr lang="en-US" b="0" dirty="0"/>
          </a:p>
          <a:p>
            <a:pPr marL="0" lvl="0" indent="0">
              <a:buNone/>
            </a:pPr>
            <a:endParaRPr lang="en-US" sz="1600" i="1" dirty="0" smtClean="0"/>
          </a:p>
          <a:p>
            <a:pPr marL="0" indent="0" eaLnBrk="1">
              <a:spcBef>
                <a:spcPts val="300"/>
              </a:spcBef>
              <a:spcAft>
                <a:spcPts val="300"/>
              </a:spcAft>
              <a:buNone/>
              <a:defRPr/>
            </a:pPr>
            <a:r>
              <a:rPr lang="en-US" sz="1600" i="1" dirty="0" smtClean="0"/>
              <a:t>(* </a:t>
            </a:r>
            <a:r>
              <a:rPr lang="en-US" sz="1600" i="1" dirty="0"/>
              <a:t>denotes no impact</a:t>
            </a:r>
            <a:r>
              <a:rPr lang="en-US" sz="1600" i="1" dirty="0" smtClean="0"/>
              <a:t>)</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2021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20</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3/30 – 4/1</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5/25 – 5/27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7/27 – 7/29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10/5 – 10/7</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12/7 – 12/9</a:t>
                      </a:r>
                      <a:endParaRPr kumimoji="0" lang="en-US" sz="1200" b="0" i="1" u="none" strike="noStrike" cap="none" normalizeH="0" baseline="0" dirty="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NPRR902</a:t>
                      </a:r>
                      <a:r>
                        <a:rPr kumimoji="0" lang="en-US" sz="900" b="0" i="0" u="none" strike="noStrike" cap="none" normalizeH="0" baseline="0" dirty="0" smtClean="0">
                          <a:ln>
                            <a:noFill/>
                          </a:ln>
                          <a:solidFill>
                            <a:srgbClr val="FF0000"/>
                          </a:solidFill>
                          <a:effectLst/>
                          <a:latin typeface="Courier New" pitchFamily="49" charset="0"/>
                        </a:rPr>
                        <a:t>(a)</a:t>
                      </a:r>
                      <a:endParaRPr kumimoji="0" lang="en-US" sz="1200" b="0" i="0" u="none" strike="noStrike" cap="none" normalizeH="0" baseline="0" dirty="0" smtClean="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smtClean="0">
                          <a:ln>
                            <a:noFill/>
                          </a:ln>
                          <a:solidFill>
                            <a:schemeClr val="tx1"/>
                          </a:solidFill>
                          <a:effectLst/>
                          <a:latin typeface="Courier New" pitchFamily="49" charset="0"/>
                        </a:rPr>
                        <a:t>NPRR978</a:t>
                      </a:r>
                      <a:r>
                        <a:rPr kumimoji="0" lang="en-US" sz="900" b="0" i="0" u="none" strike="sngStrike" cap="none" normalizeH="0" baseline="0" dirty="0" smtClean="0">
                          <a:ln>
                            <a:noFill/>
                          </a:ln>
                          <a:solidFill>
                            <a:schemeClr val="tx1"/>
                          </a:solidFill>
                          <a:effectLst/>
                          <a:latin typeface="Courier New" pitchFamily="49" charset="0"/>
                        </a:rPr>
                        <a:t>(c)</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NPRR1055</a:t>
                      </a:r>
                      <a:endParaRPr kumimoji="0" lang="en-US" sz="1100" b="0" i="0" u="none" strike="noStrike" cap="none" normalizeH="0" baseline="0" dirty="0" smtClean="0">
                        <a:ln>
                          <a:noFill/>
                        </a:ln>
                        <a:solidFill>
                          <a:srgbClr val="FF0000"/>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NPRR902</a:t>
                      </a:r>
                      <a:r>
                        <a:rPr kumimoji="0" lang="en-US" sz="900" b="0" i="0" u="none" strike="noStrike" cap="none" normalizeH="0" baseline="0" dirty="0" smtClean="0">
                          <a:ln>
                            <a:noFill/>
                          </a:ln>
                          <a:solidFill>
                            <a:srgbClr val="FF0000"/>
                          </a:solidFill>
                          <a:effectLst/>
                          <a:latin typeface="Courier New" pitchFamily="49" charset="0"/>
                        </a:rPr>
                        <a:t>(b)</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rgbClr val="FF0000"/>
                          </a:solidFill>
                          <a:effectLst/>
                          <a:latin typeface="Courier New" pitchFamily="49" charset="0"/>
                        </a:rPr>
                        <a:t>NPRR978</a:t>
                      </a:r>
                      <a:r>
                        <a:rPr kumimoji="0" lang="en-US" sz="900" b="0" i="0" u="none" strike="noStrike" cap="none" normalizeH="0" baseline="0" dirty="0" smtClean="0">
                          <a:ln>
                            <a:noFill/>
                          </a:ln>
                          <a:solidFill>
                            <a:srgbClr val="FF0000"/>
                          </a:solidFill>
                          <a:effectLst/>
                          <a:latin typeface="Courier New" pitchFamily="49" charset="0"/>
                        </a:rPr>
                        <a:t>(c)</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NPRR1043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NPRR1006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NPRR1019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OBDRR009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NPRR867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NPRR484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SCR781</a:t>
                      </a:r>
                      <a:r>
                        <a:rPr kumimoji="0" lang="en-US" sz="1000" b="0" i="0" u="none" strike="noStrike" kern="1200" cap="none" normalizeH="0" baseline="0" dirty="0" smtClean="0">
                          <a:ln>
                            <a:noFill/>
                          </a:ln>
                          <a:solidFill>
                            <a:schemeClr val="tx1"/>
                          </a:solidFill>
                          <a:effectLst/>
                          <a:latin typeface="Courier New" pitchFamily="49" charset="0"/>
                          <a:ea typeface="+mn-ea"/>
                          <a:cs typeface="+mn-cs"/>
                        </a:rPr>
                        <a:t>(b)</a:t>
                      </a:r>
                      <a:r>
                        <a:rPr kumimoji="0" lang="en-US" sz="1200" b="0" i="0" u="none" strike="sngStrike" kern="1200" cap="none" normalizeH="0" baseline="0" dirty="0" smtClean="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smtClean="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smtClean="0">
                          <a:ln>
                            <a:noFill/>
                          </a:ln>
                          <a:solidFill>
                            <a:schemeClr val="tx1"/>
                          </a:solidFill>
                          <a:effectLst/>
                          <a:latin typeface="Courier New" pitchFamily="49" charset="0"/>
                          <a:ea typeface="+mn-ea"/>
                          <a:cs typeface="+mn-cs"/>
                        </a:rPr>
                        <a:t>NPRR863</a:t>
                      </a:r>
                      <a:r>
                        <a:rPr kumimoji="0" lang="en-US" sz="800" b="0" i="0" u="none" strike="noStrike" kern="1200" cap="none" normalizeH="0" baseline="0" dirty="0" smtClean="0">
                          <a:ln>
                            <a:noFill/>
                          </a:ln>
                          <a:solidFill>
                            <a:schemeClr val="tx1"/>
                          </a:solidFill>
                          <a:effectLst/>
                          <a:latin typeface="Courier New" pitchFamily="49" charset="0"/>
                          <a:ea typeface="+mn-ea"/>
                          <a:cs typeface="+mn-cs"/>
                        </a:rPr>
                        <a:t> </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ECRS</a:t>
                      </a:r>
                      <a:endParaRPr kumimoji="0" lang="en-US" sz="8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smtClean="0">
                          <a:ln>
                            <a:noFill/>
                          </a:ln>
                          <a:solidFill>
                            <a:schemeClr val="tx1"/>
                          </a:solidFill>
                          <a:effectLst/>
                          <a:latin typeface="Courier New" pitchFamily="49" charset="0"/>
                          <a:ea typeface="+mn-ea"/>
                          <a:cs typeface="+mn-cs"/>
                        </a:rPr>
                        <a:t>NPRR1015</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R1</a:t>
            </a:r>
            <a:endParaRPr lang="en-US" sz="1400" b="1" dirty="0">
              <a:solidFill>
                <a:srgbClr val="FFFFFF"/>
              </a:solidFill>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R2</a:t>
            </a:r>
            <a:endParaRPr lang="en-US" sz="1400" b="1" dirty="0">
              <a:solidFill>
                <a:srgbClr val="FFFFFF"/>
              </a:solidFill>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R3</a:t>
            </a:r>
            <a:endParaRPr lang="en-US" sz="1400" b="1" dirty="0">
              <a:solidFill>
                <a:srgbClr val="FFFFFF"/>
              </a:solidFill>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R4</a:t>
            </a:r>
            <a:endParaRPr lang="en-US" sz="1400" b="1" dirty="0">
              <a:solidFill>
                <a:srgbClr val="FFFFFF"/>
              </a:solidFill>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R5</a:t>
            </a:r>
            <a:endParaRPr lang="en-US" sz="1400" b="1" dirty="0">
              <a:solidFill>
                <a:srgbClr val="FFFFFF"/>
              </a:solidFill>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r>
              <a:rPr lang="en-US" sz="900" b="1" dirty="0" smtClean="0">
                <a:solidFill>
                  <a:srgbClr val="FFFFFF"/>
                </a:solidFill>
              </a:rPr>
              <a:t>R6</a:t>
            </a:r>
            <a:endParaRPr lang="en-US" sz="1400" b="1" dirty="0">
              <a:solidFill>
                <a:srgbClr val="FFFFFF"/>
              </a:solidFill>
            </a:endParaRPr>
          </a:p>
        </p:txBody>
      </p:sp>
      <p:sp>
        <p:nvSpPr>
          <p:cNvPr id="18" name="TextBox 21"/>
          <p:cNvSpPr txBox="1">
            <a:spLocks noChangeArrowheads="1"/>
          </p:cNvSpPr>
          <p:nvPr/>
        </p:nvSpPr>
        <p:spPr bwMode="auto">
          <a:xfrm>
            <a:off x="6470115" y="5555285"/>
            <a:ext cx="2505302" cy="584775"/>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smtClean="0">
                <a:solidFill>
                  <a:srgbClr val="FF0000"/>
                </a:solidFill>
                <a:cs typeface="+mn-cs"/>
              </a:rPr>
              <a:t>NPRR902(a) – ECEII Market Participant MPIM role</a:t>
            </a:r>
          </a:p>
          <a:p>
            <a:pPr defTabSz="914400" eaLnBrk="1" hangingPunct="1">
              <a:defRPr/>
            </a:pPr>
            <a:r>
              <a:rPr lang="en-US" sz="800" b="0" kern="0" dirty="0" smtClean="0">
                <a:solidFill>
                  <a:srgbClr val="FF0000"/>
                </a:solidFill>
                <a:cs typeface="+mn-cs"/>
              </a:rPr>
              <a:t>NPRR902(b) – MIS links updated for ECEII reports</a:t>
            </a:r>
          </a:p>
          <a:p>
            <a:pPr defTabSz="914400" eaLnBrk="1" hangingPunct="1">
              <a:defRPr/>
            </a:pPr>
            <a:r>
              <a:rPr lang="en-US" sz="800" b="0" kern="0" dirty="0" smtClean="0">
                <a:solidFill>
                  <a:prstClr val="black"/>
                </a:solidFill>
                <a:cs typeface="+mn-cs"/>
              </a:rPr>
              <a:t>NPRR978(c) </a:t>
            </a:r>
            <a:r>
              <a:rPr lang="en-US" sz="800" b="0" kern="0" dirty="0">
                <a:solidFill>
                  <a:prstClr val="black"/>
                </a:solidFill>
                <a:cs typeface="+mn-cs"/>
              </a:rPr>
              <a:t>– </a:t>
            </a:r>
            <a:r>
              <a:rPr lang="en-US" sz="800" b="0" kern="0" dirty="0" smtClean="0">
                <a:solidFill>
                  <a:prstClr val="black"/>
                </a:solidFill>
                <a:cs typeface="+mn-cs"/>
              </a:rPr>
              <a:t>Forecast Zone scope</a:t>
            </a:r>
            <a:endParaRPr lang="en-US" sz="800" b="0" kern="0" dirty="0">
              <a:solidFill>
                <a:prstClr val="black"/>
              </a:solidFill>
              <a:cs typeface="+mn-cs"/>
            </a:endParaRPr>
          </a:p>
          <a:p>
            <a:pPr defTabSz="914400" eaLnBrk="1" hangingPunct="1">
              <a:defRPr/>
            </a:pPr>
            <a:r>
              <a:rPr lang="en-US" sz="800" b="0" kern="0" dirty="0" smtClean="0">
                <a:solidFill>
                  <a:prstClr val="black"/>
                </a:solidFill>
                <a:cs typeface="+mn-cs"/>
              </a:rPr>
              <a:t>SCR781(b) </a:t>
            </a:r>
            <a:r>
              <a:rPr lang="en-US" sz="800" b="0" kern="0" dirty="0">
                <a:solidFill>
                  <a:prstClr val="black"/>
                </a:solidFill>
                <a:cs typeface="+mn-cs"/>
              </a:rPr>
              <a:t>– </a:t>
            </a:r>
            <a:r>
              <a:rPr lang="en-US" sz="800" b="0" kern="0" dirty="0" smtClean="0">
                <a:solidFill>
                  <a:prstClr val="black"/>
                </a:solidFill>
                <a:cs typeface="+mn-cs"/>
              </a:rPr>
              <a:t>“Add” capability</a:t>
            </a:r>
          </a:p>
        </p:txBody>
      </p:sp>
      <p:graphicFrame>
        <p:nvGraphicFramePr>
          <p:cNvPr id="38" name="Table 37"/>
          <p:cNvGraphicFramePr>
            <a:graphicFrameLocks noGrp="1"/>
          </p:cNvGraphicFramePr>
          <p:nvPr>
            <p:extLst/>
          </p:nvPr>
        </p:nvGraphicFramePr>
        <p:xfrm>
          <a:off x="176358" y="5047856"/>
          <a:ext cx="8803212" cy="464820"/>
        </p:xfrm>
        <a:graphic>
          <a:graphicData uri="http://schemas.openxmlformats.org/drawingml/2006/table">
            <a:tbl>
              <a:tblPr firstRow="1" bandRow="1"/>
              <a:tblGrid>
                <a:gridCol w="1002739"/>
                <a:gridCol w="1993803"/>
                <a:gridCol w="5806670"/>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2019 / 2020 / 2021</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NPRR825(b), </a:t>
                      </a:r>
                      <a:r>
                        <a:rPr lang="en-US" sz="800" b="0" strike="sngStrike" baseline="0" dirty="0" smtClean="0">
                          <a:solidFill>
                            <a:schemeClr val="tx1"/>
                          </a:solidFill>
                        </a:rPr>
                        <a:t>NPRR867</a:t>
                      </a:r>
                      <a:r>
                        <a:rPr lang="en-US" sz="800" b="0" strike="noStrike" baseline="0" dirty="0" smtClean="0">
                          <a:solidFill>
                            <a:schemeClr val="tx1"/>
                          </a:solidFill>
                        </a:rPr>
                        <a:t>, NPRR841</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kern="1200" baseline="0" dirty="0" smtClean="0">
                          <a:solidFill>
                            <a:schemeClr val="tx1"/>
                          </a:solidFill>
                          <a:latin typeface="+mn-lt"/>
                          <a:ea typeface="+mn-ea"/>
                          <a:cs typeface="+mn-cs"/>
                        </a:rPr>
                        <a:t>NPRRs: 826, 857, 879, 885, 918, 935(b), 936, 939, 941, 962, 965, 1020, 1030, PGRR066, SCR799, SCR800, SCR805</a:t>
                      </a:r>
                      <a:endParaRPr lang="en-US" sz="800" b="0" strike="sngStrike" kern="1200" baseline="0" dirty="0">
                        <a:solidFill>
                          <a:schemeClr val="tx1"/>
                        </a:solidFill>
                        <a:latin typeface="+mn-lt"/>
                        <a:ea typeface="+mn-ea"/>
                        <a:cs typeface="+mn-cs"/>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sp>
        <p:nvSpPr>
          <p:cNvPr id="17" name="TextBox 16"/>
          <p:cNvSpPr txBox="1"/>
          <p:nvPr/>
        </p:nvSpPr>
        <p:spPr>
          <a:xfrm>
            <a:off x="1271547" y="1356405"/>
            <a:ext cx="370549" cy="107721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000" b="1" i="1" kern="0" dirty="0" smtClean="0">
              <a:solidFill>
                <a:srgbClr val="000000"/>
              </a:solidFill>
              <a:latin typeface="Arial" panose="020B0604020202020204"/>
              <a:cs typeface="+mn-cs"/>
            </a:endParaRPr>
          </a:p>
        </p:txBody>
      </p:sp>
      <p:sp>
        <p:nvSpPr>
          <p:cNvPr id="19" name="TextBox 18"/>
          <p:cNvSpPr txBox="1"/>
          <p:nvPr/>
        </p:nvSpPr>
        <p:spPr>
          <a:xfrm>
            <a:off x="4261749" y="1355698"/>
            <a:ext cx="370549" cy="1569660"/>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900" b="1" i="1" kern="0" dirty="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I</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p:txBody>
      </p:sp>
      <p:sp>
        <p:nvSpPr>
          <p:cNvPr id="20" name="TextBox 19"/>
          <p:cNvSpPr txBox="1"/>
          <p:nvPr/>
        </p:nvSpPr>
        <p:spPr>
          <a:xfrm>
            <a:off x="2798047" y="1355698"/>
            <a:ext cx="370549" cy="186204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6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21" name="TextBox 20"/>
          <p:cNvSpPr txBox="1"/>
          <p:nvPr/>
        </p:nvSpPr>
        <p:spPr>
          <a:xfrm>
            <a:off x="2688020" y="2710934"/>
            <a:ext cx="513918" cy="184666"/>
          </a:xfrm>
          <a:prstGeom prst="rect">
            <a:avLst/>
          </a:prstGeom>
          <a:noFill/>
        </p:spPr>
        <p:txBody>
          <a:bodyPr wrap="square" rtlCol="0">
            <a:spAutoFit/>
          </a:bodyPr>
          <a:lstStyle/>
          <a:p>
            <a:pPr algn="ctr" defTabSz="914400" eaLnBrk="1" hangingPunct="1">
              <a:defRPr/>
            </a:pPr>
            <a:r>
              <a:rPr lang="en-US" sz="600" b="1" i="1" kern="0" dirty="0" smtClean="0">
                <a:solidFill>
                  <a:srgbClr val="000000"/>
                </a:solidFill>
                <a:latin typeface="Arial" panose="020B0604020202020204"/>
                <a:cs typeface="+mn-cs"/>
              </a:rPr>
              <a:t>On Hold</a:t>
            </a:r>
          </a:p>
        </p:txBody>
      </p:sp>
      <p:sp>
        <p:nvSpPr>
          <p:cNvPr id="22" name="TextBox 12"/>
          <p:cNvSpPr txBox="1">
            <a:spLocks noChangeArrowheads="1"/>
          </p:cNvSpPr>
          <p:nvPr/>
        </p:nvSpPr>
        <p:spPr bwMode="auto">
          <a:xfrm>
            <a:off x="7467095" y="4122332"/>
            <a:ext cx="151662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2024 Go-Lives</a:t>
            </a:r>
            <a:endParaRPr lang="en-US" sz="1200" b="0" kern="0" dirty="0">
              <a:solidFill>
                <a:prstClr val="black"/>
              </a:solidFill>
              <a:cs typeface="+mn-cs"/>
            </a:endParaRPr>
          </a:p>
        </p:txBody>
      </p:sp>
      <p:sp>
        <p:nvSpPr>
          <p:cNvPr id="23" name="TextBox 12"/>
          <p:cNvSpPr txBox="1">
            <a:spLocks noChangeArrowheads="1"/>
          </p:cNvSpPr>
          <p:nvPr/>
        </p:nvSpPr>
        <p:spPr bwMode="auto">
          <a:xfrm>
            <a:off x="5779911" y="3541910"/>
            <a:ext cx="1964247"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RIOO – Q4 2021</a:t>
            </a:r>
          </a:p>
          <a:p>
            <a:pPr algn="ctr" defTabSz="914400" eaLnBrk="1" hangingPunct="1">
              <a:defRPr/>
            </a:pPr>
            <a:r>
              <a:rPr lang="en-US" sz="900" b="0" kern="0" dirty="0" smtClean="0">
                <a:solidFill>
                  <a:prstClr val="black"/>
                </a:solidFill>
                <a:cs typeface="+mn-cs"/>
              </a:rPr>
              <a:t>RARF Add Functionality Go-Live</a:t>
            </a:r>
            <a:endParaRPr lang="en-US" sz="900" b="0" kern="0" dirty="0">
              <a:solidFill>
                <a:prstClr val="black"/>
              </a:solidFill>
              <a:cs typeface="+mn-cs"/>
            </a:endParaRPr>
          </a:p>
        </p:txBody>
      </p:sp>
      <p:sp>
        <p:nvSpPr>
          <p:cNvPr id="25" name="TextBox 12"/>
          <p:cNvSpPr txBox="1">
            <a:spLocks noChangeArrowheads="1"/>
          </p:cNvSpPr>
          <p:nvPr/>
        </p:nvSpPr>
        <p:spPr bwMode="auto">
          <a:xfrm>
            <a:off x="7467095" y="2771001"/>
            <a:ext cx="151247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TBD Go-Live</a:t>
            </a:r>
            <a:endParaRPr lang="en-US" sz="1200" b="0" kern="0" dirty="0">
              <a:solidFill>
                <a:prstClr val="black"/>
              </a:solidFill>
              <a:cs typeface="+mn-cs"/>
            </a:endParaRPr>
          </a:p>
        </p:txBody>
      </p:sp>
      <p:sp>
        <p:nvSpPr>
          <p:cNvPr id="26" name="TextBox 25"/>
          <p:cNvSpPr txBox="1"/>
          <p:nvPr/>
        </p:nvSpPr>
        <p:spPr>
          <a:xfrm>
            <a:off x="7162800" y="3988713"/>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39" name="TextBox 12"/>
          <p:cNvSpPr txBox="1">
            <a:spLocks noChangeArrowheads="1"/>
          </p:cNvSpPr>
          <p:nvPr/>
        </p:nvSpPr>
        <p:spPr bwMode="auto">
          <a:xfrm>
            <a:off x="164501" y="4200436"/>
            <a:ext cx="1426464" cy="600164"/>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SCR804</a:t>
            </a:r>
          </a:p>
          <a:p>
            <a:pPr algn="ctr" defTabSz="914400" eaLnBrk="1" hangingPunct="1">
              <a:defRPr/>
            </a:pPr>
            <a:r>
              <a:rPr lang="en-US" sz="1050" b="0" dirty="0" smtClean="0">
                <a:solidFill>
                  <a:prstClr val="black"/>
                </a:solidFill>
                <a:cs typeface="+mn-cs"/>
              </a:rPr>
              <a:t>Go-Live – 3/18/2021</a:t>
            </a:r>
          </a:p>
          <a:p>
            <a:pPr algn="ctr" defTabSz="914400" eaLnBrk="1" hangingPunct="1">
              <a:defRPr/>
            </a:pPr>
            <a:r>
              <a:rPr lang="en-US" sz="1050" b="0" kern="0" dirty="0" smtClean="0">
                <a:solidFill>
                  <a:prstClr val="black"/>
                </a:solidFill>
                <a:cs typeface="+mn-cs"/>
              </a:rPr>
              <a:t>TO training in Feb.</a:t>
            </a:r>
            <a:endParaRPr lang="en-US" sz="1050" b="0" kern="0" dirty="0">
              <a:solidFill>
                <a:prstClr val="black"/>
              </a:solidFill>
              <a:cs typeface="+mn-cs"/>
            </a:endParaRPr>
          </a:p>
        </p:txBody>
      </p:sp>
      <p:cxnSp>
        <p:nvCxnSpPr>
          <p:cNvPr id="43" name="Straight Arrow Connector 42"/>
          <p:cNvCxnSpPr/>
          <p:nvPr/>
        </p:nvCxnSpPr>
        <p:spPr>
          <a:xfrm>
            <a:off x="1307346" y="1736279"/>
            <a:ext cx="687240" cy="4030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18545" y="1366208"/>
            <a:ext cx="370549" cy="1592744"/>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I</a:t>
            </a:r>
            <a:r>
              <a:rPr lang="en-US" sz="105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endParaRPr lang="en-US" sz="9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6" name="TextBox 13"/>
          <p:cNvSpPr txBox="1">
            <a:spLocks noChangeArrowheads="1"/>
          </p:cNvSpPr>
          <p:nvPr/>
        </p:nvSpPr>
        <p:spPr bwMode="auto">
          <a:xfrm>
            <a:off x="372601" y="3357972"/>
            <a:ext cx="2853790" cy="400110"/>
          </a:xfrm>
          <a:prstGeom prst="rect">
            <a:avLst/>
          </a:prstGeom>
          <a:solidFill>
            <a:srgbClr val="A1D8FD"/>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000" i="1" kern="0" dirty="0" smtClean="0">
                <a:solidFill>
                  <a:srgbClr val="000000"/>
                </a:solidFill>
                <a:cs typeface="+mn-cs"/>
              </a:rPr>
              <a:t>Impacts of the MMS/OS Tech Refresh delay on other projects is being evaluated</a:t>
            </a:r>
            <a:endParaRPr lang="en-US" sz="1000" i="1" kern="0" dirty="0">
              <a:solidFill>
                <a:srgbClr val="000000"/>
              </a:solidFill>
              <a:cs typeface="+mn-cs"/>
            </a:endParaRPr>
          </a:p>
        </p:txBody>
      </p:sp>
      <p:sp>
        <p:nvSpPr>
          <p:cNvPr id="56" name="TextBox 12"/>
          <p:cNvSpPr txBox="1">
            <a:spLocks noChangeArrowheads="1"/>
          </p:cNvSpPr>
          <p:nvPr/>
        </p:nvSpPr>
        <p:spPr bwMode="auto">
          <a:xfrm>
            <a:off x="1600183" y="3983504"/>
            <a:ext cx="1517904" cy="969496"/>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ECMS – </a:t>
            </a:r>
            <a:r>
              <a:rPr lang="en-US" sz="1200" dirty="0" smtClean="0">
                <a:solidFill>
                  <a:prstClr val="black"/>
                </a:solidFill>
                <a:cs typeface="+mn-cs"/>
              </a:rPr>
              <a:t>May</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Market Info &amp; Grid Info to new platform</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Improved dashboards and displays</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Replace </a:t>
            </a:r>
            <a:r>
              <a:rPr lang="en-US" sz="900" b="0" dirty="0" err="1" smtClean="0">
                <a:solidFill>
                  <a:prstClr val="black"/>
                </a:solidFill>
                <a:cs typeface="+mn-cs"/>
              </a:rPr>
              <a:t>NoticeBuilder</a:t>
            </a:r>
            <a:endParaRPr lang="en-US" sz="900" b="0" kern="0" dirty="0">
              <a:solidFill>
                <a:prstClr val="black"/>
              </a:solidFill>
              <a:cs typeface="+mn-cs"/>
            </a:endParaRPr>
          </a:p>
        </p:txBody>
      </p:sp>
      <p:sp>
        <p:nvSpPr>
          <p:cNvPr id="57" name="TextBox 12"/>
          <p:cNvSpPr txBox="1">
            <a:spLocks noChangeArrowheads="1"/>
          </p:cNvSpPr>
          <p:nvPr/>
        </p:nvSpPr>
        <p:spPr bwMode="auto">
          <a:xfrm>
            <a:off x="7471035" y="1872748"/>
            <a:ext cx="1508760" cy="830997"/>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ECMS – Dec. </a:t>
            </a:r>
          </a:p>
          <a:p>
            <a:pPr marL="171450" indent="-171450" defTabSz="914400" eaLnBrk="1" hangingPunct="1">
              <a:buFont typeface="Arial" panose="020B0604020202020204" pitchFamily="34" charset="0"/>
              <a:buChar char="•"/>
              <a:defRPr/>
            </a:pPr>
            <a:r>
              <a:rPr lang="en-US" sz="900" b="0" dirty="0" smtClean="0">
                <a:solidFill>
                  <a:prstClr val="black"/>
                </a:solidFill>
                <a:cs typeface="+mn-cs"/>
              </a:rPr>
              <a:t>Combine ERCOT.com and MIS</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Improved search</a:t>
            </a:r>
          </a:p>
          <a:p>
            <a:pPr marL="171450" indent="-171450" defTabSz="914400" eaLnBrk="1" hangingPunct="1">
              <a:buFont typeface="Arial" panose="020B0604020202020204" pitchFamily="34" charset="0"/>
              <a:buChar char="•"/>
              <a:defRPr/>
            </a:pPr>
            <a:r>
              <a:rPr lang="en-US" sz="900" b="0" kern="0" dirty="0" smtClean="0">
                <a:solidFill>
                  <a:prstClr val="black"/>
                </a:solidFill>
                <a:cs typeface="+mn-cs"/>
              </a:rPr>
              <a:t>New navigation</a:t>
            </a:r>
            <a:endParaRPr lang="en-US" sz="900" b="0" kern="0" dirty="0">
              <a:solidFill>
                <a:prstClr val="black"/>
              </a:solidFill>
              <a:cs typeface="+mn-cs"/>
            </a:endParaRPr>
          </a:p>
        </p:txBody>
      </p:sp>
      <p:cxnSp>
        <p:nvCxnSpPr>
          <p:cNvPr id="34" name="Straight Arrow Connector 33"/>
          <p:cNvCxnSpPr/>
          <p:nvPr/>
        </p:nvCxnSpPr>
        <p:spPr>
          <a:xfrm>
            <a:off x="1395578" y="1965083"/>
            <a:ext cx="480499" cy="358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12"/>
          <p:cNvSpPr txBox="1">
            <a:spLocks noChangeArrowheads="1"/>
          </p:cNvSpPr>
          <p:nvPr/>
        </p:nvSpPr>
        <p:spPr bwMode="auto">
          <a:xfrm>
            <a:off x="3770760" y="3343680"/>
            <a:ext cx="1883127" cy="156966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TBD Go-Lives Due to </a:t>
            </a:r>
            <a:r>
              <a:rPr lang="en-US" sz="1200" u="sng" dirty="0" smtClean="0">
                <a:solidFill>
                  <a:srgbClr val="FF0000"/>
                </a:solidFill>
                <a:cs typeface="+mn-cs"/>
              </a:rPr>
              <a:t>MMS/OS Delay</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NPRR904 / NPRR1006 / OBDRR009</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NPRR930</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NPRR1019</a:t>
            </a:r>
          </a:p>
          <a:p>
            <a:pPr marL="171450" indent="-171450" defTabSz="914400" eaLnBrk="1" hangingPunct="1">
              <a:buFont typeface="Arial" panose="020B0604020202020204" pitchFamily="34" charset="0"/>
              <a:buChar char="•"/>
              <a:defRPr/>
            </a:pPr>
            <a:endParaRPr lang="en-US" sz="600" b="0" kern="0" dirty="0">
              <a:solidFill>
                <a:srgbClr val="FF0000"/>
              </a:solidFill>
              <a:cs typeface="+mn-cs"/>
            </a:endParaRPr>
          </a:p>
          <a:p>
            <a:pPr algn="ctr" defTabSz="914400" eaLnBrk="1" hangingPunct="1">
              <a:defRPr/>
            </a:pPr>
            <a:r>
              <a:rPr lang="en-US" sz="1200" u="sng" kern="0" dirty="0" smtClean="0">
                <a:solidFill>
                  <a:srgbClr val="FF0000"/>
                </a:solidFill>
                <a:cs typeface="+mn-cs"/>
              </a:rPr>
              <a:t>Risk of Delay to R3</a:t>
            </a:r>
          </a:p>
          <a:p>
            <a:pPr marL="171450" indent="-171450" defTabSz="914400" eaLnBrk="1" hangingPunct="1">
              <a:buFont typeface="Arial" panose="020B0604020202020204" pitchFamily="34" charset="0"/>
              <a:buChar char="•"/>
              <a:defRPr/>
            </a:pPr>
            <a:r>
              <a:rPr lang="en-US" sz="900" b="0" dirty="0" smtClean="0">
                <a:solidFill>
                  <a:srgbClr val="FF0000"/>
                </a:solidFill>
                <a:cs typeface="+mn-cs"/>
              </a:rPr>
              <a:t>NPRR986 </a:t>
            </a:r>
            <a:r>
              <a:rPr lang="en-US" sz="900" b="0" dirty="0">
                <a:solidFill>
                  <a:srgbClr val="FF0000"/>
                </a:solidFill>
                <a:cs typeface="+mn-cs"/>
              </a:rPr>
              <a:t>/ NPRR971 / NPR1043</a:t>
            </a:r>
          </a:p>
        </p:txBody>
      </p:sp>
      <p:cxnSp>
        <p:nvCxnSpPr>
          <p:cNvPr id="37" name="Straight Arrow Connector 36"/>
          <p:cNvCxnSpPr/>
          <p:nvPr/>
        </p:nvCxnSpPr>
        <p:spPr>
          <a:xfrm>
            <a:off x="3962400" y="2906402"/>
            <a:ext cx="152400" cy="3847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3274366" y="2886000"/>
            <a:ext cx="438599" cy="8490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3176885" y="2378258"/>
            <a:ext cx="227062" cy="381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12"/>
          <p:cNvSpPr txBox="1">
            <a:spLocks noChangeArrowheads="1"/>
          </p:cNvSpPr>
          <p:nvPr/>
        </p:nvSpPr>
        <p:spPr bwMode="auto">
          <a:xfrm>
            <a:off x="160279" y="2606569"/>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1/1</a:t>
            </a:r>
            <a:endParaRPr lang="en-US" sz="1200" kern="0" dirty="0">
              <a:solidFill>
                <a:prstClr val="black"/>
              </a:solidFill>
              <a:cs typeface="+mn-cs"/>
            </a:endParaRPr>
          </a:p>
        </p:txBody>
      </p:sp>
      <p:sp>
        <p:nvSpPr>
          <p:cNvPr id="44" name="TextBox 43"/>
          <p:cNvSpPr txBox="1"/>
          <p:nvPr/>
        </p:nvSpPr>
        <p:spPr>
          <a:xfrm>
            <a:off x="1271547" y="2886000"/>
            <a:ext cx="370549" cy="246221"/>
          </a:xfrm>
          <a:prstGeom prst="rect">
            <a:avLst/>
          </a:prstGeom>
          <a:noFill/>
        </p:spPr>
        <p:txBody>
          <a:bodyPr wrap="square" rtlCol="0">
            <a:spAutoFit/>
          </a:bodyPr>
          <a:lstStyle/>
          <a:p>
            <a:pPr algn="ctr" defTabSz="914400" eaLnBrk="1" hangingPunct="1">
              <a:defRPr/>
            </a:pPr>
            <a:r>
              <a:rPr lang="en-US" sz="1000" dirty="0" smtClean="0">
                <a:solidFill>
                  <a:prstClr val="black"/>
                </a:solidFill>
                <a:latin typeface="Wingdings" panose="05000000000000000000" pitchFamily="2" charset="2"/>
                <a:cs typeface="+mn-cs"/>
              </a:rPr>
              <a:t>ü</a:t>
            </a:r>
            <a:endParaRPr lang="en-US" sz="500" b="1" i="1" kern="0" dirty="0">
              <a:solidFill>
                <a:srgbClr val="000000"/>
              </a:solidFill>
              <a:latin typeface="Arial" panose="020B0604020202020204"/>
              <a:cs typeface="+mn-cs"/>
            </a:endParaRPr>
          </a:p>
        </p:txBody>
      </p:sp>
      <p:sp>
        <p:nvSpPr>
          <p:cNvPr id="47" name="TextBox 12"/>
          <p:cNvSpPr txBox="1">
            <a:spLocks noChangeArrowheads="1"/>
          </p:cNvSpPr>
          <p:nvPr/>
        </p:nvSpPr>
        <p:spPr bwMode="auto">
          <a:xfrm>
            <a:off x="4572000" y="215365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June</a:t>
            </a:r>
            <a:endParaRPr lang="en-US" sz="1200" kern="0" dirty="0">
              <a:solidFill>
                <a:srgbClr val="FF0000"/>
              </a:solidFill>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3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cxnSp>
        <p:nvCxnSpPr>
          <p:cNvPr id="49" name="Straight Arrow Connector 48"/>
          <p:cNvCxnSpPr/>
          <p:nvPr/>
        </p:nvCxnSpPr>
        <p:spPr>
          <a:xfrm>
            <a:off x="2822115" y="1714501"/>
            <a:ext cx="602852" cy="2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22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87103"/>
            <a:ext cx="8341506" cy="5352385"/>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r>
              <a:rPr lang="en-US" dirty="0" smtClean="0"/>
              <a:t>):</a:t>
            </a:r>
          </a:p>
          <a:p>
            <a:pPr lvl="0">
              <a:spcBef>
                <a:spcPts val="0"/>
              </a:spcBef>
            </a:pPr>
            <a:endParaRPr lang="en-US" b="0" dirty="0" smtClean="0"/>
          </a:p>
          <a:p>
            <a:r>
              <a:rPr lang="en-US" b="0" dirty="0" smtClean="0"/>
              <a:t>NPRR1024</a:t>
            </a:r>
            <a:r>
              <a:rPr lang="en-US" b="0" dirty="0"/>
              <a:t>, Determination of Significance with Respect to Price </a:t>
            </a:r>
            <a:r>
              <a:rPr lang="en-US" b="0" dirty="0" smtClean="0"/>
              <a:t>Corrections [ERCOT]</a:t>
            </a:r>
            <a:endParaRPr lang="en-US" b="0" dirty="0"/>
          </a:p>
          <a:p>
            <a:pPr lvl="1"/>
            <a:r>
              <a:rPr lang="en-US" dirty="0"/>
              <a:t>IA: Less than $5k (O&amp;M)			Priority N/A; Rank N/A</a:t>
            </a:r>
          </a:p>
          <a:p>
            <a:pPr lvl="0">
              <a:spcBef>
                <a:spcPts val="0"/>
              </a:spcBef>
            </a:pPr>
            <a:endParaRPr lang="en-US" b="0" dirty="0" smtClean="0"/>
          </a:p>
          <a:p>
            <a:pPr lvl="0"/>
            <a:r>
              <a:rPr lang="en-US" b="0" dirty="0" smtClean="0"/>
              <a:t>NPRR1034</a:t>
            </a:r>
            <a:r>
              <a:rPr lang="en-US" b="0" dirty="0"/>
              <a:t>, Frequency-Based Limits on DC Tie Imports or </a:t>
            </a:r>
            <a:r>
              <a:rPr lang="en-US" b="0" dirty="0" smtClean="0"/>
              <a:t>Exports [Southern Cross]</a:t>
            </a:r>
            <a:endParaRPr lang="en-US" b="0" dirty="0"/>
          </a:p>
          <a:p>
            <a:pPr lvl="1"/>
            <a:r>
              <a:rPr lang="en-US" dirty="0"/>
              <a:t>IA: </a:t>
            </a:r>
            <a:r>
              <a:rPr lang="en-US" dirty="0" smtClean="0"/>
              <a:t>Between $50k and $70k</a:t>
            </a:r>
            <a:r>
              <a:rPr lang="en-US" dirty="0"/>
              <a:t>	</a:t>
            </a:r>
            <a:r>
              <a:rPr lang="en-US" dirty="0" smtClean="0"/>
              <a:t>	Priority 2021; </a:t>
            </a:r>
            <a:r>
              <a:rPr lang="en-US" dirty="0"/>
              <a:t>Rank </a:t>
            </a:r>
            <a:r>
              <a:rPr lang="en-US" dirty="0" smtClean="0"/>
              <a:t>3280</a:t>
            </a:r>
          </a:p>
          <a:p>
            <a:pPr lvl="2"/>
            <a:r>
              <a:rPr lang="en-US" sz="1600" dirty="0" smtClean="0"/>
              <a:t>Costs to implement borne </a:t>
            </a:r>
            <a:r>
              <a:rPr lang="en-US" sz="1600" dirty="0"/>
              <a:t>by Southern Cross pursuant to Public Utility Commission of Texas (PUCT) in Project No. 46304 and the terms of a Memorandum of Understanding between ERCOT and Southern Cross</a:t>
            </a:r>
            <a:endParaRPr lang="en-US" sz="1600" b="0" dirty="0" smtClean="0"/>
          </a:p>
          <a:p>
            <a:pPr lvl="0">
              <a:spcBef>
                <a:spcPts val="0"/>
              </a:spcBef>
            </a:pPr>
            <a:endParaRPr lang="en-US" b="0" dirty="0" smtClean="0"/>
          </a:p>
          <a:p>
            <a:pPr lvl="0"/>
            <a:r>
              <a:rPr lang="en-US" b="0" dirty="0" smtClean="0"/>
              <a:t>NPRR1040, Compliance </a:t>
            </a:r>
            <a:r>
              <a:rPr lang="en-US" b="0" dirty="0"/>
              <a:t>Metrics for Ancillary Service Supply Responsibility [LCRA/STEC/Reliant]</a:t>
            </a:r>
          </a:p>
          <a:p>
            <a:pPr lvl="1"/>
            <a:r>
              <a:rPr lang="en-US" dirty="0"/>
              <a:t>IA: Between </a:t>
            </a:r>
            <a:r>
              <a:rPr lang="en-US" dirty="0" smtClean="0"/>
              <a:t>$</a:t>
            </a:r>
            <a:r>
              <a:rPr lang="en-US" dirty="0"/>
              <a:t>2</a:t>
            </a:r>
            <a:r>
              <a:rPr lang="en-US" dirty="0" smtClean="0"/>
              <a:t>0k </a:t>
            </a:r>
            <a:r>
              <a:rPr lang="en-US" dirty="0"/>
              <a:t>and </a:t>
            </a:r>
            <a:r>
              <a:rPr lang="en-US" dirty="0" smtClean="0"/>
              <a:t>$30k</a:t>
            </a:r>
            <a:r>
              <a:rPr lang="en-US" dirty="0"/>
              <a:t>	</a:t>
            </a:r>
            <a:r>
              <a:rPr lang="en-US" dirty="0" smtClean="0"/>
              <a:t>	Priority 2021; </a:t>
            </a:r>
            <a:r>
              <a:rPr lang="en-US" dirty="0"/>
              <a:t>Rank </a:t>
            </a:r>
            <a:r>
              <a:rPr lang="en-US" dirty="0" smtClean="0"/>
              <a:t>3290</a:t>
            </a: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extLst>
      <p:ext uri="{BB962C8B-B14F-4D97-AF65-F5344CB8AC3E}">
        <p14:creationId xmlns:p14="http://schemas.microsoft.com/office/powerpoint/2010/main" val="1707534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87103"/>
            <a:ext cx="8341506" cy="5352385"/>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r>
              <a:rPr lang="en-US" dirty="0" smtClean="0"/>
              <a:t>):</a:t>
            </a:r>
          </a:p>
          <a:p>
            <a:pPr lvl="0">
              <a:spcBef>
                <a:spcPts val="0"/>
              </a:spcBef>
            </a:pPr>
            <a:endParaRPr lang="en-US" b="0" dirty="0" smtClean="0"/>
          </a:p>
          <a:p>
            <a:r>
              <a:rPr lang="en-US" b="0" dirty="0" smtClean="0"/>
              <a:t>NPRR1050</a:t>
            </a:r>
            <a:r>
              <a:rPr lang="en-US" b="0" dirty="0"/>
              <a:t>, Change to the Summer Commercial Operations Date Deadline for Including Planned Generation Capacity in Reports on the Capacity, Demand and Reserves in the ERCOT Region [ERCOT</a:t>
            </a:r>
            <a:r>
              <a:rPr lang="en-US" b="0" dirty="0" smtClean="0"/>
              <a:t>]</a:t>
            </a:r>
          </a:p>
          <a:p>
            <a:pPr lvl="1"/>
            <a:r>
              <a:rPr lang="en-US" dirty="0" smtClean="0"/>
              <a:t>IA: Less than $5k (O&amp;M)			Priority N/A; Rank N/A</a:t>
            </a:r>
          </a:p>
          <a:p>
            <a:pPr lvl="0">
              <a:spcBef>
                <a:spcPts val="0"/>
              </a:spcBef>
            </a:pPr>
            <a:endParaRPr lang="en-US" b="0" dirty="0" smtClean="0"/>
          </a:p>
          <a:p>
            <a:pPr lvl="0"/>
            <a:r>
              <a:rPr lang="en-US" b="0" dirty="0" smtClean="0"/>
              <a:t>NPRR1051</a:t>
            </a:r>
            <a:r>
              <a:rPr lang="en-US" b="0" dirty="0"/>
              <a:t>, Removal of the Price Floor Applied to Day-Ahead Settlement Point Prices [ERCOT</a:t>
            </a:r>
            <a:r>
              <a:rPr lang="en-US" b="0" dirty="0" smtClean="0"/>
              <a:t>]</a:t>
            </a:r>
          </a:p>
          <a:p>
            <a:pPr lvl="1"/>
            <a:r>
              <a:rPr lang="en-US" dirty="0" smtClean="0"/>
              <a:t>IA: Between $10k and $20k		Priority 2021; Rank 2705</a:t>
            </a:r>
          </a:p>
          <a:p>
            <a:endParaRPr lang="en-US" b="0" dirty="0" smtClean="0"/>
          </a:p>
          <a:p>
            <a:r>
              <a:rPr lang="en-US" b="0" dirty="0"/>
              <a:t>NPRR1052, Load Zone Pricing for Settlement Only Storage Prior to NPRR995 Implementation [ERCOT]</a:t>
            </a:r>
          </a:p>
          <a:p>
            <a:pPr lvl="1"/>
            <a:r>
              <a:rPr lang="en-US" dirty="0"/>
              <a:t>IA: Less than $5k (O&amp;M)			Priority N/A; Rank N/A</a:t>
            </a:r>
          </a:p>
          <a:p>
            <a:pPr lvl="1"/>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16697782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887103"/>
            <a:ext cx="8341506" cy="5352385"/>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a:t>Revision Requests Recommended for Approval by PRS – Unopposed with Impacts (Vote</a:t>
            </a:r>
            <a:r>
              <a:rPr lang="en-US" dirty="0" smtClean="0"/>
              <a:t>):</a:t>
            </a:r>
          </a:p>
          <a:p>
            <a:pPr lvl="0">
              <a:spcBef>
                <a:spcPts val="0"/>
              </a:spcBef>
            </a:pPr>
            <a:endParaRPr lang="en-US" b="0" dirty="0" smtClean="0"/>
          </a:p>
          <a:p>
            <a:pPr lvl="0"/>
            <a:r>
              <a:rPr lang="en-US" b="0" dirty="0"/>
              <a:t>NPRR1054, Removal of </a:t>
            </a:r>
            <a:r>
              <a:rPr lang="en-US" b="0" dirty="0" err="1"/>
              <a:t>Oklaunion</a:t>
            </a:r>
            <a:r>
              <a:rPr lang="en-US" b="0" dirty="0"/>
              <a:t> Exemption Language [AEP]</a:t>
            </a:r>
          </a:p>
          <a:p>
            <a:pPr lvl="1"/>
            <a:r>
              <a:rPr lang="en-US" dirty="0" smtClean="0"/>
              <a:t>IA: Between $10k and $15k		Priority 2021; Rank 3300</a:t>
            </a:r>
          </a:p>
          <a:p>
            <a:pPr lvl="1"/>
            <a:endParaRPr lang="en-US" dirty="0"/>
          </a:p>
          <a:p>
            <a:pPr marL="0" indent="0" eaLnBrk="1">
              <a:spcBef>
                <a:spcPct val="0"/>
              </a:spcBef>
              <a:buFontTx/>
              <a:buNone/>
              <a:defRPr/>
            </a:pPr>
            <a:endParaRPr lang="en-US" dirty="0" smtClean="0"/>
          </a:p>
          <a:p>
            <a:pPr marL="0" indent="0" eaLnBrk="1">
              <a:spcBef>
                <a:spcPct val="0"/>
              </a:spcBef>
              <a:buFontTx/>
              <a:buNone/>
              <a:defRPr/>
            </a:pPr>
            <a:r>
              <a:rPr lang="en-US" dirty="0" smtClean="0"/>
              <a:t>Revision </a:t>
            </a:r>
            <a:r>
              <a:rPr lang="en-US" dirty="0"/>
              <a:t>Requests Recommended for Approval by PRS – With Opposing Votes (Vote):</a:t>
            </a:r>
          </a:p>
          <a:p>
            <a:pPr marL="0" indent="0" eaLnBrk="1" hangingPunct="1">
              <a:spcBef>
                <a:spcPts val="0"/>
              </a:spcBef>
              <a:buFontTx/>
              <a:buNone/>
              <a:defRPr/>
            </a:pPr>
            <a:endParaRPr lang="en-US" sz="1200" dirty="0">
              <a:cs typeface="Arial" panose="020B0604020202020204" pitchFamily="34" charset="0"/>
            </a:endParaRPr>
          </a:p>
          <a:p>
            <a:pPr lvl="0"/>
            <a:r>
              <a:rPr lang="en-US" b="0" dirty="0"/>
              <a:t>NPRR994, Clarify Generator Interconnection Neutral Project Classification [ERCOT]*</a:t>
            </a:r>
            <a:endParaRPr lang="en-US" b="0" i="1" dirty="0"/>
          </a:p>
          <a:p>
            <a:pPr lvl="1"/>
            <a:endParaRPr lang="en-US" i="1" dirty="0"/>
          </a:p>
          <a:p>
            <a:pPr lvl="1"/>
            <a:endParaRPr lang="en-US" i="1" dirty="0"/>
          </a:p>
          <a:p>
            <a:pPr lvl="1"/>
            <a:endParaRPr lang="en-US" i="1" dirty="0"/>
          </a:p>
          <a:p>
            <a:pPr marL="0" lvl="0" indent="0" eaLnBrk="1">
              <a:spcBef>
                <a:spcPts val="300"/>
              </a:spcBef>
              <a:spcAft>
                <a:spcPts val="300"/>
              </a:spcAft>
              <a:buNone/>
              <a:defRPr/>
            </a:pPr>
            <a:r>
              <a:rPr lang="en-US" sz="1600" i="1" dirty="0" smtClean="0">
                <a:solidFill>
                  <a:prstClr val="black"/>
                </a:solidFill>
                <a:latin typeface="Arial" panose="020B0604020202020204" pitchFamily="34" charset="0"/>
                <a:cs typeface="Arial" panose="020B0604020202020204" pitchFamily="34" charset="0"/>
              </a:rPr>
              <a:t>(* </a:t>
            </a:r>
            <a:r>
              <a:rPr lang="en-US" sz="1600" i="1" dirty="0">
                <a:solidFill>
                  <a:prstClr val="black"/>
                </a:solidFill>
                <a:latin typeface="Arial" panose="020B0604020202020204" pitchFamily="34" charset="0"/>
                <a:cs typeface="Arial" panose="020B0604020202020204" pitchFamily="34" charset="0"/>
              </a:rPr>
              <a:t>denotes no impact)</a:t>
            </a:r>
            <a:endParaRPr lang="en-US" sz="1800" dirty="0">
              <a:solidFill>
                <a:prstClr val="black"/>
              </a:solidFill>
              <a:latin typeface="Arial" panose="020B0604020202020204" pitchFamily="34" charset="0"/>
              <a:cs typeface="Arial" panose="020B0604020202020204" pitchFamily="34" charset="0"/>
            </a:endParaRPr>
          </a:p>
          <a:p>
            <a:pPr lvl="1"/>
            <a:endParaRPr lang="en-US" dirty="0" smtClean="0"/>
          </a:p>
          <a:p>
            <a:endParaRPr lang="en-US" b="0" dirty="0" smtClean="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Update</a:t>
            </a:r>
          </a:p>
        </p:txBody>
      </p:sp>
    </p:spTree>
    <p:extLst>
      <p:ext uri="{BB962C8B-B14F-4D97-AF65-F5344CB8AC3E}">
        <p14:creationId xmlns:p14="http://schemas.microsoft.com/office/powerpoint/2010/main" val="2383727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NPRR994, Clarify Generator Interconnection Neutral Project Classification [ERCOT]</a:t>
            </a:r>
            <a:endParaRPr lang="en-US" sz="1800" dirty="0"/>
          </a:p>
        </p:txBody>
      </p:sp>
      <p:sp>
        <p:nvSpPr>
          <p:cNvPr id="14339" name="Rectangle 2"/>
          <p:cNvSpPr>
            <a:spLocks noChangeArrowheads="1"/>
          </p:cNvSpPr>
          <p:nvPr/>
        </p:nvSpPr>
        <p:spPr bwMode="auto">
          <a:xfrm>
            <a:off x="286603" y="633811"/>
            <a:ext cx="8529852"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March 1, 2021</a:t>
            </a:r>
          </a:p>
          <a:p>
            <a:r>
              <a:rPr lang="en-US" sz="1600" b="1" dirty="0"/>
              <a:t>ERCOT Impact Analysis:  </a:t>
            </a:r>
            <a:r>
              <a:rPr lang="en-US" sz="1600" dirty="0"/>
              <a:t>No budgetary impact; no impacts to ERCOT staffing; no impacts to ERCOT computer systems; no impacts to </a:t>
            </a:r>
            <a:r>
              <a:rPr lang="x-none" sz="1600" dirty="0"/>
              <a:t>ERCOT business processes</a:t>
            </a:r>
            <a:r>
              <a:rPr lang="en-US" sz="1600" dirty="0"/>
              <a:t>; ERCOT grid operations and practices will be updated.</a:t>
            </a:r>
          </a:p>
          <a:p>
            <a:r>
              <a:rPr lang="en-US" sz="1600" b="1" dirty="0"/>
              <a:t>Revision Description:  </a:t>
            </a:r>
            <a:r>
              <a:rPr lang="en-US" sz="1600" dirty="0"/>
              <a:t>This NPRR clarifies which transmission improvement projects associated with the interconnection of new Generation Resources should be classified as “neutral” projects, including new substations. This NPRR also provides clarity in regards to which Generation Resource interconnection Transmission Facilities are considered when determining if ERCOT should perform an economic analysis pursuant to paragraph (2) of Section 3.11.6, Generation Interconnection Process.</a:t>
            </a:r>
          </a:p>
          <a:p>
            <a:r>
              <a:rPr lang="en-US" sz="1600" b="1" dirty="0"/>
              <a:t>PRS Decision:</a:t>
            </a:r>
            <a:r>
              <a:rPr lang="en-US" sz="1600" dirty="0"/>
              <a:t>  On 11/11/20, PRS voted via roll call to recommend approval of NPRR994 as amended by the 4/15/20 ERCOT comments.  There were two opposing votes from the Independent Generator (EDP Renewables) and Independent Power Marketer (IPM) (Morgan Stanley) Market Segments, and four abstentions from the Independent Generator (3) (ENGIE, Broad Reach Power, Enel Green Power NA) and IPM (Tenaska Power Services) Market Segments.  On 12/10/20, PRS voted via roll call to endorse and forward to TAC the 11/11/20 PRS Report and the Impact Analysis for NPRR994.  There were two opposing votes from the Independent Generator (Invenergy) and IPM (Morgan Stanley) Market Segments, and one abstention from the Consumer (Sierra Club) Market Segment</a:t>
            </a:r>
            <a:r>
              <a:rPr lang="en-US" sz="1600" dirty="0" smtClean="0"/>
              <a:t>.</a:t>
            </a:r>
            <a:endParaRPr lang="en-US" sz="1600" dirty="0"/>
          </a:p>
        </p:txBody>
      </p:sp>
    </p:spTree>
    <p:extLst>
      <p:ext uri="{BB962C8B-B14F-4D97-AF65-F5344CB8AC3E}">
        <p14:creationId xmlns:p14="http://schemas.microsoft.com/office/powerpoint/2010/main" val="4115931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NPRR1024, Determination of Significance with Respect to Price Corrections [ERCOT]</a:t>
            </a:r>
            <a:endParaRPr lang="en-US" sz="1800" dirty="0"/>
          </a:p>
        </p:txBody>
      </p:sp>
      <p:sp>
        <p:nvSpPr>
          <p:cNvPr id="14339" name="Rectangle 2"/>
          <p:cNvSpPr>
            <a:spLocks noChangeArrowheads="1"/>
          </p:cNvSpPr>
          <p:nvPr/>
        </p:nvSpPr>
        <p:spPr bwMode="auto">
          <a:xfrm>
            <a:off x="313899" y="633811"/>
            <a:ext cx="848890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BI &amp; Data Analytics</a:t>
            </a:r>
            <a:r>
              <a:rPr lang="en-US" dirty="0"/>
              <a:t>; E</a:t>
            </a:r>
            <a:r>
              <a:rPr lang="x-none" dirty="0"/>
              <a:t>RCOT business processes</a:t>
            </a:r>
            <a:r>
              <a:rPr lang="en-US" dirty="0"/>
              <a:t> will be updated; no impacts to ERCOT grid operations and practices.</a:t>
            </a:r>
          </a:p>
          <a:p>
            <a:r>
              <a:rPr lang="en-US" b="1" dirty="0"/>
              <a:t>Revision Description:  </a:t>
            </a:r>
            <a:r>
              <a:rPr lang="en-US" dirty="0"/>
              <a:t>This NPRR gives ERCOT the authority to consider significance in determining whether to perform a price correction for the Day-Ahead Market (DAM) or Real-Time Market (RTM).  Specifically, this NPRR introduces metrics for determining when ERCOT will perform a price correction or request ERCOT Board </a:t>
            </a:r>
            <a:r>
              <a:rPr lang="en-US" dirty="0" smtClean="0"/>
              <a:t>approval </a:t>
            </a:r>
            <a:r>
              <a:rPr lang="en-US" dirty="0"/>
              <a:t>for a price correction.</a:t>
            </a:r>
          </a:p>
          <a:p>
            <a:r>
              <a:rPr lang="en-US" b="1" dirty="0"/>
              <a:t>PRS Decision:</a:t>
            </a:r>
            <a:r>
              <a:rPr lang="en-US" dirty="0"/>
              <a:t>  On 12/10/20, PRS unanimously voted via roll call to recommend approval of NPRR1024 as amended by the 11/9/20 ERCOT comments.  On 1/14/21, PRS voted via roll call to endorse and forward to TAC the 12/10/20 PRS Report and Impact Analysis for NPRR1024.  There was one abstention from the IPM (Morgan Stanley) Market Segment.</a:t>
            </a:r>
          </a:p>
        </p:txBody>
      </p:sp>
    </p:spTree>
    <p:extLst>
      <p:ext uri="{BB962C8B-B14F-4D97-AF65-F5344CB8AC3E}">
        <p14:creationId xmlns:p14="http://schemas.microsoft.com/office/powerpoint/2010/main" val="1541309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NPRR1034, Frequency-Based Limits on DC Tie Imports or Exports [Southern Cross]</a:t>
            </a:r>
            <a:endParaRPr lang="en-US" sz="1800" dirty="0"/>
          </a:p>
        </p:txBody>
      </p:sp>
      <p:sp>
        <p:nvSpPr>
          <p:cNvPr id="14339" name="Rectangle 2"/>
          <p:cNvSpPr>
            <a:spLocks noChangeArrowheads="1"/>
          </p:cNvSpPr>
          <p:nvPr/>
        </p:nvSpPr>
        <p:spPr bwMode="auto">
          <a:xfrm>
            <a:off x="346586" y="633811"/>
            <a:ext cx="8480323"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Upon system implementation – Priority 2021; Rank 3280</a:t>
            </a:r>
          </a:p>
          <a:p>
            <a:r>
              <a:rPr lang="en-US" sz="1600" b="1" dirty="0"/>
              <a:t>ERCOT Impact Analysis:  </a:t>
            </a:r>
            <a:r>
              <a:rPr lang="en-US" sz="1600" dirty="0"/>
              <a:t>Between $50k and $70k (borne by Southern Cross pursuant to </a:t>
            </a:r>
            <a:r>
              <a:rPr lang="x-none" sz="1600" dirty="0"/>
              <a:t>Public Utility Commission of Texas (PUCT) in Project No. 46304 and the terms of a Memorandum of Understanding between ERCOT and Southern Cross</a:t>
            </a:r>
            <a:r>
              <a:rPr lang="en-US" sz="1600" dirty="0"/>
              <a:t>); no impacts to ERCOT staffing; impacts to</a:t>
            </a:r>
            <a:r>
              <a:rPr lang="x-none" sz="1600" dirty="0"/>
              <a:t> Grid Application Displays</a:t>
            </a:r>
            <a:r>
              <a:rPr lang="en-US" sz="1600" dirty="0"/>
              <a:t>, </a:t>
            </a:r>
            <a:r>
              <a:rPr lang="x-none" sz="1600" dirty="0"/>
              <a:t>Market Management Systems (MMS)</a:t>
            </a:r>
            <a:r>
              <a:rPr lang="en-US" sz="1600" dirty="0"/>
              <a:t>, </a:t>
            </a:r>
            <a:r>
              <a:rPr lang="x-none" sz="1600" dirty="0"/>
              <a:t>Data and Information Products (DAIP)</a:t>
            </a:r>
            <a:r>
              <a:rPr lang="en-US" sz="1600" dirty="0"/>
              <a:t>, </a:t>
            </a:r>
            <a:r>
              <a:rPr lang="x-none" sz="1600" dirty="0"/>
              <a:t>NoticeBuilder</a:t>
            </a:r>
            <a:r>
              <a:rPr lang="en-US" sz="1600" dirty="0"/>
              <a:t>, and </a:t>
            </a:r>
            <a:r>
              <a:rPr lang="x-none" sz="1600" dirty="0"/>
              <a:t>Data Access &amp; Transparency</a:t>
            </a:r>
            <a:r>
              <a:rPr lang="en-US" sz="1600" dirty="0"/>
              <a:t>; no impacts to </a:t>
            </a:r>
            <a:r>
              <a:rPr lang="x-none" sz="1600" dirty="0"/>
              <a:t>ERCOT business processes</a:t>
            </a:r>
            <a:r>
              <a:rPr lang="en-US" sz="1600" dirty="0"/>
              <a:t>; ERCOT grid operations and practices will be updated.</a:t>
            </a:r>
          </a:p>
          <a:p>
            <a:r>
              <a:rPr lang="en-US" sz="1600" b="1" dirty="0"/>
              <a:t>Revision Description:  </a:t>
            </a:r>
            <a:r>
              <a:rPr lang="en-US" sz="1600" dirty="0"/>
              <a:t>This NPRR creates new Protocol Section 4.4.4.3, Frequency-Based Limits on DC Tie Imports or Exports, to allow ERCOT to establish import or export limits on Direct Current Ties (DC Ties) to avoid the risk of any unacceptable frequency deviation that may be identified in the event of an unexpected loss of one or more DC Ties when importing or exporting.  Revisions to Section 4.4.4, DC Tie Schedules, would allow ERCOT to curtail DC Tie Schedules on a DC Tie on a last-in-first-out basis when necessary to address this risk. The last-in-first-out curtailment methodology is consistent with current practice documented in the ERCOT DC Tie Operating Procedure Manual.  ERCOT would be required to post on the ERCOT website the operating conditions and associated limits that it would expect to use.</a:t>
            </a:r>
          </a:p>
          <a:p>
            <a:r>
              <a:rPr lang="en-US" sz="1600" b="1" dirty="0"/>
              <a:t>PRS Decision:</a:t>
            </a:r>
            <a:r>
              <a:rPr lang="en-US" sz="1600" dirty="0"/>
              <a:t>  On 11/11/20, PRS unanimously voted via roll call to recommend approval of NPRR1034 as amended by the 10/22/20 SCT comments.  On 1/14/21, PRS voted via roll call to endorse and forward to TAC the 12/10/20 PRS Report and Impact Analysis for NPRR1034 with a recommended priority of 2021 and rank of 3280.  There was one abstention from the IPM (Morgan Stanley) Market Segment</a:t>
            </a:r>
            <a:r>
              <a:rPr lang="en-US" sz="1600" dirty="0" smtClean="0"/>
              <a:t>.</a:t>
            </a:r>
            <a:endParaRPr lang="en-US" sz="1600" dirty="0"/>
          </a:p>
        </p:txBody>
      </p:sp>
    </p:spTree>
    <p:extLst>
      <p:ext uri="{BB962C8B-B14F-4D97-AF65-F5344CB8AC3E}">
        <p14:creationId xmlns:p14="http://schemas.microsoft.com/office/powerpoint/2010/main" val="864607178"/>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8992</TotalTime>
  <Words>3262</Words>
  <Application>Microsoft Office PowerPoint</Application>
  <PresentationFormat>On-screen Show (4:3)</PresentationFormat>
  <Paragraphs>545</Paragraphs>
  <Slides>20</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Summary of PRS Update</vt:lpstr>
      <vt:lpstr>Appendix</vt:lpstr>
      <vt:lpstr>NPRR994, Clarify Generator Interconnection Neutral Project Classification [ERCOT]</vt:lpstr>
      <vt:lpstr>NPRR1024, Determination of Significance with Respect to Price Corrections [ERCOT]</vt:lpstr>
      <vt:lpstr>NPRR1034, Frequency-Based Limits on DC Tie Imports or Exports [Southern Cross]</vt:lpstr>
      <vt:lpstr>NPRR1040, Compliance Metrics for Ancillary Service Supply Responsibility [LCRA/STEC/Reliant]</vt:lpstr>
      <vt:lpstr>NPRR1044, Clarify Generator Interconnection Neutral Project Classification [ERCOT]</vt:lpstr>
      <vt:lpstr>NPRR1048, Clarification on NPRR978 Short-Term Adequacy Reports [ERCOT]</vt:lpstr>
      <vt:lpstr>NPRR1049, Management of DC Tie Load Zone Modifications [ERCOT]</vt:lpstr>
      <vt:lpstr>NPRR1050, Change to the Summer Commercial Operations Date Deadline for Including Planned Generation Capacity in Reports on the Capacity, Demand and Reserves in the ERCOT Region [ERCOT]</vt:lpstr>
      <vt:lpstr>NPRR1051, Removal of the Price Floor Applied to Day-Ahead Settlement Point Prices [ERCOT]</vt:lpstr>
      <vt:lpstr>NPRR1052, Load Zone Pricing for Settlement Only Storage Prior to NPRR995 Implementation [ERCOT]</vt:lpstr>
      <vt:lpstr>NPRR1053, BESTF-9 Exemption from Ancillary Service Supply Compliance Requirements for Energy Storage Resources Affected by EEA Level 3 Charging Suspensions [ERCOT]</vt:lpstr>
      <vt:lpstr>NPRR1054, Removal of Oklaunion Exemption Language [AEP]</vt:lpstr>
      <vt:lpstr>2020 Releases – Board Approved NPRRs / SCRs / xGRRs </vt:lpstr>
      <vt:lpstr>2021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522</cp:revision>
  <cp:lastPrinted>2013-01-30T23:16:36Z</cp:lastPrinted>
  <dcterms:created xsi:type="dcterms:W3CDTF">2010-04-12T23:12:02Z</dcterms:created>
  <dcterms:modified xsi:type="dcterms:W3CDTF">2021-01-20T19:17:22Z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