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26"/>
  </p:notesMasterIdLst>
  <p:handoutMasterIdLst>
    <p:handoutMasterId r:id="rId27"/>
  </p:handoutMasterIdLst>
  <p:sldIdLst>
    <p:sldId id="260" r:id="rId7"/>
    <p:sldId id="330" r:id="rId8"/>
    <p:sldId id="327" r:id="rId9"/>
    <p:sldId id="338" r:id="rId10"/>
    <p:sldId id="339" r:id="rId11"/>
    <p:sldId id="342" r:id="rId12"/>
    <p:sldId id="343" r:id="rId13"/>
    <p:sldId id="333" r:id="rId14"/>
    <p:sldId id="334" r:id="rId15"/>
    <p:sldId id="335" r:id="rId16"/>
    <p:sldId id="340" r:id="rId17"/>
    <p:sldId id="336" r:id="rId18"/>
    <p:sldId id="337" r:id="rId19"/>
    <p:sldId id="346" r:id="rId20"/>
    <p:sldId id="347" r:id="rId21"/>
    <p:sldId id="331" r:id="rId22"/>
    <p:sldId id="344" r:id="rId23"/>
    <p:sldId id="350" r:id="rId24"/>
    <p:sldId id="351"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Anson" initials="LA" lastIdx="1" clrIdx="0">
    <p:extLst>
      <p:ext uri="{19B8F6BF-5375-455C-9EA6-DF929625EA0E}">
        <p15:presenceInfo xmlns:p15="http://schemas.microsoft.com/office/powerpoint/2012/main" userId="S-1-5-21-639947351-343809578-3807592339-560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2912" autoAdjust="0"/>
  </p:normalViewPr>
  <p:slideViewPr>
    <p:cSldViewPr snapToGrid="0" showGuides="1">
      <p:cViewPr varScale="1">
        <p:scale>
          <a:sx n="62" d="100"/>
          <a:sy n="62" d="100"/>
        </p:scale>
        <p:origin x="1788" y="60"/>
      </p:cViewPr>
      <p:guideLst>
        <p:guide orient="horz" pos="2160"/>
        <p:guide pos="2880"/>
      </p:guideLst>
    </p:cSldViewPr>
  </p:slideViewPr>
  <p:notesTextViewPr>
    <p:cViewPr>
      <p:scale>
        <a:sx n="125" d="100"/>
        <a:sy n="125" d="100"/>
      </p:scale>
      <p:origin x="0" y="0"/>
    </p:cViewPr>
  </p:notesTextViewPr>
  <p:notesViewPr>
    <p:cSldViewPr snapToGrid="0"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1/25/2021</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1/25/2021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1898699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dirty="0"/>
          </a:p>
        </p:txBody>
      </p:sp>
    </p:spTree>
    <p:extLst>
      <p:ext uri="{BB962C8B-B14F-4D97-AF65-F5344CB8AC3E}">
        <p14:creationId xmlns:p14="http://schemas.microsoft.com/office/powerpoint/2010/main" val="107625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Variance</a:t>
            </a:r>
            <a:r>
              <a:rPr lang="en-US" baseline="0" dirty="0" smtClean="0"/>
              <a:t>-Inflation Factors (A measure of severity of Multicollinearity) for all variables are less than 3 (typically below 10 is considered acceptable), implying that the multicollinearity issue is pretty mild. </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dirty="0"/>
          </a:p>
        </p:txBody>
      </p:sp>
    </p:spTree>
    <p:extLst>
      <p:ext uri="{BB962C8B-B14F-4D97-AF65-F5344CB8AC3E}">
        <p14:creationId xmlns:p14="http://schemas.microsoft.com/office/powerpoint/2010/main" val="410952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Footer text goes here.</a:t>
            </a:r>
            <a:endParaRPr lang="en-US" dirty="0"/>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smtClean="0"/>
              <a:t>Footer text goes here.</a:t>
            </a:r>
            <a:endParaRPr lang="en-US" dirty="0"/>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16945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675" y="6550762"/>
            <a:ext cx="707325" cy="224610"/>
          </a:xfrm>
          <a:prstGeom prst="rect">
            <a:avLst/>
          </a:prstGeom>
        </p:spPr>
      </p:pic>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413338"/>
            <a:ext cx="5646034" cy="1477328"/>
          </a:xfrm>
          <a:prstGeom prst="rect">
            <a:avLst/>
          </a:prstGeom>
          <a:noFill/>
        </p:spPr>
        <p:txBody>
          <a:bodyPr wrap="square" rtlCol="0">
            <a:spAutoFit/>
          </a:bodyPr>
          <a:lstStyle/>
          <a:p>
            <a:r>
              <a:rPr lang="en-US" b="1" dirty="0" smtClean="0"/>
              <a:t>DAM Delays- Regression Analysis</a:t>
            </a:r>
            <a:endParaRPr lang="en-US" dirty="0"/>
          </a:p>
          <a:p>
            <a:endParaRPr lang="en-US" dirty="0"/>
          </a:p>
          <a:p>
            <a:r>
              <a:rPr lang="en-US" dirty="0" smtClean="0"/>
              <a:t>January 25</a:t>
            </a:r>
            <a:r>
              <a:rPr lang="en-US" baseline="30000" dirty="0" smtClean="0"/>
              <a:t>th</a:t>
            </a:r>
            <a:r>
              <a:rPr lang="en-US" dirty="0" smtClean="0"/>
              <a:t>, </a:t>
            </a:r>
            <a:r>
              <a:rPr lang="en-US" dirty="0" smtClean="0"/>
              <a:t>2021 </a:t>
            </a:r>
            <a:r>
              <a:rPr lang="en-US" dirty="0" smtClean="0"/>
              <a:t>WMWG</a:t>
            </a:r>
          </a:p>
          <a:p>
            <a:endParaRPr lang="en-US" dirty="0"/>
          </a:p>
          <a:p>
            <a:r>
              <a:rPr lang="en-US" dirty="0" smtClean="0"/>
              <a:t>ERCOT Staff</a:t>
            </a:r>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92111" y="1600200"/>
            <a:ext cx="8359777" cy="4319588"/>
          </a:xfrm>
          <a:prstGeom prst="rect">
            <a:avLst/>
          </a:prstGeom>
        </p:spPr>
      </p:pic>
      <p:sp>
        <p:nvSpPr>
          <p:cNvPr id="2" name="Title 1"/>
          <p:cNvSpPr>
            <a:spLocks noGrp="1"/>
          </p:cNvSpPr>
          <p:nvPr>
            <p:ph type="title"/>
          </p:nvPr>
        </p:nvSpPr>
        <p:spPr/>
        <p:txBody>
          <a:bodyPr/>
          <a:lstStyle/>
          <a:p>
            <a:r>
              <a:rPr lang="en-US" dirty="0" smtClean="0"/>
              <a:t>Energy Only Offer – EOO_INT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sp>
        <p:nvSpPr>
          <p:cNvPr id="6" name="Rectangle 5"/>
          <p:cNvSpPr/>
          <p:nvPr/>
        </p:nvSpPr>
        <p:spPr>
          <a:xfrm>
            <a:off x="7343192" y="3163078"/>
            <a:ext cx="1073020"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268247" y="3163077"/>
            <a:ext cx="1073020"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p:cNvSpPr txBox="1">
            <a:spLocks/>
          </p:cNvSpPr>
          <p:nvPr/>
        </p:nvSpPr>
        <p:spPr>
          <a:xfrm>
            <a:off x="304800" y="994956"/>
            <a:ext cx="8534400" cy="8109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Mildly positive relationship between EOO_INT and DAM Run Time is identified</a:t>
            </a:r>
            <a:endParaRPr lang="en-US" sz="1800" dirty="0"/>
          </a:p>
        </p:txBody>
      </p:sp>
    </p:spTree>
    <p:extLst>
      <p:ext uri="{BB962C8B-B14F-4D97-AF65-F5344CB8AC3E}">
        <p14:creationId xmlns:p14="http://schemas.microsoft.com/office/powerpoint/2010/main" val="3368618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428676" y="1600200"/>
            <a:ext cx="8286647" cy="4319588"/>
          </a:xfrm>
          <a:prstGeom prst="rect">
            <a:avLst/>
          </a:prstGeom>
        </p:spPr>
      </p:pic>
      <p:sp>
        <p:nvSpPr>
          <p:cNvPr id="2" name="Title 1"/>
          <p:cNvSpPr>
            <a:spLocks noGrp="1"/>
          </p:cNvSpPr>
          <p:nvPr>
            <p:ph type="title"/>
          </p:nvPr>
        </p:nvSpPr>
        <p:spPr/>
        <p:txBody>
          <a:bodyPr/>
          <a:lstStyle/>
          <a:p>
            <a:r>
              <a:rPr lang="en-US" dirty="0" smtClean="0"/>
              <a:t>Energy Bid- EB_FixedQTY_MultiHourBLK</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sp>
        <p:nvSpPr>
          <p:cNvPr id="6" name="Rectangle 5"/>
          <p:cNvSpPr/>
          <p:nvPr/>
        </p:nvSpPr>
        <p:spPr>
          <a:xfrm>
            <a:off x="7268247" y="3163077"/>
            <a:ext cx="1073020"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txBox="1">
            <a:spLocks/>
          </p:cNvSpPr>
          <p:nvPr/>
        </p:nvSpPr>
        <p:spPr>
          <a:xfrm>
            <a:off x="304800" y="994956"/>
            <a:ext cx="8534400" cy="8109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Small positive relationship </a:t>
            </a:r>
            <a:r>
              <a:rPr lang="en-US" sz="1800" dirty="0"/>
              <a:t>between EB_FixedQTY_MultiHourBLK </a:t>
            </a:r>
            <a:r>
              <a:rPr lang="en-US" sz="1800" dirty="0" smtClean="0"/>
              <a:t>and DAM Run Time is identified</a:t>
            </a:r>
            <a:endParaRPr lang="en-US" sz="1800" dirty="0"/>
          </a:p>
        </p:txBody>
      </p:sp>
    </p:spTree>
    <p:extLst>
      <p:ext uri="{BB962C8B-B14F-4D97-AF65-F5344CB8AC3E}">
        <p14:creationId xmlns:p14="http://schemas.microsoft.com/office/powerpoint/2010/main" val="597170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stretch>
            <a:fillRect/>
          </a:stretch>
        </p:blipFill>
        <p:spPr>
          <a:xfrm>
            <a:off x="432578" y="1600200"/>
            <a:ext cx="8278844" cy="4319588"/>
          </a:xfrm>
          <a:prstGeom prst="rect">
            <a:avLst/>
          </a:prstGeom>
        </p:spPr>
      </p:pic>
      <p:sp>
        <p:nvSpPr>
          <p:cNvPr id="2" name="Title 1"/>
          <p:cNvSpPr>
            <a:spLocks noGrp="1"/>
          </p:cNvSpPr>
          <p:nvPr>
            <p:ph type="title"/>
          </p:nvPr>
        </p:nvSpPr>
        <p:spPr/>
        <p:txBody>
          <a:bodyPr/>
          <a:lstStyle/>
          <a:p>
            <a:r>
              <a:rPr lang="en-US" dirty="0" smtClean="0"/>
              <a:t>Outage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dirty="0"/>
          </a:p>
        </p:txBody>
      </p:sp>
      <p:sp>
        <p:nvSpPr>
          <p:cNvPr id="8" name="Content Placeholder 2"/>
          <p:cNvSpPr txBox="1">
            <a:spLocks/>
          </p:cNvSpPr>
          <p:nvPr/>
        </p:nvSpPr>
        <p:spPr>
          <a:xfrm>
            <a:off x="304800" y="994956"/>
            <a:ext cx="8534400" cy="8109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No strong relationship between Outage and DAM run time is identified. </a:t>
            </a:r>
          </a:p>
          <a:p>
            <a:pPr marL="0" indent="0">
              <a:buFont typeface="Arial" panose="020B0604020202020204" pitchFamily="34" charset="0"/>
              <a:buNone/>
            </a:pPr>
            <a:endParaRPr lang="en-US" sz="1800" dirty="0"/>
          </a:p>
        </p:txBody>
      </p:sp>
      <p:sp>
        <p:nvSpPr>
          <p:cNvPr id="9" name="Rectangle 8"/>
          <p:cNvSpPr/>
          <p:nvPr/>
        </p:nvSpPr>
        <p:spPr>
          <a:xfrm>
            <a:off x="7268247" y="3163077"/>
            <a:ext cx="1073020"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6411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379853" y="1600200"/>
            <a:ext cx="8384293" cy="4319588"/>
          </a:xfrm>
          <a:prstGeom prst="rect">
            <a:avLst/>
          </a:prstGeom>
        </p:spPr>
      </p:pic>
      <p:sp>
        <p:nvSpPr>
          <p:cNvPr id="2" name="Title 1"/>
          <p:cNvSpPr>
            <a:spLocks noGrp="1"/>
          </p:cNvSpPr>
          <p:nvPr>
            <p:ph type="title"/>
          </p:nvPr>
        </p:nvSpPr>
        <p:spPr/>
        <p:txBody>
          <a:bodyPr/>
          <a:lstStyle/>
          <a:p>
            <a:r>
              <a:rPr lang="en-US" dirty="0" smtClean="0"/>
              <a:t>Three Part Offer- TPO_DLY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dirty="0"/>
          </a:p>
        </p:txBody>
      </p:sp>
      <p:sp>
        <p:nvSpPr>
          <p:cNvPr id="6" name="Rectangle 5"/>
          <p:cNvSpPr/>
          <p:nvPr/>
        </p:nvSpPr>
        <p:spPr>
          <a:xfrm>
            <a:off x="7268247" y="3163077"/>
            <a:ext cx="1073020"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p:cNvSpPr txBox="1">
            <a:spLocks/>
          </p:cNvSpPr>
          <p:nvPr/>
        </p:nvSpPr>
        <p:spPr>
          <a:xfrm>
            <a:off x="304800" y="994956"/>
            <a:ext cx="8534400" cy="8109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No strong relationship </a:t>
            </a:r>
            <a:r>
              <a:rPr lang="en-US" sz="1800" dirty="0" smtClean="0"/>
              <a:t>between TPO_DLY and DAM Run Time is identified</a:t>
            </a:r>
            <a:endParaRPr lang="en-US" sz="1800" dirty="0"/>
          </a:p>
        </p:txBody>
      </p:sp>
    </p:spTree>
    <p:extLst>
      <p:ext uri="{BB962C8B-B14F-4D97-AF65-F5344CB8AC3E}">
        <p14:creationId xmlns:p14="http://schemas.microsoft.com/office/powerpoint/2010/main" val="4210233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PTPTOTAL INT </a:t>
            </a:r>
            <a:r>
              <a:rPr lang="en-US" dirty="0"/>
              <a:t>vs. </a:t>
            </a:r>
            <a:r>
              <a:rPr lang="en-US" dirty="0" smtClean="0"/>
              <a:t>Number of Constraints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dirty="0"/>
          </a:p>
        </p:txBody>
      </p:sp>
      <p:sp>
        <p:nvSpPr>
          <p:cNvPr id="6" name="Content Placeholder 2"/>
          <p:cNvSpPr txBox="1">
            <a:spLocks/>
          </p:cNvSpPr>
          <p:nvPr/>
        </p:nvSpPr>
        <p:spPr>
          <a:xfrm>
            <a:off x="304800" y="994956"/>
            <a:ext cx="8763000" cy="8109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Strongly positive </a:t>
            </a:r>
            <a:r>
              <a:rPr lang="en-US" sz="1800" dirty="0"/>
              <a:t>relationship </a:t>
            </a:r>
            <a:r>
              <a:rPr lang="en-US" sz="1800" dirty="0" smtClean="0"/>
              <a:t>between </a:t>
            </a:r>
            <a:r>
              <a:rPr lang="en-US" sz="1800" dirty="0"/>
              <a:t>PTPTOTAL INT </a:t>
            </a:r>
            <a:r>
              <a:rPr lang="en-US" sz="1800" dirty="0" smtClean="0"/>
              <a:t>and Number of Constraints is identified</a:t>
            </a:r>
            <a:endParaRPr lang="en-US" sz="1800" dirty="0"/>
          </a:p>
        </p:txBody>
      </p:sp>
      <p:pic>
        <p:nvPicPr>
          <p:cNvPr id="8" name="Content Placeholder 7"/>
          <p:cNvPicPr>
            <a:picLocks noGrp="1" noChangeAspect="1"/>
          </p:cNvPicPr>
          <p:nvPr>
            <p:ph idx="1"/>
          </p:nvPr>
        </p:nvPicPr>
        <p:blipFill>
          <a:blip r:embed="rId2"/>
          <a:stretch>
            <a:fillRect/>
          </a:stretch>
        </p:blipFill>
        <p:spPr>
          <a:xfrm>
            <a:off x="434036" y="1600200"/>
            <a:ext cx="8275927" cy="4319588"/>
          </a:xfrm>
          <a:prstGeom prst="rect">
            <a:avLst/>
          </a:prstGeom>
        </p:spPr>
      </p:pic>
    </p:spTree>
    <p:extLst>
      <p:ext uri="{BB962C8B-B14F-4D97-AF65-F5344CB8AC3E}">
        <p14:creationId xmlns:p14="http://schemas.microsoft.com/office/powerpoint/2010/main" val="1868615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Outages vs. Number of Constraints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dirty="0"/>
          </a:p>
        </p:txBody>
      </p:sp>
      <p:sp>
        <p:nvSpPr>
          <p:cNvPr id="6" name="Content Placeholder 2"/>
          <p:cNvSpPr txBox="1">
            <a:spLocks/>
          </p:cNvSpPr>
          <p:nvPr/>
        </p:nvSpPr>
        <p:spPr>
          <a:xfrm>
            <a:off x="304800" y="994956"/>
            <a:ext cx="8763000" cy="8109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Mildly positive </a:t>
            </a:r>
            <a:r>
              <a:rPr lang="en-US" sz="1800" dirty="0"/>
              <a:t>relationship </a:t>
            </a:r>
            <a:r>
              <a:rPr lang="en-US" sz="1800" dirty="0" smtClean="0"/>
              <a:t>between Outage Count and Number of Constraints is identified</a:t>
            </a:r>
            <a:endParaRPr lang="en-US" sz="1800" dirty="0"/>
          </a:p>
        </p:txBody>
      </p:sp>
      <p:pic>
        <p:nvPicPr>
          <p:cNvPr id="7" name="Content Placeholder 6"/>
          <p:cNvPicPr>
            <a:picLocks noGrp="1" noChangeAspect="1"/>
          </p:cNvPicPr>
          <p:nvPr>
            <p:ph idx="1"/>
          </p:nvPr>
        </p:nvPicPr>
        <p:blipFill>
          <a:blip r:embed="rId2"/>
          <a:stretch>
            <a:fillRect/>
          </a:stretch>
        </p:blipFill>
        <p:spPr>
          <a:xfrm>
            <a:off x="444200" y="1600200"/>
            <a:ext cx="8255600" cy="4319588"/>
          </a:xfrm>
          <a:prstGeom prst="rect">
            <a:avLst/>
          </a:prstGeom>
        </p:spPr>
      </p:pic>
    </p:spTree>
    <p:extLst>
      <p:ext uri="{BB962C8B-B14F-4D97-AF65-F5344CB8AC3E}">
        <p14:creationId xmlns:p14="http://schemas.microsoft.com/office/powerpoint/2010/main" val="2753764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Regression Analysis</a:t>
            </a:r>
            <a:br>
              <a:rPr lang="en-US" dirty="0" smtClean="0"/>
            </a:b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597767108"/>
                  </p:ext>
                </p:extLst>
              </p:nvPr>
            </p:nvGraphicFramePr>
            <p:xfrm>
              <a:off x="303409" y="854178"/>
              <a:ext cx="8534400" cy="4651439"/>
            </p:xfrm>
            <a:graphic>
              <a:graphicData uri="http://schemas.openxmlformats.org/drawingml/2006/table">
                <a:tbl>
                  <a:tblPr firstRow="1" bandRow="1">
                    <a:tableStyleId>{5C22544A-7EE6-4342-B048-85BDC9FD1C3A}</a:tableStyleId>
                  </a:tblPr>
                  <a:tblGrid>
                    <a:gridCol w="2712720"/>
                    <a:gridCol w="1554480"/>
                    <a:gridCol w="2133600"/>
                    <a:gridCol w="2133600"/>
                  </a:tblGrid>
                  <a:tr h="389255">
                    <a:tc>
                      <a:txBody>
                        <a:bodyPr/>
                        <a:lstStyle/>
                        <a:p>
                          <a:pPr algn="ctr"/>
                          <a:endParaRPr lang="en-US" b="1" dirty="0">
                            <a:solidFill>
                              <a:schemeClr val="bg1"/>
                            </a:solidFill>
                          </a:endParaRPr>
                        </a:p>
                      </a:txBody>
                      <a:tcPr anchor="ctr"/>
                    </a:tc>
                    <a:tc gridSpan="3">
                      <a:txBody>
                        <a:bodyPr/>
                        <a:lstStyle/>
                        <a:p>
                          <a:pPr algn="ctr"/>
                          <a:r>
                            <a:rPr lang="en-US" b="1" dirty="0" smtClean="0">
                              <a:solidFill>
                                <a:schemeClr val="bg1"/>
                              </a:solidFill>
                            </a:rPr>
                            <a:t>Dependent</a:t>
                          </a:r>
                          <a:r>
                            <a:rPr lang="en-US" b="1" baseline="0" dirty="0" smtClean="0">
                              <a:solidFill>
                                <a:schemeClr val="bg1"/>
                              </a:solidFill>
                            </a:rPr>
                            <a:t> Variable : DAM Run Time</a:t>
                          </a:r>
                          <a:endParaRPr lang="en-US" b="1" dirty="0">
                            <a:solidFill>
                              <a:schemeClr val="bg1"/>
                            </a:solidFill>
                          </a:endParaRPr>
                        </a:p>
                      </a:txBody>
                      <a:tcPr anchor="ctr"/>
                    </a:tc>
                    <a:tc hMerge="1">
                      <a:txBody>
                        <a:bodyPr/>
                        <a:lstStyle/>
                        <a:p>
                          <a:endParaRPr lang="en-US" dirty="0"/>
                        </a:p>
                      </a:txBody>
                      <a:tcPr/>
                    </a:tc>
                    <a:tc hMerge="1">
                      <a:txBody>
                        <a:bodyPr/>
                        <a:lstStyle/>
                        <a:p>
                          <a:endParaRPr lang="en-US" dirty="0"/>
                        </a:p>
                      </a:txBody>
                      <a:tcPr/>
                    </a:tc>
                  </a:tr>
                  <a:tr h="370840">
                    <a:tc>
                      <a:txBody>
                        <a:bodyPr/>
                        <a:lstStyle/>
                        <a:p>
                          <a:pPr algn="ctr"/>
                          <a:endParaRPr lang="en-US" b="1" dirty="0" smtClean="0">
                            <a:solidFill>
                              <a:schemeClr val="bg1"/>
                            </a:solidFill>
                          </a:endParaRPr>
                        </a:p>
                        <a:p>
                          <a:pPr algn="ctr"/>
                          <a:r>
                            <a:rPr lang="en-US" b="1" dirty="0" smtClean="0">
                              <a:solidFill>
                                <a:schemeClr val="bg1"/>
                              </a:solidFill>
                            </a:rPr>
                            <a:t>Predictors</a:t>
                          </a:r>
                        </a:p>
                        <a:p>
                          <a:pPr algn="ctr"/>
                          <a:endParaRPr lang="en-US" b="1" dirty="0">
                            <a:solidFill>
                              <a:schemeClr val="bg1"/>
                            </a:solidFill>
                          </a:endParaRPr>
                        </a:p>
                      </a:txBody>
                      <a:tcPr anchor="ctr">
                        <a:solidFill>
                          <a:schemeClr val="accent1"/>
                        </a:solidFill>
                      </a:tcPr>
                    </a:tc>
                    <a:tc>
                      <a:txBody>
                        <a:bodyPr/>
                        <a:lstStyle/>
                        <a:p>
                          <a:pPr algn="ctr"/>
                          <a:r>
                            <a:rPr lang="en-US" b="1" dirty="0" smtClean="0">
                              <a:solidFill>
                                <a:schemeClr val="bg1"/>
                              </a:solidFill>
                            </a:rPr>
                            <a:t>Estimates</a:t>
                          </a:r>
                          <a:endParaRPr lang="en-US" b="1" dirty="0">
                            <a:solidFill>
                              <a:schemeClr val="bg1"/>
                            </a:solidFill>
                          </a:endParaRPr>
                        </a:p>
                      </a:txBody>
                      <a:tcPr anchor="ctr">
                        <a:solidFill>
                          <a:schemeClr val="accent1"/>
                        </a:solidFill>
                      </a:tcPr>
                    </a:tc>
                    <a:tc>
                      <a:txBody>
                        <a:bodyPr/>
                        <a:lstStyle/>
                        <a:p>
                          <a:pPr algn="ctr"/>
                          <a:r>
                            <a:rPr lang="en-US" b="1" dirty="0" smtClean="0">
                              <a:solidFill>
                                <a:schemeClr val="bg1"/>
                              </a:solidFill>
                            </a:rPr>
                            <a:t>90 % Confidence Interval</a:t>
                          </a:r>
                          <a:r>
                            <a:rPr lang="en-US" b="1" baseline="0" dirty="0" smtClean="0">
                              <a:solidFill>
                                <a:schemeClr val="bg1"/>
                              </a:solidFill>
                            </a:rPr>
                            <a:t> </a:t>
                          </a:r>
                          <a:endParaRPr lang="en-US" b="1" dirty="0">
                            <a:solidFill>
                              <a:schemeClr val="bg1"/>
                            </a:solidFill>
                          </a:endParaRPr>
                        </a:p>
                      </a:txBody>
                      <a:tcPr anchor="ctr">
                        <a:solidFill>
                          <a:schemeClr val="accent1"/>
                        </a:solidFill>
                      </a:tcPr>
                    </a:tc>
                    <a:tc>
                      <a:txBody>
                        <a:bodyPr/>
                        <a:lstStyle/>
                        <a:p>
                          <a:pPr algn="ctr"/>
                          <a:r>
                            <a:rPr lang="en-US" b="1" i="1" dirty="0" smtClean="0">
                              <a:solidFill>
                                <a:schemeClr val="bg1"/>
                              </a:solidFill>
                            </a:rPr>
                            <a:t>p</a:t>
                          </a:r>
                          <a:r>
                            <a:rPr lang="en-US" b="1" i="1" baseline="0" dirty="0" smtClean="0">
                              <a:solidFill>
                                <a:schemeClr val="bg1"/>
                              </a:solidFill>
                            </a:rPr>
                            <a:t> value</a:t>
                          </a:r>
                          <a:endParaRPr lang="en-US" b="1" i="1" dirty="0">
                            <a:solidFill>
                              <a:schemeClr val="bg1"/>
                            </a:solidFill>
                          </a:endParaRPr>
                        </a:p>
                      </a:txBody>
                      <a:tcPr anchor="ctr">
                        <a:solidFill>
                          <a:schemeClr val="accent1"/>
                        </a:solidFill>
                      </a:tcPr>
                    </a:tc>
                  </a:tr>
                  <a:tr h="370840">
                    <a:tc>
                      <a:txBody>
                        <a:bodyPr/>
                        <a:lstStyle/>
                        <a:p>
                          <a:pPr algn="ctr"/>
                          <a:r>
                            <a:rPr lang="en-US" b="1" dirty="0" smtClean="0">
                              <a:solidFill>
                                <a:schemeClr val="bg1"/>
                              </a:solidFill>
                            </a:rPr>
                            <a:t>(Intercept)</a:t>
                          </a:r>
                          <a:endParaRPr lang="en-US" b="1" dirty="0">
                            <a:solidFill>
                              <a:schemeClr val="bg1"/>
                            </a:solidFill>
                          </a:endParaRPr>
                        </a:p>
                      </a:txBody>
                      <a:tcPr>
                        <a:solidFill>
                          <a:schemeClr val="accent1"/>
                        </a:solidFill>
                      </a:tcPr>
                    </a:tc>
                    <a:tc>
                      <a:txBody>
                        <a:bodyPr/>
                        <a:lstStyle/>
                        <a:p>
                          <a:pPr algn="ctr"/>
                          <a:r>
                            <a:rPr lang="en-US" dirty="0" smtClean="0"/>
                            <a:t>- 57.11</a:t>
                          </a:r>
                          <a:endParaRPr lang="en-US" dirty="0"/>
                        </a:p>
                      </a:txBody>
                      <a:tcPr/>
                    </a:tc>
                    <a:tc>
                      <a:txBody>
                        <a:bodyPr/>
                        <a:lstStyle/>
                        <a:p>
                          <a:pPr algn="ctr"/>
                          <a:r>
                            <a:rPr lang="en-US" dirty="0" smtClean="0"/>
                            <a:t>-85.78 ~ -28.44</a:t>
                          </a:r>
                          <a:endParaRPr lang="en-US" dirty="0"/>
                        </a:p>
                      </a:txBody>
                      <a:tcPr/>
                    </a:tc>
                    <a:tc>
                      <a:txBody>
                        <a:bodyPr/>
                        <a:lstStyle/>
                        <a:p>
                          <a:pPr algn="ctr"/>
                          <a:r>
                            <a:rPr lang="en-US" b="1" dirty="0" smtClean="0"/>
                            <a:t>0.001*</a:t>
                          </a:r>
                          <a:endParaRPr lang="en-US" b="1" dirty="0"/>
                        </a:p>
                      </a:txBody>
                      <a:tcPr/>
                    </a:tc>
                  </a:tr>
                  <a:tr h="370840">
                    <a:tc>
                      <a:txBody>
                        <a:bodyPr/>
                        <a:lstStyle/>
                        <a:p>
                          <a:pPr algn="ctr"/>
                          <a:r>
                            <a:rPr lang="en-US" b="1" dirty="0" smtClean="0">
                              <a:solidFill>
                                <a:schemeClr val="bg1"/>
                              </a:solidFill>
                            </a:rPr>
                            <a:t>PTPTOTAL_INT</a:t>
                          </a:r>
                          <a:endParaRPr lang="en-US" b="1" dirty="0">
                            <a:solidFill>
                              <a:schemeClr val="bg1"/>
                            </a:solidFill>
                          </a:endParaRPr>
                        </a:p>
                      </a:txBody>
                      <a:tcPr>
                        <a:solidFill>
                          <a:schemeClr val="accent1"/>
                        </a:solidFill>
                      </a:tcPr>
                    </a:tc>
                    <a:tc>
                      <a:txBody>
                        <a:bodyPr/>
                        <a:lstStyle/>
                        <a:p>
                          <a:pPr algn="ctr"/>
                          <a:r>
                            <a:rPr lang="en-US" dirty="0" smtClean="0"/>
                            <a:t>0.0005</a:t>
                          </a:r>
                          <a:endParaRPr lang="en-US" dirty="0"/>
                        </a:p>
                      </a:txBody>
                      <a:tcPr/>
                    </a:tc>
                    <a:tc>
                      <a:txBody>
                        <a:bodyPr/>
                        <a:lstStyle/>
                        <a:p>
                          <a:pPr algn="ctr"/>
                          <a:r>
                            <a:rPr lang="en-US" dirty="0" smtClean="0"/>
                            <a:t>0.0004 ~ 0.0006</a:t>
                          </a:r>
                          <a:endParaRPr lang="en-US" dirty="0"/>
                        </a:p>
                      </a:txBody>
                      <a:tcPr/>
                    </a:tc>
                    <a:tc>
                      <a:txBody>
                        <a:bodyPr/>
                        <a:lstStyle/>
                        <a:p>
                          <a:pPr algn="ctr"/>
                          <a:r>
                            <a:rPr lang="en-US" b="1" dirty="0" smtClean="0"/>
                            <a:t>&lt;0.001*</a:t>
                          </a:r>
                          <a:endParaRPr lang="en-US" b="1" dirty="0"/>
                        </a:p>
                      </a:txBody>
                      <a:tcPr/>
                    </a:tc>
                  </a:tr>
                  <a:tr h="370840">
                    <a:tc>
                      <a:txBody>
                        <a:bodyPr/>
                        <a:lstStyle/>
                        <a:p>
                          <a:pPr algn="ctr"/>
                          <a:r>
                            <a:rPr lang="en-US" b="1" dirty="0" smtClean="0">
                              <a:solidFill>
                                <a:schemeClr val="bg1"/>
                              </a:solidFill>
                            </a:rPr>
                            <a:t>EOO_INT</a:t>
                          </a:r>
                          <a:endParaRPr lang="en-US" b="1" dirty="0">
                            <a:solidFill>
                              <a:schemeClr val="bg1"/>
                            </a:solidFill>
                          </a:endParaRPr>
                        </a:p>
                      </a:txBody>
                      <a:tcPr>
                        <a:solidFill>
                          <a:schemeClr val="accent1"/>
                        </a:solidFill>
                      </a:tcPr>
                    </a:tc>
                    <a:tc>
                      <a:txBody>
                        <a:bodyPr/>
                        <a:lstStyle/>
                        <a:p>
                          <a:pPr algn="ctr"/>
                          <a:r>
                            <a:rPr lang="en-US" dirty="0" smtClean="0"/>
                            <a:t>0.0016</a:t>
                          </a:r>
                          <a:endParaRPr lang="en-US" dirty="0"/>
                        </a:p>
                      </a:txBody>
                      <a:tcPr/>
                    </a:tc>
                    <a:tc>
                      <a:txBody>
                        <a:bodyPr/>
                        <a:lstStyle/>
                        <a:p>
                          <a:pPr algn="ctr"/>
                          <a:r>
                            <a:rPr lang="en-US" dirty="0" smtClean="0"/>
                            <a:t>0.0008 ~ 0.0025</a:t>
                          </a:r>
                          <a:endParaRPr lang="en-US" dirty="0"/>
                        </a:p>
                      </a:txBody>
                      <a:tcPr/>
                    </a:tc>
                    <a:tc>
                      <a:txBody>
                        <a:bodyPr/>
                        <a:lstStyle/>
                        <a:p>
                          <a:pPr algn="ctr"/>
                          <a:r>
                            <a:rPr lang="en-US" b="1" dirty="0" smtClean="0"/>
                            <a:t>0.002*</a:t>
                          </a:r>
                          <a:endParaRPr lang="en-US" b="1" dirty="0"/>
                        </a:p>
                      </a:txBody>
                      <a:tcPr/>
                    </a:tc>
                  </a:tr>
                  <a:tr h="370840">
                    <a:tc>
                      <a:txBody>
                        <a:bodyPr/>
                        <a:lstStyle/>
                        <a:p>
                          <a:pPr algn="ctr"/>
                          <a:r>
                            <a:rPr lang="en-US" b="1" dirty="0" smtClean="0">
                              <a:solidFill>
                                <a:schemeClr val="bg1"/>
                              </a:solidFill>
                            </a:rPr>
                            <a:t>Number</a:t>
                          </a:r>
                          <a:r>
                            <a:rPr lang="en-US" b="1" baseline="0" dirty="0" smtClean="0">
                              <a:solidFill>
                                <a:schemeClr val="bg1"/>
                              </a:solidFill>
                            </a:rPr>
                            <a:t> of DAM Constraints</a:t>
                          </a:r>
                          <a:endParaRPr lang="en-US" b="1" dirty="0">
                            <a:solidFill>
                              <a:schemeClr val="bg1"/>
                            </a:solidFill>
                          </a:endParaRPr>
                        </a:p>
                      </a:txBody>
                      <a:tcPr>
                        <a:solidFill>
                          <a:schemeClr val="accent1"/>
                        </a:solidFill>
                      </a:tcPr>
                    </a:tc>
                    <a:tc>
                      <a:txBody>
                        <a:bodyPr/>
                        <a:lstStyle/>
                        <a:p>
                          <a:pPr algn="ctr"/>
                          <a:r>
                            <a:rPr lang="en-US" dirty="0" smtClean="0"/>
                            <a:t>0.0873</a:t>
                          </a:r>
                          <a:endParaRPr lang="en-US" dirty="0"/>
                        </a:p>
                      </a:txBody>
                      <a:tcPr/>
                    </a:tc>
                    <a:tc>
                      <a:txBody>
                        <a:bodyPr/>
                        <a:lstStyle/>
                        <a:p>
                          <a:pPr algn="ctr"/>
                          <a:r>
                            <a:rPr lang="en-US" dirty="0" smtClean="0"/>
                            <a:t>0.0719 ~ 0.1026</a:t>
                          </a:r>
                          <a:endParaRPr lang="en-US" dirty="0"/>
                        </a:p>
                      </a:txBody>
                      <a:tcPr/>
                    </a:tc>
                    <a:tc>
                      <a:txBody>
                        <a:bodyPr/>
                        <a:lstStyle/>
                        <a:p>
                          <a:pPr algn="ctr"/>
                          <a:r>
                            <a:rPr lang="en-US" b="1" dirty="0" smtClean="0"/>
                            <a:t>&lt;0.001*</a:t>
                          </a:r>
                          <a:endParaRPr lang="en-US" b="1" dirty="0"/>
                        </a:p>
                      </a:txBody>
                      <a:tcPr/>
                    </a:tc>
                  </a:tr>
                  <a:tr h="370840">
                    <a:tc>
                      <a:txBody>
                        <a:bodyPr/>
                        <a:lstStyle/>
                        <a:p>
                          <a:pPr algn="ctr"/>
                          <a:r>
                            <a:rPr lang="en-US" b="1" dirty="0" smtClean="0">
                              <a:solidFill>
                                <a:schemeClr val="bg1"/>
                              </a:solidFill>
                            </a:rPr>
                            <a:t>TPO_DLY</a:t>
                          </a:r>
                          <a:endParaRPr lang="en-US" b="1" dirty="0">
                            <a:solidFill>
                              <a:schemeClr val="bg1"/>
                            </a:solidFill>
                          </a:endParaRPr>
                        </a:p>
                      </a:txBody>
                      <a:tcPr>
                        <a:solidFill>
                          <a:schemeClr val="accent1"/>
                        </a:solidFill>
                      </a:tcPr>
                    </a:tc>
                    <a:tc>
                      <a:txBody>
                        <a:bodyPr/>
                        <a:lstStyle/>
                        <a:p>
                          <a:pPr algn="ctr"/>
                          <a:r>
                            <a:rPr lang="en-US" dirty="0" smtClean="0"/>
                            <a:t>0.0966</a:t>
                          </a:r>
                          <a:endParaRPr lang="en-US" dirty="0"/>
                        </a:p>
                      </a:txBody>
                      <a:tcPr/>
                    </a:tc>
                    <a:tc>
                      <a:txBody>
                        <a:bodyPr/>
                        <a:lstStyle/>
                        <a:p>
                          <a:pPr algn="ctr"/>
                          <a:r>
                            <a:rPr lang="en-US" dirty="0" smtClean="0"/>
                            <a:t>-0.0143 ~ 0.2074</a:t>
                          </a:r>
                          <a:endParaRPr lang="en-US" dirty="0"/>
                        </a:p>
                      </a:txBody>
                      <a:tcPr/>
                    </a:tc>
                    <a:tc>
                      <a:txBody>
                        <a:bodyPr/>
                        <a:lstStyle/>
                        <a:p>
                          <a:pPr algn="ctr"/>
                          <a:r>
                            <a:rPr lang="en-US" b="0" dirty="0" smtClean="0"/>
                            <a:t>0.152</a:t>
                          </a:r>
                          <a:endParaRPr lang="en-US" b="0" dirty="0"/>
                        </a:p>
                      </a:txBody>
                      <a:tcPr/>
                    </a:tc>
                  </a:tr>
                  <a:tr h="370840">
                    <a:tc>
                      <a:txBody>
                        <a:bodyPr/>
                        <a:lstStyle/>
                        <a:p>
                          <a:pPr algn="ctr"/>
                          <a:r>
                            <a:rPr lang="en-US" b="1" dirty="0" smtClean="0">
                              <a:solidFill>
                                <a:schemeClr val="bg1"/>
                              </a:solidFill>
                            </a:rPr>
                            <a:t>Outages</a:t>
                          </a:r>
                          <a:endParaRPr lang="en-US" b="1" dirty="0">
                            <a:solidFill>
                              <a:schemeClr val="bg1"/>
                            </a:solidFill>
                          </a:endParaRPr>
                        </a:p>
                      </a:txBody>
                      <a:tcPr>
                        <a:solidFill>
                          <a:schemeClr val="accent1"/>
                        </a:solidFill>
                      </a:tcPr>
                    </a:tc>
                    <a:tc>
                      <a:txBody>
                        <a:bodyPr/>
                        <a:lstStyle/>
                        <a:p>
                          <a:pPr algn="ctr"/>
                          <a:r>
                            <a:rPr lang="en-US" dirty="0" smtClean="0"/>
                            <a:t>-0.0019</a:t>
                          </a:r>
                          <a:endParaRPr lang="en-US" dirty="0"/>
                        </a:p>
                      </a:txBody>
                      <a:tcPr/>
                    </a:tc>
                    <a:tc>
                      <a:txBody>
                        <a:bodyPr/>
                        <a:lstStyle/>
                        <a:p>
                          <a:pPr algn="ctr"/>
                          <a:r>
                            <a:rPr lang="en-US" dirty="0" smtClean="0"/>
                            <a:t>-0.0048 ~ 0.0010</a:t>
                          </a:r>
                          <a:endParaRPr lang="en-US" dirty="0"/>
                        </a:p>
                      </a:txBody>
                      <a:tcPr/>
                    </a:tc>
                    <a:tc>
                      <a:txBody>
                        <a:bodyPr/>
                        <a:lstStyle/>
                        <a:p>
                          <a:pPr algn="ctr"/>
                          <a:r>
                            <a:rPr lang="en-US" dirty="0" smtClean="0"/>
                            <a:t>0.278</a:t>
                          </a:r>
                          <a:endParaRPr lang="en-US" dirty="0"/>
                        </a:p>
                      </a:txBody>
                      <a:tcPr/>
                    </a:tc>
                  </a:tr>
                  <a:tr h="370840">
                    <a:tc>
                      <a:txBody>
                        <a:bodyPr/>
                        <a:lstStyle/>
                        <a:p>
                          <a:pPr algn="ctr"/>
                          <a:r>
                            <a:rPr lang="en-US" b="1" dirty="0" smtClean="0">
                              <a:solidFill>
                                <a:schemeClr val="bg1"/>
                              </a:solidFill>
                            </a:rPr>
                            <a:t>Observations</a:t>
                          </a:r>
                          <a:endParaRPr lang="en-US" b="1" dirty="0">
                            <a:solidFill>
                              <a:schemeClr val="bg1"/>
                            </a:solidFill>
                          </a:endParaRPr>
                        </a:p>
                      </a:txBody>
                      <a:tcPr>
                        <a:solidFill>
                          <a:schemeClr val="accent1"/>
                        </a:solidFill>
                      </a:tcPr>
                    </a:tc>
                    <a:tc>
                      <a:txBody>
                        <a:bodyPr/>
                        <a:lstStyle/>
                        <a:p>
                          <a:pPr algn="ctr"/>
                          <a:r>
                            <a:rPr lang="en-US" dirty="0" smtClean="0"/>
                            <a:t>636</a:t>
                          </a:r>
                          <a:endParaRPr lang="en-US" dirty="0"/>
                        </a:p>
                      </a:txBody>
                      <a:tcPr/>
                    </a:tc>
                    <a:tc rowSpan="2" gridSpan="2">
                      <a:txBody>
                        <a:bodyPr/>
                        <a:lstStyle/>
                        <a:p>
                          <a:pPr algn="ctr"/>
                          <a:endParaRPr lang="en-US" dirty="0"/>
                        </a:p>
                      </a:txBody>
                      <a:tcPr>
                        <a:solidFill>
                          <a:schemeClr val="bg2">
                            <a:lumMod val="85000"/>
                          </a:schemeClr>
                        </a:solidFill>
                      </a:tcPr>
                    </a:tc>
                    <a:tc rowSpan="2" hMerge="1">
                      <a:txBody>
                        <a:bodyPr/>
                        <a:lstStyle/>
                        <a:p>
                          <a:endParaRPr lang="en-US" dirty="0"/>
                        </a:p>
                      </a:txBody>
                      <a:tcPr>
                        <a:solidFill>
                          <a:schemeClr val="accent1"/>
                        </a:solidFill>
                      </a:tcPr>
                    </a:tc>
                  </a:tr>
                  <a:tr h="370840">
                    <a:tc>
                      <a:txBody>
                        <a:bodyPr/>
                        <a:lstStyle/>
                        <a:p>
                          <a:pPr algn="ctr"/>
                          <a14:m>
                            <m:oMathPara xmlns:m="http://schemas.openxmlformats.org/officeDocument/2006/math">
                              <m:oMathParaPr>
                                <m:jc m:val="centerGroup"/>
                              </m:oMathParaPr>
                              <m:oMath xmlns:m="http://schemas.openxmlformats.org/officeDocument/2006/math">
                                <m:sSubSup>
                                  <m:sSubSupPr>
                                    <m:ctrlPr>
                                      <a:rPr lang="en-US" sz="1800" b="1" i="1" smtClean="0">
                                        <a:solidFill>
                                          <a:schemeClr val="bg1"/>
                                        </a:solidFill>
                                        <a:latin typeface="Cambria Math" panose="02040503050406030204" pitchFamily="18" charset="0"/>
                                      </a:rPr>
                                    </m:ctrlPr>
                                  </m:sSubSupPr>
                                  <m:e>
                                    <m:r>
                                      <a:rPr lang="en-US" sz="1800" b="1" i="1" smtClean="0">
                                        <a:solidFill>
                                          <a:schemeClr val="bg1"/>
                                        </a:solidFill>
                                        <a:latin typeface="Cambria Math" panose="02040503050406030204" pitchFamily="18" charset="0"/>
                                      </a:rPr>
                                      <m:t>𝑹</m:t>
                                    </m:r>
                                  </m:e>
                                  <m:sub>
                                    <m:r>
                                      <m:rPr>
                                        <m:nor/>
                                      </m:rPr>
                                      <a:rPr lang="en-US" sz="1800" b="1" dirty="0" smtClean="0">
                                        <a:solidFill>
                                          <a:schemeClr val="bg1"/>
                                        </a:solidFill>
                                      </a:rPr>
                                      <m:t>adjusted</m:t>
                                    </m:r>
                                    <m:r>
                                      <m:rPr>
                                        <m:nor/>
                                      </m:rPr>
                                      <a:rPr lang="en-US" sz="1800" b="1" dirty="0" smtClean="0">
                                        <a:solidFill>
                                          <a:schemeClr val="bg1"/>
                                        </a:solidFill>
                                      </a:rPr>
                                      <m:t> </m:t>
                                    </m:r>
                                  </m:sub>
                                  <m:sup>
                                    <m:r>
                                      <a:rPr lang="en-US" sz="1800" b="1" i="1" smtClean="0">
                                        <a:solidFill>
                                          <a:schemeClr val="bg1"/>
                                        </a:solidFill>
                                        <a:latin typeface="Cambria Math" panose="02040503050406030204" pitchFamily="18" charset="0"/>
                                      </a:rPr>
                                      <m:t>𝟐</m:t>
                                    </m:r>
                                  </m:sup>
                                </m:sSubSup>
                              </m:oMath>
                            </m:oMathPara>
                          </a14:m>
                          <a:endParaRPr lang="en-US" b="1" dirty="0">
                            <a:solidFill>
                              <a:schemeClr val="bg1"/>
                            </a:solidFill>
                          </a:endParaRPr>
                        </a:p>
                      </a:txBody>
                      <a:tcPr>
                        <a:solidFill>
                          <a:schemeClr val="accent1"/>
                        </a:solidFill>
                      </a:tcPr>
                    </a:tc>
                    <a:tc>
                      <a:txBody>
                        <a:bodyPr/>
                        <a:lstStyle/>
                        <a:p>
                          <a:pPr algn="ctr"/>
                          <a:r>
                            <a:rPr lang="en-US" dirty="0" smtClean="0"/>
                            <a:t>0.492</a:t>
                          </a:r>
                          <a:endParaRPr lang="en-US" dirty="0"/>
                        </a:p>
                      </a:txBody>
                      <a:tcPr/>
                    </a:tc>
                    <a:tc gridSpan="2" vMerge="1">
                      <a:txBody>
                        <a:bodyPr/>
                        <a:lstStyle/>
                        <a:p>
                          <a:endParaRPr lang="en-US" dirty="0"/>
                        </a:p>
                      </a:txBody>
                      <a:tcPr>
                        <a:solidFill>
                          <a:schemeClr val="accent1"/>
                        </a:solidFill>
                      </a:tcPr>
                    </a:tc>
                    <a:tc hMerge="1" vMerge="1">
                      <a:txBody>
                        <a:bodyPr/>
                        <a:lstStyle/>
                        <a:p>
                          <a:endParaRPr lang="en-US" dirty="0"/>
                        </a:p>
                      </a:txBody>
                      <a:tcPr>
                        <a:solidFill>
                          <a:schemeClr val="accent1"/>
                        </a:solidFill>
                      </a:tcPr>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597767108"/>
                  </p:ext>
                </p:extLst>
              </p:nvPr>
            </p:nvGraphicFramePr>
            <p:xfrm>
              <a:off x="303409" y="854178"/>
              <a:ext cx="8534400" cy="4651439"/>
            </p:xfrm>
            <a:graphic>
              <a:graphicData uri="http://schemas.openxmlformats.org/drawingml/2006/table">
                <a:tbl>
                  <a:tblPr firstRow="1" bandRow="1">
                    <a:tableStyleId>{5C22544A-7EE6-4342-B048-85BDC9FD1C3A}</a:tableStyleId>
                  </a:tblPr>
                  <a:tblGrid>
                    <a:gridCol w="2712720"/>
                    <a:gridCol w="1554480"/>
                    <a:gridCol w="2133600"/>
                    <a:gridCol w="2133600"/>
                  </a:tblGrid>
                  <a:tr h="389255">
                    <a:tc>
                      <a:txBody>
                        <a:bodyPr/>
                        <a:lstStyle/>
                        <a:p>
                          <a:pPr algn="ctr"/>
                          <a:endParaRPr lang="en-US" b="1" dirty="0">
                            <a:solidFill>
                              <a:schemeClr val="bg1"/>
                            </a:solidFill>
                          </a:endParaRPr>
                        </a:p>
                      </a:txBody>
                      <a:tcPr anchor="ctr"/>
                    </a:tc>
                    <a:tc gridSpan="3">
                      <a:txBody>
                        <a:bodyPr/>
                        <a:lstStyle/>
                        <a:p>
                          <a:pPr algn="ctr"/>
                          <a:r>
                            <a:rPr lang="en-US" b="1" dirty="0" smtClean="0">
                              <a:solidFill>
                                <a:schemeClr val="bg1"/>
                              </a:solidFill>
                            </a:rPr>
                            <a:t>Dependent</a:t>
                          </a:r>
                          <a:r>
                            <a:rPr lang="en-US" b="1" baseline="0" dirty="0" smtClean="0">
                              <a:solidFill>
                                <a:schemeClr val="bg1"/>
                              </a:solidFill>
                            </a:rPr>
                            <a:t> Variable : DAM Run Time</a:t>
                          </a:r>
                          <a:endParaRPr lang="en-US" b="1" dirty="0">
                            <a:solidFill>
                              <a:schemeClr val="bg1"/>
                            </a:solidFill>
                          </a:endParaRPr>
                        </a:p>
                      </a:txBody>
                      <a:tcPr anchor="ctr"/>
                    </a:tc>
                    <a:tc hMerge="1">
                      <a:txBody>
                        <a:bodyPr/>
                        <a:lstStyle/>
                        <a:p>
                          <a:endParaRPr lang="en-US" dirty="0"/>
                        </a:p>
                      </a:txBody>
                      <a:tcPr/>
                    </a:tc>
                    <a:tc hMerge="1">
                      <a:txBody>
                        <a:bodyPr/>
                        <a:lstStyle/>
                        <a:p>
                          <a:endParaRPr lang="en-US" dirty="0"/>
                        </a:p>
                      </a:txBody>
                      <a:tcPr/>
                    </a:tc>
                  </a:tr>
                  <a:tr h="914400">
                    <a:tc>
                      <a:txBody>
                        <a:bodyPr/>
                        <a:lstStyle/>
                        <a:p>
                          <a:pPr algn="ctr"/>
                          <a:endParaRPr lang="en-US" b="1" dirty="0" smtClean="0">
                            <a:solidFill>
                              <a:schemeClr val="bg1"/>
                            </a:solidFill>
                          </a:endParaRPr>
                        </a:p>
                        <a:p>
                          <a:pPr algn="ctr"/>
                          <a:r>
                            <a:rPr lang="en-US" b="1" dirty="0" smtClean="0">
                              <a:solidFill>
                                <a:schemeClr val="bg1"/>
                              </a:solidFill>
                            </a:rPr>
                            <a:t>Predictors</a:t>
                          </a:r>
                        </a:p>
                        <a:p>
                          <a:pPr algn="ctr"/>
                          <a:endParaRPr lang="en-US" b="1" dirty="0">
                            <a:solidFill>
                              <a:schemeClr val="bg1"/>
                            </a:solidFill>
                          </a:endParaRPr>
                        </a:p>
                      </a:txBody>
                      <a:tcPr anchor="ctr">
                        <a:solidFill>
                          <a:schemeClr val="accent1"/>
                        </a:solidFill>
                      </a:tcPr>
                    </a:tc>
                    <a:tc>
                      <a:txBody>
                        <a:bodyPr/>
                        <a:lstStyle/>
                        <a:p>
                          <a:pPr algn="ctr"/>
                          <a:r>
                            <a:rPr lang="en-US" b="1" dirty="0" smtClean="0">
                              <a:solidFill>
                                <a:schemeClr val="bg1"/>
                              </a:solidFill>
                            </a:rPr>
                            <a:t>Estimates</a:t>
                          </a:r>
                          <a:endParaRPr lang="en-US" b="1" dirty="0">
                            <a:solidFill>
                              <a:schemeClr val="bg1"/>
                            </a:solidFill>
                          </a:endParaRPr>
                        </a:p>
                      </a:txBody>
                      <a:tcPr anchor="ctr">
                        <a:solidFill>
                          <a:schemeClr val="accent1"/>
                        </a:solidFill>
                      </a:tcPr>
                    </a:tc>
                    <a:tc>
                      <a:txBody>
                        <a:bodyPr/>
                        <a:lstStyle/>
                        <a:p>
                          <a:pPr algn="ctr"/>
                          <a:r>
                            <a:rPr lang="en-US" b="1" dirty="0" smtClean="0">
                              <a:solidFill>
                                <a:schemeClr val="bg1"/>
                              </a:solidFill>
                            </a:rPr>
                            <a:t>90 % Confidence Interval</a:t>
                          </a:r>
                          <a:r>
                            <a:rPr lang="en-US" b="1" baseline="0" dirty="0" smtClean="0">
                              <a:solidFill>
                                <a:schemeClr val="bg1"/>
                              </a:solidFill>
                            </a:rPr>
                            <a:t> </a:t>
                          </a:r>
                          <a:endParaRPr lang="en-US" b="1" dirty="0">
                            <a:solidFill>
                              <a:schemeClr val="bg1"/>
                            </a:solidFill>
                          </a:endParaRPr>
                        </a:p>
                      </a:txBody>
                      <a:tcPr anchor="ctr">
                        <a:solidFill>
                          <a:schemeClr val="accent1"/>
                        </a:solidFill>
                      </a:tcPr>
                    </a:tc>
                    <a:tc>
                      <a:txBody>
                        <a:bodyPr/>
                        <a:lstStyle/>
                        <a:p>
                          <a:pPr algn="ctr"/>
                          <a:r>
                            <a:rPr lang="en-US" b="1" i="1" dirty="0" smtClean="0">
                              <a:solidFill>
                                <a:schemeClr val="bg1"/>
                              </a:solidFill>
                            </a:rPr>
                            <a:t>p</a:t>
                          </a:r>
                          <a:r>
                            <a:rPr lang="en-US" b="1" i="1" baseline="0" dirty="0" smtClean="0">
                              <a:solidFill>
                                <a:schemeClr val="bg1"/>
                              </a:solidFill>
                            </a:rPr>
                            <a:t> </a:t>
                          </a:r>
                          <a:r>
                            <a:rPr lang="en-US" b="1" i="1" baseline="0" dirty="0" smtClean="0">
                              <a:solidFill>
                                <a:schemeClr val="bg1"/>
                              </a:solidFill>
                            </a:rPr>
                            <a:t>value</a:t>
                          </a:r>
                          <a:endParaRPr lang="en-US" b="1" i="1" dirty="0">
                            <a:solidFill>
                              <a:schemeClr val="bg1"/>
                            </a:solidFill>
                          </a:endParaRPr>
                        </a:p>
                      </a:txBody>
                      <a:tcPr anchor="ctr">
                        <a:solidFill>
                          <a:schemeClr val="accent1"/>
                        </a:solidFill>
                      </a:tcPr>
                    </a:tc>
                  </a:tr>
                  <a:tr h="370840">
                    <a:tc>
                      <a:txBody>
                        <a:bodyPr/>
                        <a:lstStyle/>
                        <a:p>
                          <a:pPr algn="ctr"/>
                          <a:r>
                            <a:rPr lang="en-US" b="1" dirty="0" smtClean="0">
                              <a:solidFill>
                                <a:schemeClr val="bg1"/>
                              </a:solidFill>
                            </a:rPr>
                            <a:t>(Intercept)</a:t>
                          </a:r>
                          <a:endParaRPr lang="en-US" b="1" dirty="0">
                            <a:solidFill>
                              <a:schemeClr val="bg1"/>
                            </a:solidFill>
                          </a:endParaRPr>
                        </a:p>
                      </a:txBody>
                      <a:tcPr>
                        <a:solidFill>
                          <a:schemeClr val="accent1"/>
                        </a:solidFill>
                      </a:tcPr>
                    </a:tc>
                    <a:tc>
                      <a:txBody>
                        <a:bodyPr/>
                        <a:lstStyle/>
                        <a:p>
                          <a:pPr algn="ctr"/>
                          <a:r>
                            <a:rPr lang="en-US" dirty="0" smtClean="0"/>
                            <a:t>- </a:t>
                          </a:r>
                          <a:r>
                            <a:rPr lang="en-US" dirty="0" smtClean="0"/>
                            <a:t>57.11</a:t>
                          </a:r>
                          <a:endParaRPr lang="en-US" dirty="0"/>
                        </a:p>
                      </a:txBody>
                      <a:tcPr/>
                    </a:tc>
                    <a:tc>
                      <a:txBody>
                        <a:bodyPr/>
                        <a:lstStyle/>
                        <a:p>
                          <a:pPr algn="ctr"/>
                          <a:r>
                            <a:rPr lang="en-US" dirty="0" smtClean="0"/>
                            <a:t>-85.78 ~ -28.44</a:t>
                          </a:r>
                          <a:endParaRPr lang="en-US" dirty="0"/>
                        </a:p>
                      </a:txBody>
                      <a:tcPr/>
                    </a:tc>
                    <a:tc>
                      <a:txBody>
                        <a:bodyPr/>
                        <a:lstStyle/>
                        <a:p>
                          <a:pPr algn="ctr"/>
                          <a:r>
                            <a:rPr lang="en-US" b="1" dirty="0" smtClean="0"/>
                            <a:t>0.001*</a:t>
                          </a:r>
                          <a:endParaRPr lang="en-US" b="1" dirty="0"/>
                        </a:p>
                      </a:txBody>
                      <a:tcPr/>
                    </a:tc>
                  </a:tr>
                  <a:tr h="370840">
                    <a:tc>
                      <a:txBody>
                        <a:bodyPr/>
                        <a:lstStyle/>
                        <a:p>
                          <a:pPr algn="ctr"/>
                          <a:r>
                            <a:rPr lang="en-US" b="1" dirty="0" smtClean="0">
                              <a:solidFill>
                                <a:schemeClr val="bg1"/>
                              </a:solidFill>
                            </a:rPr>
                            <a:t>PTPTOTAL_INT</a:t>
                          </a:r>
                          <a:endParaRPr lang="en-US" b="1" dirty="0">
                            <a:solidFill>
                              <a:schemeClr val="bg1"/>
                            </a:solidFill>
                          </a:endParaRPr>
                        </a:p>
                      </a:txBody>
                      <a:tcPr>
                        <a:solidFill>
                          <a:schemeClr val="accent1"/>
                        </a:solidFill>
                      </a:tcPr>
                    </a:tc>
                    <a:tc>
                      <a:txBody>
                        <a:bodyPr/>
                        <a:lstStyle/>
                        <a:p>
                          <a:pPr algn="ctr"/>
                          <a:r>
                            <a:rPr lang="en-US" dirty="0" smtClean="0"/>
                            <a:t>0.0005</a:t>
                          </a:r>
                          <a:endParaRPr lang="en-US" dirty="0"/>
                        </a:p>
                      </a:txBody>
                      <a:tcPr/>
                    </a:tc>
                    <a:tc>
                      <a:txBody>
                        <a:bodyPr/>
                        <a:lstStyle/>
                        <a:p>
                          <a:pPr algn="ctr"/>
                          <a:r>
                            <a:rPr lang="en-US" dirty="0" smtClean="0"/>
                            <a:t>0.0004 ~ 0.0006</a:t>
                          </a:r>
                          <a:endParaRPr lang="en-US" dirty="0"/>
                        </a:p>
                      </a:txBody>
                      <a:tcPr/>
                    </a:tc>
                    <a:tc>
                      <a:txBody>
                        <a:bodyPr/>
                        <a:lstStyle/>
                        <a:p>
                          <a:pPr algn="ctr"/>
                          <a:r>
                            <a:rPr lang="en-US" b="1" dirty="0" smtClean="0"/>
                            <a:t>&lt;</a:t>
                          </a:r>
                          <a:r>
                            <a:rPr lang="en-US" b="1" dirty="0" smtClean="0"/>
                            <a:t>0.001*</a:t>
                          </a:r>
                          <a:endParaRPr lang="en-US" b="1" dirty="0"/>
                        </a:p>
                      </a:txBody>
                      <a:tcPr/>
                    </a:tc>
                  </a:tr>
                  <a:tr h="370840">
                    <a:tc>
                      <a:txBody>
                        <a:bodyPr/>
                        <a:lstStyle/>
                        <a:p>
                          <a:pPr algn="ctr"/>
                          <a:r>
                            <a:rPr lang="en-US" b="1" dirty="0" smtClean="0">
                              <a:solidFill>
                                <a:schemeClr val="bg1"/>
                              </a:solidFill>
                            </a:rPr>
                            <a:t>EOO_INT</a:t>
                          </a:r>
                          <a:endParaRPr lang="en-US" b="1" dirty="0">
                            <a:solidFill>
                              <a:schemeClr val="bg1"/>
                            </a:solidFill>
                          </a:endParaRPr>
                        </a:p>
                      </a:txBody>
                      <a:tcPr>
                        <a:solidFill>
                          <a:schemeClr val="accent1"/>
                        </a:solidFill>
                      </a:tcPr>
                    </a:tc>
                    <a:tc>
                      <a:txBody>
                        <a:bodyPr/>
                        <a:lstStyle/>
                        <a:p>
                          <a:pPr algn="ctr"/>
                          <a:r>
                            <a:rPr lang="en-US" dirty="0" smtClean="0"/>
                            <a:t>0.0016</a:t>
                          </a:r>
                          <a:endParaRPr lang="en-US" dirty="0"/>
                        </a:p>
                      </a:txBody>
                      <a:tcPr/>
                    </a:tc>
                    <a:tc>
                      <a:txBody>
                        <a:bodyPr/>
                        <a:lstStyle/>
                        <a:p>
                          <a:pPr algn="ctr"/>
                          <a:r>
                            <a:rPr lang="en-US" dirty="0" smtClean="0"/>
                            <a:t>0.0008 ~ </a:t>
                          </a:r>
                          <a:r>
                            <a:rPr lang="en-US" dirty="0" smtClean="0"/>
                            <a:t>0.0025</a:t>
                          </a:r>
                          <a:endParaRPr lang="en-US" dirty="0"/>
                        </a:p>
                      </a:txBody>
                      <a:tcPr/>
                    </a:tc>
                    <a:tc>
                      <a:txBody>
                        <a:bodyPr/>
                        <a:lstStyle/>
                        <a:p>
                          <a:pPr algn="ctr"/>
                          <a:r>
                            <a:rPr lang="en-US" b="1" dirty="0" smtClean="0"/>
                            <a:t>0.002*</a:t>
                          </a:r>
                          <a:endParaRPr lang="en-US" b="1" dirty="0"/>
                        </a:p>
                      </a:txBody>
                      <a:tcPr/>
                    </a:tc>
                  </a:tr>
                  <a:tr h="640080">
                    <a:tc>
                      <a:txBody>
                        <a:bodyPr/>
                        <a:lstStyle/>
                        <a:p>
                          <a:pPr algn="ctr"/>
                          <a:r>
                            <a:rPr lang="en-US" b="1" dirty="0" smtClean="0">
                              <a:solidFill>
                                <a:schemeClr val="bg1"/>
                              </a:solidFill>
                            </a:rPr>
                            <a:t>Number</a:t>
                          </a:r>
                          <a:r>
                            <a:rPr lang="en-US" b="1" baseline="0" dirty="0" smtClean="0">
                              <a:solidFill>
                                <a:schemeClr val="bg1"/>
                              </a:solidFill>
                            </a:rPr>
                            <a:t> of DAM </a:t>
                          </a:r>
                          <a:r>
                            <a:rPr lang="en-US" b="1" baseline="0" dirty="0" smtClean="0">
                              <a:solidFill>
                                <a:schemeClr val="bg1"/>
                              </a:solidFill>
                            </a:rPr>
                            <a:t>Constraints</a:t>
                          </a:r>
                          <a:endParaRPr lang="en-US" b="1" dirty="0">
                            <a:solidFill>
                              <a:schemeClr val="bg1"/>
                            </a:solidFill>
                          </a:endParaRPr>
                        </a:p>
                      </a:txBody>
                      <a:tcPr>
                        <a:solidFill>
                          <a:schemeClr val="accent1"/>
                        </a:solidFill>
                      </a:tcPr>
                    </a:tc>
                    <a:tc>
                      <a:txBody>
                        <a:bodyPr/>
                        <a:lstStyle/>
                        <a:p>
                          <a:pPr algn="ctr"/>
                          <a:r>
                            <a:rPr lang="en-US" dirty="0" smtClean="0"/>
                            <a:t>0.0873</a:t>
                          </a:r>
                          <a:endParaRPr lang="en-US" dirty="0"/>
                        </a:p>
                      </a:txBody>
                      <a:tcPr/>
                    </a:tc>
                    <a:tc>
                      <a:txBody>
                        <a:bodyPr/>
                        <a:lstStyle/>
                        <a:p>
                          <a:pPr algn="ctr"/>
                          <a:r>
                            <a:rPr lang="en-US" dirty="0" smtClean="0"/>
                            <a:t>0.0719 </a:t>
                          </a:r>
                          <a:r>
                            <a:rPr lang="en-US" dirty="0" smtClean="0"/>
                            <a:t>~ </a:t>
                          </a:r>
                          <a:r>
                            <a:rPr lang="en-US" dirty="0" smtClean="0"/>
                            <a:t>0.1026</a:t>
                          </a:r>
                          <a:endParaRPr lang="en-US" dirty="0"/>
                        </a:p>
                      </a:txBody>
                      <a:tcPr/>
                    </a:tc>
                    <a:tc>
                      <a:txBody>
                        <a:bodyPr/>
                        <a:lstStyle/>
                        <a:p>
                          <a:pPr algn="ctr"/>
                          <a:r>
                            <a:rPr lang="en-US" b="1" dirty="0" smtClean="0"/>
                            <a:t>&lt;</a:t>
                          </a:r>
                          <a:r>
                            <a:rPr lang="en-US" b="1" dirty="0" smtClean="0"/>
                            <a:t>0.001*</a:t>
                          </a:r>
                          <a:endParaRPr lang="en-US" b="1" dirty="0"/>
                        </a:p>
                      </a:txBody>
                      <a:tcPr/>
                    </a:tc>
                  </a:tr>
                  <a:tr h="370840">
                    <a:tc>
                      <a:txBody>
                        <a:bodyPr/>
                        <a:lstStyle/>
                        <a:p>
                          <a:pPr algn="ctr"/>
                          <a:r>
                            <a:rPr lang="en-US" b="1" dirty="0" smtClean="0">
                              <a:solidFill>
                                <a:schemeClr val="bg1"/>
                              </a:solidFill>
                            </a:rPr>
                            <a:t>TPO_DLY</a:t>
                          </a:r>
                          <a:endParaRPr lang="en-US" b="1" dirty="0">
                            <a:solidFill>
                              <a:schemeClr val="bg1"/>
                            </a:solidFill>
                          </a:endParaRPr>
                        </a:p>
                      </a:txBody>
                      <a:tcPr>
                        <a:solidFill>
                          <a:schemeClr val="accent1"/>
                        </a:solidFill>
                      </a:tcPr>
                    </a:tc>
                    <a:tc>
                      <a:txBody>
                        <a:bodyPr/>
                        <a:lstStyle/>
                        <a:p>
                          <a:pPr algn="ctr"/>
                          <a:r>
                            <a:rPr lang="en-US" dirty="0" smtClean="0"/>
                            <a:t>0.0966</a:t>
                          </a:r>
                          <a:endParaRPr lang="en-US" dirty="0"/>
                        </a:p>
                      </a:txBody>
                      <a:tcPr/>
                    </a:tc>
                    <a:tc>
                      <a:txBody>
                        <a:bodyPr/>
                        <a:lstStyle/>
                        <a:p>
                          <a:pPr algn="ctr"/>
                          <a:r>
                            <a:rPr lang="en-US" dirty="0" smtClean="0"/>
                            <a:t>-0.0143 ~ 0.2074</a:t>
                          </a:r>
                          <a:endParaRPr lang="en-US" dirty="0"/>
                        </a:p>
                      </a:txBody>
                      <a:tcPr/>
                    </a:tc>
                    <a:tc>
                      <a:txBody>
                        <a:bodyPr/>
                        <a:lstStyle/>
                        <a:p>
                          <a:pPr algn="ctr"/>
                          <a:r>
                            <a:rPr lang="en-US" b="0" dirty="0" smtClean="0"/>
                            <a:t>0.152</a:t>
                          </a:r>
                          <a:endParaRPr lang="en-US" b="0" dirty="0"/>
                        </a:p>
                      </a:txBody>
                      <a:tcPr/>
                    </a:tc>
                  </a:tr>
                  <a:tr h="370840">
                    <a:tc>
                      <a:txBody>
                        <a:bodyPr/>
                        <a:lstStyle/>
                        <a:p>
                          <a:pPr algn="ctr"/>
                          <a:r>
                            <a:rPr lang="en-US" b="1" dirty="0" smtClean="0">
                              <a:solidFill>
                                <a:schemeClr val="bg1"/>
                              </a:solidFill>
                            </a:rPr>
                            <a:t>Outages</a:t>
                          </a:r>
                          <a:endParaRPr lang="en-US" b="1" dirty="0">
                            <a:solidFill>
                              <a:schemeClr val="bg1"/>
                            </a:solidFill>
                          </a:endParaRPr>
                        </a:p>
                      </a:txBody>
                      <a:tcPr>
                        <a:solidFill>
                          <a:schemeClr val="accent1"/>
                        </a:solidFill>
                      </a:tcPr>
                    </a:tc>
                    <a:tc>
                      <a:txBody>
                        <a:bodyPr/>
                        <a:lstStyle/>
                        <a:p>
                          <a:pPr algn="ctr"/>
                          <a:r>
                            <a:rPr lang="en-US" dirty="0" smtClean="0"/>
                            <a:t>-0.0019</a:t>
                          </a:r>
                          <a:endParaRPr lang="en-US" dirty="0"/>
                        </a:p>
                      </a:txBody>
                      <a:tcPr/>
                    </a:tc>
                    <a:tc>
                      <a:txBody>
                        <a:bodyPr/>
                        <a:lstStyle/>
                        <a:p>
                          <a:pPr algn="ctr"/>
                          <a:r>
                            <a:rPr lang="en-US" dirty="0" smtClean="0"/>
                            <a:t>-0.0048 ~ 0.0010</a:t>
                          </a:r>
                          <a:endParaRPr lang="en-US" dirty="0"/>
                        </a:p>
                      </a:txBody>
                      <a:tcPr/>
                    </a:tc>
                    <a:tc>
                      <a:txBody>
                        <a:bodyPr/>
                        <a:lstStyle/>
                        <a:p>
                          <a:pPr algn="ctr"/>
                          <a:r>
                            <a:rPr lang="en-US" dirty="0" smtClean="0"/>
                            <a:t>0.278</a:t>
                          </a:r>
                          <a:endParaRPr lang="en-US" dirty="0"/>
                        </a:p>
                      </a:txBody>
                      <a:tcPr/>
                    </a:tc>
                  </a:tr>
                  <a:tr h="370840">
                    <a:tc>
                      <a:txBody>
                        <a:bodyPr/>
                        <a:lstStyle/>
                        <a:p>
                          <a:pPr algn="ctr"/>
                          <a:r>
                            <a:rPr lang="en-US" b="1" dirty="0" smtClean="0">
                              <a:solidFill>
                                <a:schemeClr val="bg1"/>
                              </a:solidFill>
                            </a:rPr>
                            <a:t>Observations</a:t>
                          </a:r>
                          <a:endParaRPr lang="en-US" b="1" dirty="0">
                            <a:solidFill>
                              <a:schemeClr val="bg1"/>
                            </a:solidFill>
                          </a:endParaRPr>
                        </a:p>
                      </a:txBody>
                      <a:tcPr>
                        <a:solidFill>
                          <a:schemeClr val="accent1"/>
                        </a:solidFill>
                      </a:tcPr>
                    </a:tc>
                    <a:tc>
                      <a:txBody>
                        <a:bodyPr/>
                        <a:lstStyle/>
                        <a:p>
                          <a:pPr algn="ctr"/>
                          <a:r>
                            <a:rPr lang="en-US" dirty="0" smtClean="0"/>
                            <a:t>636</a:t>
                          </a:r>
                          <a:endParaRPr lang="en-US" dirty="0"/>
                        </a:p>
                      </a:txBody>
                      <a:tcPr/>
                    </a:tc>
                    <a:tc rowSpan="2" gridSpan="2">
                      <a:txBody>
                        <a:bodyPr/>
                        <a:lstStyle/>
                        <a:p>
                          <a:pPr algn="ctr"/>
                          <a:endParaRPr lang="en-US" dirty="0"/>
                        </a:p>
                      </a:txBody>
                      <a:tcPr>
                        <a:solidFill>
                          <a:schemeClr val="bg2">
                            <a:lumMod val="85000"/>
                          </a:schemeClr>
                        </a:solidFill>
                      </a:tcPr>
                    </a:tc>
                    <a:tc rowSpan="2" hMerge="1">
                      <a:txBody>
                        <a:bodyPr/>
                        <a:lstStyle/>
                        <a:p>
                          <a:endParaRPr lang="en-US" dirty="0"/>
                        </a:p>
                      </a:txBody>
                      <a:tcPr>
                        <a:solidFill>
                          <a:schemeClr val="accent1"/>
                        </a:solidFill>
                      </a:tcPr>
                    </a:tc>
                  </a:tr>
                  <a:tr h="482664">
                    <a:tc>
                      <a:txBody>
                        <a:bodyPr/>
                        <a:lstStyle/>
                        <a:p>
                          <a:endParaRPr lang="en-US"/>
                        </a:p>
                      </a:txBody>
                      <a:tcPr>
                        <a:blipFill rotWithShape="0">
                          <a:blip r:embed="rId3"/>
                          <a:stretch>
                            <a:fillRect l="-225" t="-870886" r="-215730" b="-12658"/>
                          </a:stretch>
                        </a:blipFill>
                      </a:tcPr>
                    </a:tc>
                    <a:tc>
                      <a:txBody>
                        <a:bodyPr/>
                        <a:lstStyle/>
                        <a:p>
                          <a:pPr algn="ctr"/>
                          <a:r>
                            <a:rPr lang="en-US" dirty="0" smtClean="0"/>
                            <a:t>0.492</a:t>
                          </a:r>
                          <a:endParaRPr lang="en-US" dirty="0"/>
                        </a:p>
                      </a:txBody>
                      <a:tcPr/>
                    </a:tc>
                    <a:tc gridSpan="2" vMerge="1">
                      <a:txBody>
                        <a:bodyPr/>
                        <a:lstStyle/>
                        <a:p>
                          <a:endParaRPr lang="en-US" dirty="0"/>
                        </a:p>
                      </a:txBody>
                      <a:tcPr>
                        <a:solidFill>
                          <a:schemeClr val="accent1"/>
                        </a:solidFill>
                      </a:tcPr>
                    </a:tc>
                    <a:tc hMerge="1" vMerge="1">
                      <a:txBody>
                        <a:bodyPr/>
                        <a:lstStyle/>
                        <a:p>
                          <a:endParaRPr lang="en-US" dirty="0"/>
                        </a:p>
                      </a:txBody>
                      <a:tcPr>
                        <a:solidFill>
                          <a:schemeClr val="accent1"/>
                        </a:solidFill>
                      </a:tcPr>
                    </a:tc>
                  </a:tr>
                </a:tbl>
              </a:graphicData>
            </a:graphic>
          </p:graphicFrame>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sp>
        <p:nvSpPr>
          <p:cNvPr id="3" name="TextBox 2"/>
          <p:cNvSpPr txBox="1"/>
          <p:nvPr/>
        </p:nvSpPr>
        <p:spPr>
          <a:xfrm>
            <a:off x="381695" y="5571712"/>
            <a:ext cx="8456809" cy="923330"/>
          </a:xfrm>
          <a:prstGeom prst="rect">
            <a:avLst/>
          </a:prstGeom>
          <a:noFill/>
        </p:spPr>
        <p:txBody>
          <a:bodyPr wrap="square" rtlCol="0">
            <a:spAutoFit/>
          </a:bodyPr>
          <a:lstStyle/>
          <a:p>
            <a:r>
              <a:rPr lang="en-US" i="1" dirty="0" smtClean="0"/>
              <a:t>*The effect of </a:t>
            </a:r>
            <a:r>
              <a:rPr lang="en-US" b="1" i="1" dirty="0" smtClean="0"/>
              <a:t>PTPTOTAL_INT</a:t>
            </a:r>
            <a:r>
              <a:rPr lang="en-US" i="1" dirty="0" smtClean="0"/>
              <a:t>, </a:t>
            </a:r>
            <a:r>
              <a:rPr lang="en-US" b="1" i="1" dirty="0" smtClean="0"/>
              <a:t>EOO_INT</a:t>
            </a:r>
            <a:r>
              <a:rPr lang="en-US" i="1" dirty="0" smtClean="0"/>
              <a:t> and </a:t>
            </a:r>
            <a:r>
              <a:rPr lang="en-US" b="1" i="1" dirty="0" smtClean="0"/>
              <a:t>Number of DAM Constraints</a:t>
            </a:r>
            <a:r>
              <a:rPr lang="en-US" i="1" dirty="0" smtClean="0"/>
              <a:t> on</a:t>
            </a:r>
          </a:p>
          <a:p>
            <a:r>
              <a:rPr lang="en-US" b="1" i="1" dirty="0" smtClean="0"/>
              <a:t>DAM Run </a:t>
            </a:r>
            <a:r>
              <a:rPr lang="en-US" b="1" i="1" dirty="0"/>
              <a:t>T</a:t>
            </a:r>
            <a:r>
              <a:rPr lang="en-US" b="1" i="1" dirty="0" smtClean="0"/>
              <a:t>ime</a:t>
            </a:r>
            <a:r>
              <a:rPr lang="en-US" i="1" dirty="0" smtClean="0"/>
              <a:t> are found to be significant at </a:t>
            </a:r>
            <a:r>
              <a:rPr lang="en-US" i="1" dirty="0"/>
              <a:t>5</a:t>
            </a:r>
            <a:r>
              <a:rPr lang="en-US" i="1" dirty="0" smtClean="0"/>
              <a:t>% statistical significance level</a:t>
            </a:r>
          </a:p>
          <a:p>
            <a:endParaRPr lang="en-US" i="1" dirty="0"/>
          </a:p>
        </p:txBody>
      </p:sp>
    </p:spTree>
    <p:extLst>
      <p:ext uri="{BB962C8B-B14F-4D97-AF65-F5344CB8AC3E}">
        <p14:creationId xmlns:p14="http://schemas.microsoft.com/office/powerpoint/2010/main" val="2673070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Model Interpretation</a:t>
            </a:r>
            <a:endParaRPr lang="en-US" dirty="0"/>
          </a:p>
        </p:txBody>
      </p:sp>
      <p:sp>
        <p:nvSpPr>
          <p:cNvPr id="3" name="Content Placeholder 2"/>
          <p:cNvSpPr>
            <a:spLocks noGrp="1"/>
          </p:cNvSpPr>
          <p:nvPr>
            <p:ph idx="1"/>
          </p:nvPr>
        </p:nvSpPr>
        <p:spPr>
          <a:xfrm>
            <a:off x="209550" y="1112521"/>
            <a:ext cx="9231086" cy="5661342"/>
          </a:xfrm>
        </p:spPr>
        <p:txBody>
          <a:bodyPr/>
          <a:lstStyle/>
          <a:p>
            <a:r>
              <a:rPr lang="en-US" sz="1800" dirty="0" smtClean="0"/>
              <a:t>For every 10,000 unit increase in</a:t>
            </a:r>
            <a:r>
              <a:rPr lang="en-US" sz="1800" i="1" dirty="0" smtClean="0"/>
              <a:t> </a:t>
            </a:r>
            <a:r>
              <a:rPr lang="en-US" sz="1800" b="1" i="1" dirty="0"/>
              <a:t>PTPTOTAL_INT (Max: </a:t>
            </a:r>
            <a:r>
              <a:rPr lang="en-US" sz="1800" b="1" i="1" dirty="0" smtClean="0"/>
              <a:t>208,512)</a:t>
            </a:r>
            <a:r>
              <a:rPr lang="en-US" sz="1800" dirty="0" smtClean="0"/>
              <a:t>,</a:t>
            </a:r>
          </a:p>
          <a:p>
            <a:pPr marL="0" indent="0">
              <a:buNone/>
            </a:pPr>
            <a:r>
              <a:rPr lang="en-US" sz="1800" b="1" dirty="0"/>
              <a:t>		</a:t>
            </a:r>
            <a:r>
              <a:rPr lang="en-US" sz="1800" b="1" i="1" dirty="0" smtClean="0"/>
              <a:t>DAM Run Time</a:t>
            </a:r>
            <a:r>
              <a:rPr lang="en-US" sz="1800" dirty="0" smtClean="0"/>
              <a:t> is increased by 5 minutes (4~6 minutes)</a:t>
            </a:r>
          </a:p>
          <a:p>
            <a:pPr marL="0" indent="0">
              <a:buNone/>
            </a:pPr>
            <a:endParaRPr lang="en-US" sz="1600" dirty="0"/>
          </a:p>
          <a:p>
            <a:r>
              <a:rPr lang="en-US" sz="1800" dirty="0" smtClean="0"/>
              <a:t>For </a:t>
            </a:r>
            <a:r>
              <a:rPr lang="en-US" sz="1800" dirty="0"/>
              <a:t>every </a:t>
            </a:r>
            <a:r>
              <a:rPr lang="en-US" sz="1800" dirty="0" smtClean="0"/>
              <a:t>1,000 </a:t>
            </a:r>
            <a:r>
              <a:rPr lang="en-US" sz="1800" dirty="0"/>
              <a:t>unit increase in </a:t>
            </a:r>
            <a:r>
              <a:rPr lang="en-US" sz="1800" b="1" i="1" dirty="0"/>
              <a:t>EOO_INT </a:t>
            </a:r>
            <a:r>
              <a:rPr lang="en-US" sz="1800" b="1" i="1" dirty="0" smtClean="0"/>
              <a:t>(Max</a:t>
            </a:r>
            <a:r>
              <a:rPr lang="en-US" sz="1800" b="1" i="1" dirty="0"/>
              <a:t>: </a:t>
            </a:r>
            <a:r>
              <a:rPr lang="en-US" sz="1800" b="1" i="1" dirty="0" smtClean="0"/>
              <a:t>19,915)</a:t>
            </a:r>
            <a:r>
              <a:rPr lang="en-US" sz="1800" dirty="0" smtClean="0"/>
              <a:t>,</a:t>
            </a:r>
          </a:p>
          <a:p>
            <a:pPr marL="0" indent="0">
              <a:buNone/>
            </a:pPr>
            <a:r>
              <a:rPr lang="en-US" sz="1800" b="1" i="1" dirty="0"/>
              <a:t>	</a:t>
            </a:r>
            <a:r>
              <a:rPr lang="en-US" sz="1800" b="1" i="1" dirty="0" smtClean="0"/>
              <a:t>             DAM </a:t>
            </a:r>
            <a:r>
              <a:rPr lang="en-US" sz="1800" b="1" i="1" dirty="0"/>
              <a:t>Run </a:t>
            </a:r>
            <a:r>
              <a:rPr lang="en-US" sz="1800" b="1" i="1" dirty="0" smtClean="0"/>
              <a:t>Time</a:t>
            </a:r>
            <a:r>
              <a:rPr lang="en-US" sz="1800" dirty="0"/>
              <a:t> </a:t>
            </a:r>
            <a:r>
              <a:rPr lang="en-US" sz="1800" dirty="0" smtClean="0"/>
              <a:t>is </a:t>
            </a:r>
            <a:r>
              <a:rPr lang="en-US" sz="1800" dirty="0"/>
              <a:t>increased by </a:t>
            </a:r>
            <a:r>
              <a:rPr lang="en-US" sz="1800" dirty="0" smtClean="0"/>
              <a:t>1.6 minutes (0.8~2.5 </a:t>
            </a:r>
            <a:r>
              <a:rPr lang="en-US" sz="1800" dirty="0"/>
              <a:t>minutes)</a:t>
            </a:r>
            <a:endParaRPr lang="en-US" sz="1800" dirty="0" smtClean="0"/>
          </a:p>
          <a:p>
            <a:pPr marL="0" indent="0">
              <a:buNone/>
            </a:pPr>
            <a:endParaRPr lang="en-US" sz="1600" dirty="0" smtClean="0"/>
          </a:p>
          <a:p>
            <a:r>
              <a:rPr lang="en-US" sz="1800" dirty="0" smtClean="0"/>
              <a:t>For </a:t>
            </a:r>
            <a:r>
              <a:rPr lang="en-US" sz="1800" dirty="0"/>
              <a:t>every </a:t>
            </a:r>
            <a:r>
              <a:rPr lang="en-US" sz="1800" dirty="0" smtClean="0"/>
              <a:t>100 </a:t>
            </a:r>
            <a:r>
              <a:rPr lang="en-US" sz="1800" dirty="0"/>
              <a:t>unit increase in </a:t>
            </a:r>
            <a:r>
              <a:rPr lang="en-US" sz="1800" dirty="0" smtClean="0"/>
              <a:t>the </a:t>
            </a:r>
            <a:r>
              <a:rPr lang="en-US" sz="1800" b="1" i="1" dirty="0" smtClean="0"/>
              <a:t>Number of </a:t>
            </a:r>
            <a:r>
              <a:rPr lang="en-US" sz="1800" b="1" i="1" dirty="0"/>
              <a:t>Constraints (Max: </a:t>
            </a:r>
            <a:r>
              <a:rPr lang="en-US" sz="1800" b="1" i="1" dirty="0" smtClean="0"/>
              <a:t>1,242)</a:t>
            </a:r>
            <a:r>
              <a:rPr lang="en-US" sz="1800" dirty="0" smtClean="0"/>
              <a:t>, </a:t>
            </a:r>
          </a:p>
          <a:p>
            <a:pPr marL="0" indent="0">
              <a:buNone/>
            </a:pPr>
            <a:r>
              <a:rPr lang="en-US" sz="1800" b="1" i="1" dirty="0"/>
              <a:t>	 </a:t>
            </a:r>
            <a:r>
              <a:rPr lang="en-US" sz="1800" b="1" i="1" dirty="0" smtClean="0"/>
              <a:t>            DAM </a:t>
            </a:r>
            <a:r>
              <a:rPr lang="en-US" sz="1800" b="1" i="1" dirty="0"/>
              <a:t>Run Time </a:t>
            </a:r>
            <a:r>
              <a:rPr lang="en-US" sz="1800" dirty="0" smtClean="0"/>
              <a:t>is </a:t>
            </a:r>
            <a:r>
              <a:rPr lang="en-US" sz="1800" dirty="0"/>
              <a:t>increased by </a:t>
            </a:r>
            <a:r>
              <a:rPr lang="en-US" sz="1800" dirty="0" smtClean="0"/>
              <a:t>8.3 minutes (6.76~9.81 </a:t>
            </a:r>
            <a:r>
              <a:rPr lang="en-US" sz="1800" dirty="0"/>
              <a:t>minutes</a:t>
            </a:r>
            <a:r>
              <a:rPr lang="en-US" sz="1800" dirty="0" smtClean="0"/>
              <a:t>)</a:t>
            </a:r>
          </a:p>
          <a:p>
            <a:pPr marL="0" indent="0">
              <a:buNone/>
            </a:pPr>
            <a:endParaRPr lang="en-US" sz="1800" dirty="0"/>
          </a:p>
          <a:p>
            <a:pPr marL="0" indent="0">
              <a:buNone/>
            </a:pPr>
            <a:endParaRPr lang="en-US" sz="1800" dirty="0" smtClean="0"/>
          </a:p>
          <a:p>
            <a:pPr marL="0" indent="0">
              <a:buNone/>
            </a:pPr>
            <a:r>
              <a:rPr lang="en-US" sz="1800" i="1" dirty="0" smtClean="0"/>
              <a:t>** Model Interpretations for </a:t>
            </a:r>
            <a:r>
              <a:rPr lang="en-US" sz="1800" b="1" i="1" dirty="0" smtClean="0"/>
              <a:t>Outage</a:t>
            </a:r>
            <a:r>
              <a:rPr lang="en-US" sz="1800" i="1" dirty="0" smtClean="0"/>
              <a:t> and</a:t>
            </a:r>
            <a:r>
              <a:rPr lang="en-US" sz="1800" b="1" i="1" dirty="0" smtClean="0"/>
              <a:t> TPO_DLY </a:t>
            </a:r>
            <a:r>
              <a:rPr lang="en-US" sz="1800" i="1" dirty="0" smtClean="0"/>
              <a:t>are omitted since their effect on </a:t>
            </a:r>
          </a:p>
          <a:p>
            <a:pPr marL="0" indent="0">
              <a:buNone/>
            </a:pPr>
            <a:r>
              <a:rPr lang="en-US" sz="1800" b="1" i="1" dirty="0" smtClean="0"/>
              <a:t>DAM Run Time </a:t>
            </a:r>
            <a:r>
              <a:rPr lang="en-US" sz="1800" i="1" dirty="0" smtClean="0"/>
              <a:t>are deemed to be insignificant at </a:t>
            </a:r>
            <a:r>
              <a:rPr lang="en-US" sz="1800" i="1" dirty="0"/>
              <a:t>5</a:t>
            </a:r>
            <a:r>
              <a:rPr lang="en-US" sz="1800" i="1" dirty="0" smtClean="0"/>
              <a:t>% significance level. </a:t>
            </a:r>
          </a:p>
          <a:p>
            <a:pPr marL="0" indent="0">
              <a:buNone/>
            </a:pPr>
            <a:endParaRPr lang="en-US" sz="1800" dirty="0"/>
          </a:p>
          <a:p>
            <a:pPr marL="0" indent="0">
              <a:buNone/>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spTree>
    <p:extLst>
      <p:ext uri="{BB962C8B-B14F-4D97-AF65-F5344CB8AC3E}">
        <p14:creationId xmlns:p14="http://schemas.microsoft.com/office/powerpoint/2010/main" val="267058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Volume of PTP Intervals by Year</a:t>
            </a:r>
            <a:endParaRPr lang="en-US" dirty="0"/>
          </a:p>
        </p:txBody>
      </p:sp>
      <p:sp>
        <p:nvSpPr>
          <p:cNvPr id="3" name="Content Placeholder 2"/>
          <p:cNvSpPr>
            <a:spLocks noGrp="1"/>
          </p:cNvSpPr>
          <p:nvPr>
            <p:ph idx="1"/>
          </p:nvPr>
        </p:nvSpPr>
        <p:spPr>
          <a:xfrm>
            <a:off x="76200" y="815182"/>
            <a:ext cx="8534400" cy="4319832"/>
          </a:xfrm>
        </p:spPr>
        <p:txBody>
          <a:bodyPr/>
          <a:lstStyle/>
          <a:p>
            <a:r>
              <a:rPr lang="en-US" sz="2400" dirty="0" smtClean="0"/>
              <a:t>Average yearly PTP intervals have increased from 2011 (consistently since 2016)</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dirty="0"/>
          </a:p>
        </p:txBody>
      </p:sp>
      <p:graphicFrame>
        <p:nvGraphicFramePr>
          <p:cNvPr id="12" name="Table 11"/>
          <p:cNvGraphicFramePr>
            <a:graphicFrameLocks noGrp="1"/>
          </p:cNvGraphicFramePr>
          <p:nvPr>
            <p:extLst/>
          </p:nvPr>
        </p:nvGraphicFramePr>
        <p:xfrm>
          <a:off x="2895600" y="1914686"/>
          <a:ext cx="3429000" cy="4128135"/>
        </p:xfrm>
        <a:graphic>
          <a:graphicData uri="http://schemas.openxmlformats.org/drawingml/2006/table">
            <a:tbl>
              <a:tblPr/>
              <a:tblGrid>
                <a:gridCol w="816429"/>
                <a:gridCol w="2612571"/>
              </a:tblGrid>
              <a:tr h="369815">
                <a:tc>
                  <a:txBody>
                    <a:bodyPr/>
                    <a:lstStyle/>
                    <a:p>
                      <a:pPr algn="ctr" fontAlgn="b"/>
                      <a:r>
                        <a:rPr lang="en-US" sz="2400" b="1" i="0" u="none" strike="noStrike" dirty="0">
                          <a:solidFill>
                            <a:srgbClr val="000000"/>
                          </a:solidFill>
                          <a:effectLst/>
                          <a:latin typeface="Calibri" panose="020F0502020204030204"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2400" b="1" i="0" u="none" strike="noStrike" dirty="0">
                          <a:solidFill>
                            <a:srgbClr val="000000"/>
                          </a:solidFill>
                          <a:effectLst/>
                          <a:latin typeface="Calibri" panose="020F0502020204030204" pitchFamily="34" charset="0"/>
                        </a:rPr>
                        <a:t>Avg. PTP </a:t>
                      </a:r>
                      <a:r>
                        <a:rPr lang="en-US" sz="2400" b="1" i="0" u="none" strike="noStrike" dirty="0" smtClean="0">
                          <a:solidFill>
                            <a:srgbClr val="000000"/>
                          </a:solidFill>
                          <a:effectLst/>
                          <a:latin typeface="Calibri" panose="020F0502020204030204" pitchFamily="34" charset="0"/>
                        </a:rPr>
                        <a:t>intervals</a:t>
                      </a:r>
                      <a:endParaRPr lang="en-US" sz="2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r>
              <a:tr h="373011">
                <a:tc>
                  <a:txBody>
                    <a:bodyPr/>
                    <a:lstStyle/>
                    <a:p>
                      <a:pPr algn="ctr" fontAlgn="b"/>
                      <a:r>
                        <a:rPr lang="en-US" sz="2400" b="0" i="0" u="none" strike="noStrike" dirty="0">
                          <a:solidFill>
                            <a:srgbClr val="000000"/>
                          </a:solidFill>
                          <a:effectLst/>
                          <a:latin typeface="Calibri" panose="020F0502020204030204" pitchFamily="34" charset="0"/>
                        </a:rPr>
                        <a:t>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                     35,059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011">
                <a:tc>
                  <a:txBody>
                    <a:bodyPr/>
                    <a:lstStyle/>
                    <a:p>
                      <a:pPr algn="ctr" fontAlgn="b"/>
                      <a:r>
                        <a:rPr lang="en-US" sz="2400" b="0" i="0" u="none" strike="noStrike" dirty="0">
                          <a:solidFill>
                            <a:srgbClr val="000000"/>
                          </a:solidFill>
                          <a:effectLst/>
                          <a:latin typeface="Calibri" panose="020F0502020204030204" pitchFamily="34" charset="0"/>
                        </a:rPr>
                        <a:t>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                     46,719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011">
                <a:tc>
                  <a:txBody>
                    <a:bodyPr/>
                    <a:lstStyle/>
                    <a:p>
                      <a:pPr algn="ctr" fontAlgn="b"/>
                      <a:r>
                        <a:rPr lang="en-US" sz="2400" b="0" i="0" u="none" strike="noStrike" dirty="0">
                          <a:solidFill>
                            <a:srgbClr val="000000"/>
                          </a:solidFill>
                          <a:effectLst/>
                          <a:latin typeface="Calibri" panose="020F0502020204030204" pitchFamily="34" charset="0"/>
                        </a:rPr>
                        <a:t>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                     70,791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011">
                <a:tc>
                  <a:txBody>
                    <a:bodyPr/>
                    <a:lstStyle/>
                    <a:p>
                      <a:pPr algn="ctr" fontAlgn="b"/>
                      <a:r>
                        <a:rPr lang="en-US" sz="2400" b="0" i="0" u="none" strike="noStrike" dirty="0">
                          <a:solidFill>
                            <a:srgbClr val="000000"/>
                          </a:solidFill>
                          <a:effectLst/>
                          <a:latin typeface="Calibri" panose="020F0502020204030204" pitchFamily="34" charset="0"/>
                        </a:rPr>
                        <a:t>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                     58,892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011">
                <a:tc>
                  <a:txBody>
                    <a:bodyPr/>
                    <a:lstStyle/>
                    <a:p>
                      <a:pPr algn="ctr" fontAlgn="b"/>
                      <a:r>
                        <a:rPr lang="en-US" sz="2400" b="0" i="0" u="none" strike="noStrike" dirty="0">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                     72,080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011">
                <a:tc>
                  <a:txBody>
                    <a:bodyPr/>
                    <a:lstStyle/>
                    <a:p>
                      <a:pPr algn="ctr" fontAlgn="b"/>
                      <a:r>
                        <a:rPr lang="en-US" sz="2400" b="0" i="0" u="none" strike="noStrike" dirty="0">
                          <a:solidFill>
                            <a:srgbClr val="000000"/>
                          </a:solidFill>
                          <a:effectLst/>
                          <a:latin typeface="Calibri" panose="020F050202020403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                     61,645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011">
                <a:tc>
                  <a:txBody>
                    <a:bodyPr/>
                    <a:lstStyle/>
                    <a:p>
                      <a:pPr algn="ctr" fontAlgn="b"/>
                      <a:r>
                        <a:rPr lang="en-US" sz="2400" b="0" i="0" u="none" strike="noStrike" dirty="0">
                          <a:solidFill>
                            <a:srgbClr val="000000"/>
                          </a:solidFill>
                          <a:effectLst/>
                          <a:latin typeface="Calibri" panose="020F050202020403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                     79,983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011">
                <a:tc>
                  <a:txBody>
                    <a:bodyPr/>
                    <a:lstStyle/>
                    <a:p>
                      <a:pPr algn="ctr" fontAlgn="b"/>
                      <a:r>
                        <a:rPr lang="en-US" sz="2400" b="0" i="0" u="none" strike="noStrike" dirty="0">
                          <a:solidFill>
                            <a:srgbClr val="000000"/>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                   123,674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011">
                <a:tc>
                  <a:txBody>
                    <a:bodyPr/>
                    <a:lstStyle/>
                    <a:p>
                      <a:pPr algn="ctr" fontAlgn="b"/>
                      <a:r>
                        <a:rPr lang="en-US" sz="2400" b="0" i="0" u="none" strike="noStrike" dirty="0">
                          <a:solidFill>
                            <a:srgbClr val="000000"/>
                          </a:solidFill>
                          <a:effectLst/>
                          <a:latin typeface="Calibri" panose="020F050202020403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                   128,762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011">
                <a:tc>
                  <a:txBody>
                    <a:bodyPr/>
                    <a:lstStyle/>
                    <a:p>
                      <a:pPr algn="ctr" fontAlgn="b"/>
                      <a:r>
                        <a:rPr lang="en-US" sz="2400" b="0" i="0" u="none" strike="noStrike" dirty="0">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                   147,232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04219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304800" y="994955"/>
            <a:ext cx="8534400" cy="5198811"/>
          </a:xfrm>
        </p:spPr>
        <p:txBody>
          <a:bodyPr/>
          <a:lstStyle/>
          <a:p>
            <a:pPr algn="just"/>
            <a:r>
              <a:rPr lang="en-US" sz="2000" dirty="0" smtClean="0"/>
              <a:t>Total PTP_Intervals, Total number of Constraints and Total Energy Only Offer (EOO) intervals appears to be the three most significant variables affecting the Total DAM Run time </a:t>
            </a:r>
            <a:endParaRPr lang="en-US" sz="1600" dirty="0" smtClean="0"/>
          </a:p>
          <a:p>
            <a:pPr lvl="1" algn="just"/>
            <a:r>
              <a:rPr lang="en-US" sz="1600" dirty="0" smtClean="0"/>
              <a:t>Of these three variables Total PTP Intervals is the most influential variable affecting Total DAM Run time, and </a:t>
            </a:r>
          </a:p>
          <a:p>
            <a:pPr lvl="1" algn="just"/>
            <a:r>
              <a:rPr lang="en-US" sz="1600" dirty="0" smtClean="0"/>
              <a:t>Growing trend of  Total PTP Intervals  will exasperate the DAM performance issue</a:t>
            </a:r>
          </a:p>
          <a:p>
            <a:pPr lvl="1" algn="just"/>
            <a:r>
              <a:rPr lang="en-US" sz="1600" dirty="0"/>
              <a:t>Total number of Constraints is not an input to the DAM </a:t>
            </a:r>
            <a:r>
              <a:rPr lang="en-US" sz="1600" dirty="0" smtClean="0"/>
              <a:t>Optimization</a:t>
            </a:r>
            <a:endParaRPr lang="en-US" sz="1600" dirty="0"/>
          </a:p>
          <a:p>
            <a:pPr lvl="1" algn="just"/>
            <a:r>
              <a:rPr lang="en-US" sz="1600" dirty="0"/>
              <a:t>Total Number of Constraints appears to </a:t>
            </a:r>
            <a:r>
              <a:rPr lang="en-US" sz="1600" dirty="0" smtClean="0"/>
              <a:t>be </a:t>
            </a:r>
            <a:r>
              <a:rPr lang="en-US" sz="1600" dirty="0"/>
              <a:t>highly correlated with the volume of total PTP </a:t>
            </a:r>
            <a:r>
              <a:rPr lang="en-US" sz="1600" dirty="0" smtClean="0"/>
              <a:t>intervals</a:t>
            </a:r>
            <a:endParaRPr lang="en-US" sz="1600" dirty="0"/>
          </a:p>
          <a:p>
            <a:pPr algn="just"/>
            <a:r>
              <a:rPr lang="en-US" sz="2000" dirty="0"/>
              <a:t>Outages does not appear to be significant variable affecting the Total DAM Run time. </a:t>
            </a:r>
            <a:r>
              <a:rPr lang="en-US" sz="2000" dirty="0" smtClean="0"/>
              <a:t>There was some very small positive correlation </a:t>
            </a:r>
            <a:r>
              <a:rPr lang="en-US" sz="2000" dirty="0"/>
              <a:t>between Outage Count and Number of Constraints </a:t>
            </a:r>
            <a:endParaRPr lang="en-US" sz="2000" dirty="0" smtClean="0"/>
          </a:p>
          <a:p>
            <a:pPr algn="just"/>
            <a:r>
              <a:rPr lang="en-US" sz="2000" dirty="0" smtClean="0"/>
              <a:t>ERCOT </a:t>
            </a:r>
            <a:r>
              <a:rPr lang="en-US" sz="2000" dirty="0"/>
              <a:t>at the January 6</a:t>
            </a:r>
            <a:r>
              <a:rPr lang="en-US" sz="2000" baseline="30000" dirty="0"/>
              <a:t>th</a:t>
            </a:r>
            <a:r>
              <a:rPr lang="en-US" sz="2000" dirty="0"/>
              <a:t> WMS meeting had presented removing block bids as a way to reduce complexity and improve DAM Run time. The data does not show limiting block bids will be most effective in solving  the performance problem. </a:t>
            </a:r>
          </a:p>
          <a:p>
            <a:pPr algn="just"/>
            <a:endParaRPr lang="en-US" sz="2000" dirty="0" smtClean="0"/>
          </a:p>
          <a:p>
            <a:pPr algn="just"/>
            <a:endParaRPr lang="en-US" sz="2000" dirty="0" smtClean="0"/>
          </a:p>
          <a:p>
            <a:pPr algn="just"/>
            <a:endParaRPr lang="en-US" sz="2000" dirty="0" smtClean="0"/>
          </a:p>
          <a:p>
            <a:pPr algn="just"/>
            <a:endParaRPr lang="en-US" sz="2000" dirty="0" smtClean="0"/>
          </a:p>
          <a:p>
            <a:pPr algn="just"/>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dirty="0"/>
          </a:p>
        </p:txBody>
      </p:sp>
    </p:spTree>
    <p:extLst>
      <p:ext uri="{BB962C8B-B14F-4D97-AF65-F5344CB8AC3E}">
        <p14:creationId xmlns:p14="http://schemas.microsoft.com/office/powerpoint/2010/main" val="3210647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04800" y="994956"/>
            <a:ext cx="8534400" cy="3439884"/>
          </a:xfrm>
        </p:spPr>
        <p:txBody>
          <a:bodyPr/>
          <a:lstStyle/>
          <a:p>
            <a:pPr marL="0" indent="0">
              <a:buNone/>
            </a:pPr>
            <a:r>
              <a:rPr lang="en-US" sz="2000" dirty="0" smtClean="0"/>
              <a:t>Objective</a:t>
            </a:r>
            <a:r>
              <a:rPr lang="en-US" sz="2000" dirty="0"/>
              <a:t>: To determine inputs that have significant influence on the total time </a:t>
            </a:r>
            <a:r>
              <a:rPr lang="en-US" sz="2000" dirty="0" smtClean="0"/>
              <a:t>taken to </a:t>
            </a:r>
            <a:r>
              <a:rPr lang="en-US" sz="2000" dirty="0"/>
              <a:t>complete DAM </a:t>
            </a:r>
            <a:r>
              <a:rPr lang="en-US" sz="2000" dirty="0" smtClean="0"/>
              <a:t>Optimization</a:t>
            </a:r>
          </a:p>
          <a:p>
            <a:pPr marL="0" indent="0">
              <a:buNone/>
            </a:pPr>
            <a:endParaRPr lang="en-US" sz="2000" dirty="0"/>
          </a:p>
          <a:p>
            <a:r>
              <a:rPr lang="en-US" sz="2000" dirty="0" smtClean="0"/>
              <a:t>Performed simple linear regression analysis on 22 variables against DAM run time and ranked them based on R-squared</a:t>
            </a:r>
            <a:r>
              <a:rPr lang="en-US" sz="2000" dirty="0"/>
              <a:t> (R-squared is a statistical measure of how close the data are to the fitted regression </a:t>
            </a:r>
            <a:r>
              <a:rPr lang="en-US" sz="2000" dirty="0" smtClean="0"/>
              <a:t>line)</a:t>
            </a:r>
          </a:p>
          <a:p>
            <a:pPr marL="0" indent="0">
              <a:buNone/>
            </a:pPr>
            <a:endParaRPr lang="en-US" sz="2000" dirty="0" smtClean="0"/>
          </a:p>
          <a:p>
            <a:r>
              <a:rPr lang="en-US" sz="2000" dirty="0" smtClean="0"/>
              <a:t>Performed multiple linear regression using 6 most significant variables against DAM Run Time and provide Model Interpretations</a:t>
            </a:r>
          </a:p>
          <a:p>
            <a:endParaRPr lang="en-US" sz="2000" dirty="0" smtClean="0"/>
          </a:p>
          <a:p>
            <a:pPr marL="0" indent="0">
              <a:buNone/>
            </a:pPr>
            <a:endParaRPr lang="en-US" sz="2000" dirty="0" smtClean="0"/>
          </a:p>
          <a:p>
            <a:pPr marL="0" indent="0">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3656461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304800" y="994956"/>
            <a:ext cx="8534400" cy="810984"/>
          </a:xfrm>
        </p:spPr>
        <p:txBody>
          <a:bodyPr/>
          <a:lstStyle/>
          <a:p>
            <a:r>
              <a:rPr lang="en-US" sz="1800" dirty="0" smtClean="0"/>
              <a:t>Performed simple linear regression on 22 variables against DAM run time and ranked them based on model’s goodness of fit  (R-squared)</a:t>
            </a:r>
          </a:p>
          <a:p>
            <a:pPr marL="0" indent="0">
              <a:buNone/>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
        <p:nvSpPr>
          <p:cNvPr id="10" name="Rectangle 9"/>
          <p:cNvSpPr/>
          <p:nvPr/>
        </p:nvSpPr>
        <p:spPr>
          <a:xfrm>
            <a:off x="304800" y="1719060"/>
            <a:ext cx="4572000" cy="2862322"/>
          </a:xfrm>
          <a:prstGeom prst="rect">
            <a:avLst/>
          </a:prstGeom>
        </p:spPr>
        <p:txBody>
          <a:bodyPr>
            <a:spAutoFit/>
          </a:bodyPr>
          <a:lstStyle/>
          <a:p>
            <a:pPr lvl="1"/>
            <a:r>
              <a:rPr lang="en-US" sz="1600" b="1" dirty="0"/>
              <a:t>PTP-related variables</a:t>
            </a:r>
          </a:p>
          <a:p>
            <a:pPr lvl="2"/>
            <a:r>
              <a:rPr lang="en-US" sz="1050" dirty="0"/>
              <a:t>PTPTOTAL_INT </a:t>
            </a:r>
          </a:p>
          <a:p>
            <a:pPr lvl="2"/>
            <a:r>
              <a:rPr lang="en-US" sz="1050" dirty="0"/>
              <a:t>PTP_&gt;10 MWs</a:t>
            </a:r>
          </a:p>
          <a:p>
            <a:pPr lvl="2"/>
            <a:r>
              <a:rPr lang="en-US" sz="1050" dirty="0"/>
              <a:t>PTPTOTAL_DLY</a:t>
            </a:r>
          </a:p>
          <a:p>
            <a:pPr lvl="2"/>
            <a:r>
              <a:rPr lang="en-US" sz="1050" dirty="0"/>
              <a:t>PTP_multiHourBLK</a:t>
            </a:r>
          </a:p>
          <a:p>
            <a:pPr lvl="2"/>
            <a:r>
              <a:rPr lang="en-US" sz="1050" dirty="0"/>
              <a:t>PTP_5.1-10 MWs</a:t>
            </a:r>
          </a:p>
          <a:p>
            <a:pPr lvl="2"/>
            <a:r>
              <a:rPr lang="en-US" sz="1050" dirty="0"/>
              <a:t>PTP_0-5 </a:t>
            </a:r>
            <a:r>
              <a:rPr lang="en-US" sz="1050" dirty="0" smtClean="0"/>
              <a:t>MWs</a:t>
            </a:r>
          </a:p>
          <a:p>
            <a:pPr lvl="2"/>
            <a:endParaRPr lang="en-US" sz="1050" dirty="0"/>
          </a:p>
          <a:p>
            <a:pPr lvl="1"/>
            <a:r>
              <a:rPr lang="en-US" sz="1600" b="1" dirty="0"/>
              <a:t>Energy-Only Offer-related variables</a:t>
            </a:r>
          </a:p>
          <a:p>
            <a:pPr lvl="2"/>
            <a:r>
              <a:rPr lang="en-US" sz="1050" dirty="0"/>
              <a:t>EOO_INT</a:t>
            </a:r>
          </a:p>
          <a:p>
            <a:pPr lvl="2"/>
            <a:r>
              <a:rPr lang="en-US" sz="1050" dirty="0"/>
              <a:t>EOO_NOFixedQ_NOmultiHourBLK</a:t>
            </a:r>
          </a:p>
          <a:p>
            <a:pPr lvl="2"/>
            <a:r>
              <a:rPr lang="en-US" sz="1050" dirty="0"/>
              <a:t>EOO_FixedQTY_MultiHourBLK</a:t>
            </a:r>
          </a:p>
          <a:p>
            <a:pPr lvl="2"/>
            <a:r>
              <a:rPr lang="en-US" sz="1050" dirty="0"/>
              <a:t>EOO_MultiHourBLK</a:t>
            </a:r>
          </a:p>
          <a:p>
            <a:pPr lvl="2"/>
            <a:r>
              <a:rPr lang="en-US" sz="1050" dirty="0"/>
              <a:t>EOO_DLY</a:t>
            </a:r>
          </a:p>
          <a:p>
            <a:pPr lvl="2"/>
            <a:r>
              <a:rPr lang="en-US" sz="1050" dirty="0" err="1" smtClean="0"/>
              <a:t>EOO_FixedQTY_NoMultiHourBLK</a:t>
            </a:r>
            <a:endParaRPr lang="en-US" sz="1050" dirty="0" smtClean="0"/>
          </a:p>
          <a:p>
            <a:pPr lvl="2"/>
            <a:endParaRPr lang="en-US" sz="1000" dirty="0"/>
          </a:p>
        </p:txBody>
      </p:sp>
      <p:sp>
        <p:nvSpPr>
          <p:cNvPr id="11" name="Rectangle 10"/>
          <p:cNvSpPr/>
          <p:nvPr/>
        </p:nvSpPr>
        <p:spPr>
          <a:xfrm>
            <a:off x="4267200" y="1726305"/>
            <a:ext cx="4572000" cy="3100849"/>
          </a:xfrm>
          <a:prstGeom prst="rect">
            <a:avLst/>
          </a:prstGeom>
        </p:spPr>
        <p:txBody>
          <a:bodyPr>
            <a:spAutoFit/>
          </a:bodyPr>
          <a:lstStyle/>
          <a:p>
            <a:pPr lvl="1"/>
            <a:r>
              <a:rPr lang="en-US" sz="1600" b="1" dirty="0"/>
              <a:t>Energy Bid-related variables</a:t>
            </a:r>
          </a:p>
          <a:p>
            <a:pPr lvl="2"/>
            <a:r>
              <a:rPr lang="en-US" sz="1050" dirty="0"/>
              <a:t>EB_FixedQTY_MultiHourBLK</a:t>
            </a:r>
          </a:p>
          <a:p>
            <a:pPr lvl="2"/>
            <a:r>
              <a:rPr lang="en-US" sz="1050" dirty="0"/>
              <a:t>EB_INT</a:t>
            </a:r>
          </a:p>
          <a:p>
            <a:pPr lvl="2"/>
            <a:r>
              <a:rPr lang="en-US" sz="1050" dirty="0"/>
              <a:t>EB_NOFixedQ_NOmultiHourBLK</a:t>
            </a:r>
          </a:p>
          <a:p>
            <a:pPr lvl="2"/>
            <a:r>
              <a:rPr lang="en-US" sz="1050" dirty="0"/>
              <a:t>EB_FixQ_NoMultiHourBLK</a:t>
            </a:r>
          </a:p>
          <a:p>
            <a:pPr lvl="2"/>
            <a:r>
              <a:rPr lang="en-US" sz="1050" dirty="0"/>
              <a:t>EB_MultiHourBLK</a:t>
            </a:r>
          </a:p>
          <a:p>
            <a:pPr lvl="2"/>
            <a:r>
              <a:rPr lang="en-US" sz="1050" dirty="0"/>
              <a:t>EB_DLY</a:t>
            </a:r>
          </a:p>
          <a:p>
            <a:pPr lvl="1"/>
            <a:endParaRPr lang="en-US" sz="1600" b="1" dirty="0" smtClean="0"/>
          </a:p>
          <a:p>
            <a:pPr lvl="1"/>
            <a:r>
              <a:rPr lang="en-US" sz="1600" b="1" dirty="0" smtClean="0"/>
              <a:t>Three </a:t>
            </a:r>
            <a:r>
              <a:rPr lang="en-US" sz="1600" b="1" dirty="0"/>
              <a:t>Part Offers </a:t>
            </a:r>
          </a:p>
          <a:p>
            <a:pPr lvl="2"/>
            <a:r>
              <a:rPr lang="en-US" sz="1050" dirty="0"/>
              <a:t>TPO_INT</a:t>
            </a:r>
          </a:p>
          <a:p>
            <a:pPr lvl="2"/>
            <a:r>
              <a:rPr lang="en-US" sz="1050" dirty="0"/>
              <a:t>TPO_DLY </a:t>
            </a:r>
            <a:endParaRPr lang="en-US" sz="1050" dirty="0" smtClean="0"/>
          </a:p>
          <a:p>
            <a:pPr lvl="2"/>
            <a:endParaRPr lang="en-US" sz="1600" b="1" dirty="0" smtClean="0"/>
          </a:p>
          <a:p>
            <a:pPr lvl="1"/>
            <a:r>
              <a:rPr lang="en-US" sz="1600" b="1" dirty="0" smtClean="0"/>
              <a:t>Other variables</a:t>
            </a:r>
            <a:endParaRPr lang="en-US" sz="1600" b="1" dirty="0"/>
          </a:p>
          <a:p>
            <a:pPr lvl="2"/>
            <a:r>
              <a:rPr lang="en-US" sz="1050" dirty="0" smtClean="0"/>
              <a:t>Outages Count</a:t>
            </a:r>
          </a:p>
          <a:p>
            <a:pPr lvl="2"/>
            <a:r>
              <a:rPr lang="en-US" sz="1050" dirty="0" smtClean="0"/>
              <a:t>Number of DAM Constraints (binding)</a:t>
            </a:r>
            <a:endParaRPr lang="en-US" sz="1050" dirty="0"/>
          </a:p>
          <a:p>
            <a:pPr lvl="2"/>
            <a:endParaRPr lang="en-US" sz="1050" dirty="0"/>
          </a:p>
        </p:txBody>
      </p:sp>
      <p:sp>
        <p:nvSpPr>
          <p:cNvPr id="12" name="Content Placeholder 2"/>
          <p:cNvSpPr txBox="1">
            <a:spLocks/>
          </p:cNvSpPr>
          <p:nvPr/>
        </p:nvSpPr>
        <p:spPr>
          <a:xfrm>
            <a:off x="533400" y="4792648"/>
            <a:ext cx="8534400" cy="101749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R-squared </a:t>
            </a:r>
          </a:p>
          <a:p>
            <a:pPr lvl="1"/>
            <a:r>
              <a:rPr lang="en-US" sz="1400" dirty="0" smtClean="0"/>
              <a:t>the amount of variability in the dependent variable (i.e. DAM Run Time) explained by the independent variable (i.e. EOO_INT)</a:t>
            </a:r>
          </a:p>
          <a:p>
            <a:pPr lvl="1"/>
            <a:r>
              <a:rPr lang="en-US" sz="1400" dirty="0" smtClean="0"/>
              <a:t>On a scale of 0 to 1, higher value implies a better model fit</a:t>
            </a:r>
          </a:p>
          <a:p>
            <a:pPr lvl="1"/>
            <a:r>
              <a:rPr lang="en-US" sz="1400" dirty="0" smtClean="0"/>
              <a:t>If R squared is 1, it means that the two variables are perfectly correlated. </a:t>
            </a:r>
            <a:endParaRPr lang="en-US" sz="1800" dirty="0"/>
          </a:p>
        </p:txBody>
      </p:sp>
    </p:spTree>
    <p:extLst>
      <p:ext uri="{BB962C8B-B14F-4D97-AF65-F5344CB8AC3E}">
        <p14:creationId xmlns:p14="http://schemas.microsoft.com/office/powerpoint/2010/main" val="832023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Linear Regression Analysis (1)</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134011553"/>
                  </p:ext>
                </p:extLst>
              </p:nvPr>
            </p:nvGraphicFramePr>
            <p:xfrm>
              <a:off x="304800" y="918753"/>
              <a:ext cx="8534400" cy="4884266"/>
            </p:xfrm>
            <a:graphic>
              <a:graphicData uri="http://schemas.openxmlformats.org/drawingml/2006/table">
                <a:tbl>
                  <a:tblPr firstRow="1" bandRow="1">
                    <a:tableStyleId>{5C22544A-7EE6-4342-B048-85BDC9FD1C3A}</a:tableStyleId>
                  </a:tblPr>
                  <a:tblGrid>
                    <a:gridCol w="2804160"/>
                    <a:gridCol w="1463040"/>
                    <a:gridCol w="2133600"/>
                    <a:gridCol w="2133600"/>
                  </a:tblGrid>
                  <a:tr h="434186">
                    <a:tc>
                      <a:txBody>
                        <a:bodyPr/>
                        <a:lstStyle/>
                        <a:p>
                          <a:pPr algn="ctr" fontAlgn="b"/>
                          <a:r>
                            <a:rPr lang="en-US" sz="1400" b="1" i="0" u="none" strike="noStrike" dirty="0" smtClean="0">
                              <a:solidFill>
                                <a:schemeClr val="bg2"/>
                              </a:solidFill>
                              <a:effectLst/>
                              <a:latin typeface="+mj-lt"/>
                            </a:rPr>
                            <a:t>Independent Variable</a:t>
                          </a:r>
                          <a:endParaRPr lang="en-US" sz="1400" b="1" i="0" u="none" strike="noStrike" dirty="0">
                            <a:solidFill>
                              <a:schemeClr val="bg2"/>
                            </a:solidFill>
                            <a:effectLst/>
                            <a:latin typeface="+mj-lt"/>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sSup>
                                  <m:sSupPr>
                                    <m:ctrlPr>
                                      <a:rPr lang="en-US" sz="1400" b="1" i="1" u="none" strike="noStrike" dirty="0" smtClean="0">
                                        <a:solidFill>
                                          <a:schemeClr val="bg2"/>
                                        </a:solidFill>
                                        <a:effectLst/>
                                        <a:latin typeface="Cambria Math" panose="02040503050406030204" pitchFamily="18" charset="0"/>
                                      </a:rPr>
                                    </m:ctrlPr>
                                  </m:sSupPr>
                                  <m:e>
                                    <m:r>
                                      <a:rPr lang="en-US" sz="1400" b="1" i="1" u="none" strike="noStrike" dirty="0" smtClean="0">
                                        <a:solidFill>
                                          <a:schemeClr val="bg2"/>
                                        </a:solidFill>
                                        <a:effectLst/>
                                        <a:latin typeface="Cambria Math" panose="02040503050406030204" pitchFamily="18" charset="0"/>
                                      </a:rPr>
                                      <m:t>𝑹</m:t>
                                    </m:r>
                                  </m:e>
                                  <m:sup>
                                    <m:r>
                                      <a:rPr lang="en-US" sz="1400" b="1" i="1" u="none" strike="noStrike" dirty="0" smtClean="0">
                                        <a:solidFill>
                                          <a:schemeClr val="bg2"/>
                                        </a:solidFill>
                                        <a:effectLst/>
                                        <a:latin typeface="Cambria Math" panose="02040503050406030204" pitchFamily="18" charset="0"/>
                                      </a:rPr>
                                      <m:t>𝟐</m:t>
                                    </m:r>
                                  </m:sup>
                                </m:sSup>
                              </m:oMath>
                            </m:oMathPara>
                          </a14:m>
                          <a:endParaRPr lang="en-US" sz="1400" b="1" i="0" u="none" strike="noStrike" dirty="0">
                            <a:solidFill>
                              <a:schemeClr val="bg2"/>
                            </a:solidFill>
                            <a:effectLst/>
                            <a:latin typeface="+mj-lt"/>
                          </a:endParaRPr>
                        </a:p>
                      </a:txBody>
                      <a:tcPr marL="9525" marR="9525" marT="9525" marB="0" anchor="ctr"/>
                    </a:tc>
                    <a:tc>
                      <a:txBody>
                        <a:bodyPr/>
                        <a:lstStyle/>
                        <a:p>
                          <a:pPr algn="ctr" fontAlgn="b"/>
                          <a:r>
                            <a:rPr lang="en-US" sz="1400" b="1" i="0" u="none" strike="noStrike" dirty="0" smtClean="0">
                              <a:solidFill>
                                <a:schemeClr val="bg2"/>
                              </a:solidFill>
                              <a:effectLst/>
                              <a:latin typeface="+mj-lt"/>
                            </a:rPr>
                            <a:t>Intercept </a:t>
                          </a:r>
                          <a14:m>
                            <m:oMath xmlns:m="http://schemas.openxmlformats.org/officeDocument/2006/math">
                              <m:sSub>
                                <m:sSubPr>
                                  <m:ctrlPr>
                                    <a:rPr lang="en-US" sz="1400" b="1" i="1" u="none" strike="noStrike" smtClean="0">
                                      <a:solidFill>
                                        <a:schemeClr val="bg2"/>
                                      </a:solidFill>
                                      <a:effectLst/>
                                      <a:latin typeface="Cambria Math" panose="02040503050406030204" pitchFamily="18" charset="0"/>
                                    </a:rPr>
                                  </m:ctrlPr>
                                </m:sSubPr>
                                <m:e>
                                  <m:r>
                                    <a:rPr lang="en-US" sz="1400" b="1" i="1" u="none" strike="noStrike" smtClean="0">
                                      <a:solidFill>
                                        <a:schemeClr val="bg2"/>
                                      </a:solidFill>
                                      <a:effectLst/>
                                      <a:latin typeface="Cambria Math" panose="02040503050406030204" pitchFamily="18" charset="0"/>
                                    </a:rPr>
                                    <m:t>𝜷</m:t>
                                  </m:r>
                                </m:e>
                                <m:sub>
                                  <m:r>
                                    <a:rPr lang="en-US" sz="1400" b="1" i="1" u="none" strike="noStrike" smtClean="0">
                                      <a:solidFill>
                                        <a:schemeClr val="bg2"/>
                                      </a:solidFill>
                                      <a:effectLst/>
                                      <a:latin typeface="Cambria Math" panose="02040503050406030204" pitchFamily="18" charset="0"/>
                                    </a:rPr>
                                    <m:t>𝒐</m:t>
                                  </m:r>
                                </m:sub>
                              </m:sSub>
                            </m:oMath>
                          </a14:m>
                          <a:endParaRPr lang="en-US" sz="1400" b="1" i="0" u="none" strike="noStrike" dirty="0">
                            <a:solidFill>
                              <a:schemeClr val="bg2"/>
                            </a:solidFill>
                            <a:effectLst/>
                            <a:latin typeface="+mj-lt"/>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2"/>
                              </a:solidFill>
                              <a:effectLst/>
                              <a:latin typeface="+mj-lt"/>
                            </a:rPr>
                            <a:t>Coefficient  </a:t>
                          </a:r>
                          <a14:m>
                            <m:oMath xmlns:m="http://schemas.openxmlformats.org/officeDocument/2006/math">
                              <m:sSub>
                                <m:sSubPr>
                                  <m:ctrlPr>
                                    <a:rPr lang="en-US" sz="1400" b="1" i="1" u="none" strike="noStrike" smtClean="0">
                                      <a:solidFill>
                                        <a:schemeClr val="bg2"/>
                                      </a:solidFill>
                                      <a:effectLst/>
                                      <a:latin typeface="Cambria Math" panose="02040503050406030204" pitchFamily="18" charset="0"/>
                                    </a:rPr>
                                  </m:ctrlPr>
                                </m:sSubPr>
                                <m:e>
                                  <m:r>
                                    <a:rPr lang="en-US" sz="1400" b="1" i="1" u="none" strike="noStrike" smtClean="0">
                                      <a:solidFill>
                                        <a:schemeClr val="bg2"/>
                                      </a:solidFill>
                                      <a:effectLst/>
                                      <a:latin typeface="Cambria Math" panose="02040503050406030204" pitchFamily="18" charset="0"/>
                                    </a:rPr>
                                    <m:t>𝜷</m:t>
                                  </m:r>
                                </m:e>
                                <m:sub>
                                  <m:r>
                                    <a:rPr lang="en-US" sz="1400" b="1" i="1" u="none" strike="noStrike" smtClean="0">
                                      <a:solidFill>
                                        <a:schemeClr val="bg2"/>
                                      </a:solidFill>
                                      <a:effectLst/>
                                      <a:latin typeface="Cambria Math" panose="02040503050406030204" pitchFamily="18" charset="0"/>
                                    </a:rPr>
                                    <m:t>𝟏</m:t>
                                  </m:r>
                                </m:sub>
                              </m:sSub>
                            </m:oMath>
                          </a14:m>
                          <a:endParaRPr lang="en-US" sz="1400" b="1" i="0" u="none" strike="noStrike" kern="1200" dirty="0">
                            <a:solidFill>
                              <a:schemeClr val="bg2"/>
                            </a:solidFill>
                            <a:effectLst/>
                            <a:latin typeface="+mn-lt"/>
                            <a:ea typeface="+mn-ea"/>
                            <a:cs typeface="+mn-cs"/>
                          </a:endParaRPr>
                        </a:p>
                      </a:txBody>
                      <a:tcPr marL="9525" marR="9525" marT="9525" marB="0" anchor="ctr"/>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PTPTOTAL_INT</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0.4026</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-9.41769</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0.000921</a:t>
                          </a:r>
                        </a:p>
                      </a:txBody>
                      <a:tcPr marL="9525" marR="9525" marT="9525" marB="0" anchor="b"/>
                    </a:tc>
                  </a:tr>
                  <a:tr h="370840">
                    <a:tc>
                      <a:txBody>
                        <a:bodyPr/>
                        <a:lstStyle/>
                        <a:p>
                          <a:pPr marL="0" algn="ctr" defTabSz="914400" rtl="0" eaLnBrk="1" fontAlgn="b" latinLnBrk="0" hangingPunct="1"/>
                          <a:r>
                            <a:rPr lang="en-US" sz="1200" b="1" i="0" u="none" strike="noStrike" kern="1200" dirty="0" smtClean="0">
                              <a:solidFill>
                                <a:schemeClr val="bg2"/>
                              </a:solidFill>
                              <a:effectLst/>
                              <a:latin typeface="+mj-lt"/>
                              <a:ea typeface="+mn-ea"/>
                              <a:cs typeface="+mn-cs"/>
                            </a:rPr>
                            <a:t>**Num_DAM_Constraint</a:t>
                          </a:r>
                          <a:endParaRPr lang="en-US" sz="1200" b="1" i="0" u="none" strike="noStrike" kern="1200" dirty="0">
                            <a:solidFill>
                              <a:schemeClr val="bg2"/>
                            </a:solidFill>
                            <a:effectLst/>
                            <a:latin typeface="+mj-lt"/>
                            <a:ea typeface="+mn-ea"/>
                            <a:cs typeface="+mn-cs"/>
                          </a:endParaRP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0.3824</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-11.3779</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0.148031</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PTP_&gt;10 MWs</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0.3502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9.054788</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0.003267</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PTPTOTAL_DLY</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0.3125</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13.05524</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0.006401</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PTP_multiHourBLK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0.2718</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77.63386</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0.002753</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PTP_5.1-10 MWs</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0.2549</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56.43301</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0.002732</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PTP_0-5 MWs</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0.2396</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30.66995</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0.00106</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EOO_INT</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0.1995</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48.91647</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0.006436</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EOO_NOFixedQ_NOmultiHourBLK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0.1889</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54.68494</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0.006528</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EOO_FixedQTY_MultiHourBLK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0.1175</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86.16995</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0.116792</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0.112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83.37832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0.094864</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EOO_DLY</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0.0453</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82.97662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0.026324</a:t>
                          </a:r>
                        </a:p>
                      </a:txBody>
                      <a:tcPr marL="9525" marR="9525" marT="9525" marB="0" anchor="b"/>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2134011553"/>
                  </p:ext>
                </p:extLst>
              </p:nvPr>
            </p:nvGraphicFramePr>
            <p:xfrm>
              <a:off x="304800" y="918753"/>
              <a:ext cx="8534400" cy="4884266"/>
            </p:xfrm>
            <a:graphic>
              <a:graphicData uri="http://schemas.openxmlformats.org/drawingml/2006/table">
                <a:tbl>
                  <a:tblPr firstRow="1" bandRow="1">
                    <a:tableStyleId>{5C22544A-7EE6-4342-B048-85BDC9FD1C3A}</a:tableStyleId>
                  </a:tblPr>
                  <a:tblGrid>
                    <a:gridCol w="2804160"/>
                    <a:gridCol w="1463040"/>
                    <a:gridCol w="2133600"/>
                    <a:gridCol w="2133600"/>
                  </a:tblGrid>
                  <a:tr h="434186">
                    <a:tc>
                      <a:txBody>
                        <a:bodyPr/>
                        <a:lstStyle/>
                        <a:p>
                          <a:pPr algn="ctr" fontAlgn="b"/>
                          <a:r>
                            <a:rPr lang="en-US" sz="1400" b="1" i="0" u="none" strike="noStrike" dirty="0" smtClean="0">
                              <a:solidFill>
                                <a:schemeClr val="bg2"/>
                              </a:solidFill>
                              <a:effectLst/>
                              <a:latin typeface="+mj-lt"/>
                            </a:rPr>
                            <a:t>Independent Variable</a:t>
                          </a:r>
                          <a:endParaRPr lang="en-US" sz="1400" b="1" i="0" u="none" strike="noStrike" dirty="0">
                            <a:solidFill>
                              <a:schemeClr val="bg2"/>
                            </a:solidFill>
                            <a:effectLst/>
                            <a:latin typeface="+mj-lt"/>
                          </a:endParaRPr>
                        </a:p>
                      </a:txBody>
                      <a:tcPr marL="9525" marR="9525" marT="9525" marB="0" anchor="ctr"/>
                    </a:tc>
                    <a:tc>
                      <a:txBody>
                        <a:bodyPr/>
                        <a:lstStyle/>
                        <a:p>
                          <a:endParaRPr lang="en-US"/>
                        </a:p>
                      </a:txBody>
                      <a:tcPr marL="9525" marR="9525" marT="9525" marB="0" anchor="ctr">
                        <a:blipFill rotWithShape="0">
                          <a:blip r:embed="rId2"/>
                          <a:stretch>
                            <a:fillRect l="-192500" t="-1408" r="-293750" b="-1050704"/>
                          </a:stretch>
                        </a:blipFill>
                      </a:tcPr>
                    </a:tc>
                    <a:tc>
                      <a:txBody>
                        <a:bodyPr/>
                        <a:lstStyle/>
                        <a:p>
                          <a:endParaRPr lang="en-US"/>
                        </a:p>
                      </a:txBody>
                      <a:tcPr marL="9525" marR="9525" marT="9525" marB="0" anchor="ctr">
                        <a:blipFill rotWithShape="0">
                          <a:blip r:embed="rId2"/>
                          <a:stretch>
                            <a:fillRect l="-200571" t="-1408" r="-101429" b="-1050704"/>
                          </a:stretch>
                        </a:blipFill>
                      </a:tcPr>
                    </a:tc>
                    <a:tc>
                      <a:txBody>
                        <a:bodyPr/>
                        <a:lstStyle/>
                        <a:p>
                          <a:endParaRPr lang="en-US"/>
                        </a:p>
                      </a:txBody>
                      <a:tcPr marL="9525" marR="9525" marT="9525" marB="0" anchor="ctr">
                        <a:blipFill rotWithShape="0">
                          <a:blip r:embed="rId2"/>
                          <a:stretch>
                            <a:fillRect l="-300571" t="-1408" r="-1429" b="-1050704"/>
                          </a:stretch>
                        </a:blipFill>
                      </a:tcPr>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PTPTOTAL_INT</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0.4026</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-9.41769</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0.000921</a:t>
                          </a:r>
                        </a:p>
                      </a:txBody>
                      <a:tcPr marL="9525" marR="9525" marT="9525" marB="0" anchor="b"/>
                    </a:tc>
                  </a:tr>
                  <a:tr h="370840">
                    <a:tc>
                      <a:txBody>
                        <a:bodyPr/>
                        <a:lstStyle/>
                        <a:p>
                          <a:pPr marL="0" algn="ctr" defTabSz="914400" rtl="0" eaLnBrk="1" fontAlgn="b" latinLnBrk="0" hangingPunct="1"/>
                          <a:r>
                            <a:rPr lang="en-US" sz="1200" b="1" i="0" u="none" strike="noStrike" kern="1200" dirty="0" smtClean="0">
                              <a:solidFill>
                                <a:schemeClr val="bg2"/>
                              </a:solidFill>
                              <a:effectLst/>
                              <a:latin typeface="+mj-lt"/>
                              <a:ea typeface="+mn-ea"/>
                              <a:cs typeface="+mn-cs"/>
                            </a:rPr>
                            <a:t>**Num_DAM_Constraint</a:t>
                          </a:r>
                          <a:endParaRPr lang="en-US" sz="1200" b="1" i="0" u="none" strike="noStrike" kern="1200" dirty="0">
                            <a:solidFill>
                              <a:schemeClr val="bg2"/>
                            </a:solidFill>
                            <a:effectLst/>
                            <a:latin typeface="+mj-lt"/>
                            <a:ea typeface="+mn-ea"/>
                            <a:cs typeface="+mn-cs"/>
                          </a:endParaRP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0.3824</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-11.3779</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0.148031</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PTP_&gt;10 MWs</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0.3502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9.054788</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0.003267</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PTPTOTAL_DLY</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0.3125</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13.05524</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0.006401</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PTP_multiHourBLK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0.2718</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77.63386</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0.002753</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PTP_5.1-10 MWs</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0.2549</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56.43301</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0.002732</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PTP_0-5 MWs</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0.2396</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30.66995</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0.00106</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EOO_INT</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0.1995</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48.91647</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0.006436</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EOO_NOFixedQ_NOmultiHourBLK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0.1889</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54.68494</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0.006528</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EOO_FixedQTY_MultiHourBLK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0.1175</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86.16995</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0.116792</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0.112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83.37832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0.094864</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EOO_DLY</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0.0453</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82.97662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0.026324</a:t>
                          </a:r>
                        </a:p>
                      </a:txBody>
                      <a:tcPr marL="9525" marR="9525" marT="9525" marB="0" anchor="b"/>
                    </a:tc>
                  </a:tr>
                </a:tbl>
              </a:graphicData>
            </a:graphic>
          </p:graphicFrame>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sp>
        <p:nvSpPr>
          <p:cNvPr id="8" name="TextBox 7"/>
          <p:cNvSpPr txBox="1"/>
          <p:nvPr/>
        </p:nvSpPr>
        <p:spPr>
          <a:xfrm>
            <a:off x="304800" y="5874301"/>
            <a:ext cx="3588996" cy="307777"/>
          </a:xfrm>
          <a:prstGeom prst="rect">
            <a:avLst/>
          </a:prstGeom>
          <a:noFill/>
        </p:spPr>
        <p:txBody>
          <a:bodyPr wrap="none" rtlCol="0">
            <a:spAutoFit/>
          </a:bodyPr>
          <a:lstStyle/>
          <a:p>
            <a:r>
              <a:rPr lang="en-US" sz="1400" i="1" dirty="0" smtClean="0"/>
              <a:t>*Sorted in descending order by R-squared</a:t>
            </a:r>
            <a:endParaRPr lang="en-US" sz="1400" i="1" dirty="0"/>
          </a:p>
        </p:txBody>
      </p:sp>
      <p:sp>
        <p:nvSpPr>
          <p:cNvPr id="7" name="TextBox 6"/>
          <p:cNvSpPr txBox="1"/>
          <p:nvPr/>
        </p:nvSpPr>
        <p:spPr>
          <a:xfrm>
            <a:off x="4572000" y="5874301"/>
            <a:ext cx="3978974" cy="307777"/>
          </a:xfrm>
          <a:prstGeom prst="rect">
            <a:avLst/>
          </a:prstGeom>
          <a:noFill/>
        </p:spPr>
        <p:txBody>
          <a:bodyPr wrap="none" rtlCol="0">
            <a:spAutoFit/>
          </a:bodyPr>
          <a:lstStyle/>
          <a:p>
            <a:r>
              <a:rPr lang="en-US" sz="1400" i="1" dirty="0" smtClean="0"/>
              <a:t>** Num_DAM_Constraint is not an input to DAM</a:t>
            </a:r>
            <a:endParaRPr lang="en-US" sz="1400" i="1" dirty="0"/>
          </a:p>
        </p:txBody>
      </p:sp>
    </p:spTree>
    <p:extLst>
      <p:ext uri="{BB962C8B-B14F-4D97-AF65-F5344CB8AC3E}">
        <p14:creationId xmlns:p14="http://schemas.microsoft.com/office/powerpoint/2010/main" val="971965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Linear Regression Analysis (2)</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791704089"/>
                  </p:ext>
                </p:extLst>
              </p:nvPr>
            </p:nvGraphicFramePr>
            <p:xfrm>
              <a:off x="304800" y="1086394"/>
              <a:ext cx="8534400" cy="4079240"/>
            </p:xfrm>
            <a:graphic>
              <a:graphicData uri="http://schemas.openxmlformats.org/drawingml/2006/table">
                <a:tbl>
                  <a:tblPr firstRow="1" bandRow="1">
                    <a:tableStyleId>{5C22544A-7EE6-4342-B048-85BDC9FD1C3A}</a:tableStyleId>
                  </a:tblPr>
                  <a:tblGrid>
                    <a:gridCol w="2712720"/>
                    <a:gridCol w="1554480"/>
                    <a:gridCol w="2133600"/>
                    <a:gridCol w="2133600"/>
                  </a:tblGrid>
                  <a:tr h="370840">
                    <a:tc>
                      <a:txBody>
                        <a:bodyPr/>
                        <a:lstStyle/>
                        <a:p>
                          <a:pPr algn="ctr" fontAlgn="b"/>
                          <a:r>
                            <a:rPr lang="en-US" sz="1400" b="1" i="0" u="none" strike="noStrike" dirty="0" smtClean="0">
                              <a:solidFill>
                                <a:schemeClr val="bg2"/>
                              </a:solidFill>
                              <a:effectLst/>
                              <a:latin typeface="+mj-lt"/>
                            </a:rPr>
                            <a:t>Independent Variable</a:t>
                          </a:r>
                          <a:endParaRPr lang="en-US" sz="1400" b="1" i="0" u="none" strike="noStrike" dirty="0">
                            <a:solidFill>
                              <a:schemeClr val="bg2"/>
                            </a:solidFill>
                            <a:effectLst/>
                            <a:latin typeface="+mj-lt"/>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sSup>
                                  <m:sSupPr>
                                    <m:ctrlPr>
                                      <a:rPr lang="en-US" sz="1400" b="1" i="1" u="none" strike="noStrike" dirty="0" smtClean="0">
                                        <a:solidFill>
                                          <a:schemeClr val="bg2"/>
                                        </a:solidFill>
                                        <a:effectLst/>
                                        <a:latin typeface="Cambria Math" panose="02040503050406030204" pitchFamily="18" charset="0"/>
                                      </a:rPr>
                                    </m:ctrlPr>
                                  </m:sSupPr>
                                  <m:e>
                                    <m:r>
                                      <a:rPr lang="en-US" sz="1400" b="1" i="1" u="none" strike="noStrike" dirty="0" smtClean="0">
                                        <a:solidFill>
                                          <a:schemeClr val="bg2"/>
                                        </a:solidFill>
                                        <a:effectLst/>
                                        <a:latin typeface="Cambria Math" panose="02040503050406030204" pitchFamily="18" charset="0"/>
                                      </a:rPr>
                                      <m:t>𝑹</m:t>
                                    </m:r>
                                  </m:e>
                                  <m:sup>
                                    <m:r>
                                      <a:rPr lang="en-US" sz="1400" b="1" i="1" u="none" strike="noStrike" dirty="0" smtClean="0">
                                        <a:solidFill>
                                          <a:schemeClr val="bg2"/>
                                        </a:solidFill>
                                        <a:effectLst/>
                                        <a:latin typeface="Cambria Math" panose="02040503050406030204" pitchFamily="18" charset="0"/>
                                      </a:rPr>
                                      <m:t>𝟐</m:t>
                                    </m:r>
                                  </m:sup>
                                </m:sSup>
                              </m:oMath>
                            </m:oMathPara>
                          </a14:m>
                          <a:endParaRPr lang="en-US" sz="1400" b="1" i="0" u="none" strike="noStrike" dirty="0">
                            <a:solidFill>
                              <a:schemeClr val="bg2"/>
                            </a:solidFill>
                            <a:effectLst/>
                            <a:latin typeface="+mj-lt"/>
                          </a:endParaRPr>
                        </a:p>
                      </a:txBody>
                      <a:tcPr marL="9525" marR="9525" marT="9525" marB="0" anchor="ctr"/>
                    </a:tc>
                    <a:tc>
                      <a:txBody>
                        <a:bodyPr/>
                        <a:lstStyle/>
                        <a:p>
                          <a:pPr algn="ctr" fontAlgn="b"/>
                          <a:r>
                            <a:rPr lang="en-US" sz="1400" b="1" i="0" u="none" strike="noStrike" dirty="0" smtClean="0">
                              <a:solidFill>
                                <a:schemeClr val="bg2"/>
                              </a:solidFill>
                              <a:effectLst/>
                              <a:latin typeface="+mj-lt"/>
                            </a:rPr>
                            <a:t>Intercept </a:t>
                          </a:r>
                          <a14:m>
                            <m:oMath xmlns:m="http://schemas.openxmlformats.org/officeDocument/2006/math">
                              <m:sSub>
                                <m:sSubPr>
                                  <m:ctrlPr>
                                    <a:rPr lang="en-US" sz="1400" b="1" i="1" u="none" strike="noStrike" smtClean="0">
                                      <a:solidFill>
                                        <a:schemeClr val="bg2"/>
                                      </a:solidFill>
                                      <a:effectLst/>
                                      <a:latin typeface="Cambria Math" panose="02040503050406030204" pitchFamily="18" charset="0"/>
                                    </a:rPr>
                                  </m:ctrlPr>
                                </m:sSubPr>
                                <m:e>
                                  <m:r>
                                    <a:rPr lang="en-US" sz="1400" b="1" i="1" u="none" strike="noStrike" smtClean="0">
                                      <a:solidFill>
                                        <a:schemeClr val="bg2"/>
                                      </a:solidFill>
                                      <a:effectLst/>
                                      <a:latin typeface="Cambria Math" panose="02040503050406030204" pitchFamily="18" charset="0"/>
                                    </a:rPr>
                                    <m:t>𝜷</m:t>
                                  </m:r>
                                </m:e>
                                <m:sub>
                                  <m:r>
                                    <a:rPr lang="en-US" sz="1400" b="1" i="1" u="none" strike="noStrike" smtClean="0">
                                      <a:solidFill>
                                        <a:schemeClr val="bg2"/>
                                      </a:solidFill>
                                      <a:effectLst/>
                                      <a:latin typeface="Cambria Math" panose="02040503050406030204" pitchFamily="18" charset="0"/>
                                    </a:rPr>
                                    <m:t>𝒐</m:t>
                                  </m:r>
                                </m:sub>
                              </m:sSub>
                            </m:oMath>
                          </a14:m>
                          <a:endParaRPr lang="en-US" sz="1400" b="1" i="0" u="none" strike="noStrike" dirty="0">
                            <a:solidFill>
                              <a:schemeClr val="bg2"/>
                            </a:solidFill>
                            <a:effectLst/>
                            <a:latin typeface="+mj-lt"/>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2"/>
                              </a:solidFill>
                              <a:effectLst/>
                              <a:latin typeface="+mj-lt"/>
                            </a:rPr>
                            <a:t>Coefficient  </a:t>
                          </a:r>
                          <a14:m>
                            <m:oMath xmlns:m="http://schemas.openxmlformats.org/officeDocument/2006/math">
                              <m:sSub>
                                <m:sSubPr>
                                  <m:ctrlPr>
                                    <a:rPr lang="en-US" sz="1400" b="1" i="1" u="none" strike="noStrike" smtClean="0">
                                      <a:solidFill>
                                        <a:schemeClr val="bg2"/>
                                      </a:solidFill>
                                      <a:effectLst/>
                                      <a:latin typeface="Cambria Math" panose="02040503050406030204" pitchFamily="18" charset="0"/>
                                    </a:rPr>
                                  </m:ctrlPr>
                                </m:sSubPr>
                                <m:e>
                                  <m:r>
                                    <a:rPr lang="en-US" sz="1400" b="1" i="1" u="none" strike="noStrike" smtClean="0">
                                      <a:solidFill>
                                        <a:schemeClr val="bg2"/>
                                      </a:solidFill>
                                      <a:effectLst/>
                                      <a:latin typeface="Cambria Math" panose="02040503050406030204" pitchFamily="18" charset="0"/>
                                    </a:rPr>
                                    <m:t>𝜷</m:t>
                                  </m:r>
                                </m:e>
                                <m:sub>
                                  <m:r>
                                    <a:rPr lang="en-US" sz="1400" b="1" i="1" u="none" strike="noStrike" smtClean="0">
                                      <a:solidFill>
                                        <a:schemeClr val="bg2"/>
                                      </a:solidFill>
                                      <a:effectLst/>
                                      <a:latin typeface="Cambria Math" panose="02040503050406030204" pitchFamily="18" charset="0"/>
                                    </a:rPr>
                                    <m:t>𝟏</m:t>
                                  </m:r>
                                </m:sub>
                              </m:sSub>
                            </m:oMath>
                          </a14:m>
                          <a:endParaRPr lang="en-US" sz="1400" b="1" i="0" u="none" strike="noStrike" kern="1200" dirty="0">
                            <a:solidFill>
                              <a:schemeClr val="bg2"/>
                            </a:solidFill>
                            <a:effectLst/>
                            <a:latin typeface="+mn-lt"/>
                            <a:ea typeface="+mn-ea"/>
                            <a:cs typeface="+mn-cs"/>
                          </a:endParaRPr>
                        </a:p>
                      </a:txBody>
                      <a:tcPr marL="9525" marR="9525" marT="9525" marB="0" anchor="ctr"/>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EB_FixedQTY_MultiHourBLK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0.0291</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99.70958</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0.033693</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EB_INT</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0.0211</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98.29238</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0.001793</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EB_NOFixedQ_NOmultiHourBLK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100.8517</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0.001844</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EB_FixQ_NoMultiHourBLK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0.012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105.1406</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0.027555</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Outages</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0.0092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104.3915</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0.003682</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TPO_DLY</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0.0051</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96.87542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0.107963</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EB_MultiHourBLK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0.004</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124.7751</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-0.01009</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EB_DLY</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0.003</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112.0172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0.004541</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EOO_FixedQTY_NoMultiHourBLK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0.0027</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125.6841</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-0.01979</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TPO_INT</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0.0017</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105.4514</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0.00285</a:t>
                          </a:r>
                        </a:p>
                      </a:txBody>
                      <a:tcPr marL="9525" marR="9525" marT="9525" marB="0" anchor="b"/>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2791704089"/>
                  </p:ext>
                </p:extLst>
              </p:nvPr>
            </p:nvGraphicFramePr>
            <p:xfrm>
              <a:off x="304800" y="1086394"/>
              <a:ext cx="8534400" cy="4079240"/>
            </p:xfrm>
            <a:graphic>
              <a:graphicData uri="http://schemas.openxmlformats.org/drawingml/2006/table">
                <a:tbl>
                  <a:tblPr firstRow="1" bandRow="1">
                    <a:tableStyleId>{5C22544A-7EE6-4342-B048-85BDC9FD1C3A}</a:tableStyleId>
                  </a:tblPr>
                  <a:tblGrid>
                    <a:gridCol w="2712720"/>
                    <a:gridCol w="1554480"/>
                    <a:gridCol w="2133600"/>
                    <a:gridCol w="2133600"/>
                  </a:tblGrid>
                  <a:tr h="370840">
                    <a:tc>
                      <a:txBody>
                        <a:bodyPr/>
                        <a:lstStyle/>
                        <a:p>
                          <a:pPr algn="ctr" fontAlgn="b"/>
                          <a:r>
                            <a:rPr lang="en-US" sz="1400" b="1" i="0" u="none" strike="noStrike" dirty="0" smtClean="0">
                              <a:solidFill>
                                <a:schemeClr val="bg2"/>
                              </a:solidFill>
                              <a:effectLst/>
                              <a:latin typeface="+mj-lt"/>
                            </a:rPr>
                            <a:t>Independent Variable</a:t>
                          </a:r>
                          <a:endParaRPr lang="en-US" sz="1400" b="1" i="0" u="none" strike="noStrike" dirty="0">
                            <a:solidFill>
                              <a:schemeClr val="bg2"/>
                            </a:solidFill>
                            <a:effectLst/>
                            <a:latin typeface="+mj-lt"/>
                          </a:endParaRPr>
                        </a:p>
                      </a:txBody>
                      <a:tcPr marL="9525" marR="9525" marT="9525" marB="0" anchor="ctr"/>
                    </a:tc>
                    <a:tc>
                      <a:txBody>
                        <a:bodyPr/>
                        <a:lstStyle/>
                        <a:p>
                          <a:endParaRPr lang="en-US"/>
                        </a:p>
                      </a:txBody>
                      <a:tcPr marL="9525" marR="9525" marT="9525" marB="0" anchor="ctr">
                        <a:blipFill rotWithShape="0">
                          <a:blip r:embed="rId2"/>
                          <a:stretch>
                            <a:fillRect l="-175294" t="-1639" r="-276471" b="-1022951"/>
                          </a:stretch>
                        </a:blipFill>
                      </a:tcPr>
                    </a:tc>
                    <a:tc>
                      <a:txBody>
                        <a:bodyPr/>
                        <a:lstStyle/>
                        <a:p>
                          <a:endParaRPr lang="en-US"/>
                        </a:p>
                      </a:txBody>
                      <a:tcPr marL="9525" marR="9525" marT="9525" marB="0" anchor="ctr">
                        <a:blipFill rotWithShape="0">
                          <a:blip r:embed="rId2"/>
                          <a:stretch>
                            <a:fillRect l="-200571" t="-1639" r="-101429" b="-1022951"/>
                          </a:stretch>
                        </a:blipFill>
                      </a:tcPr>
                    </a:tc>
                    <a:tc>
                      <a:txBody>
                        <a:bodyPr/>
                        <a:lstStyle/>
                        <a:p>
                          <a:endParaRPr lang="en-US"/>
                        </a:p>
                      </a:txBody>
                      <a:tcPr marL="9525" marR="9525" marT="9525" marB="0" anchor="ctr">
                        <a:blipFill rotWithShape="0">
                          <a:blip r:embed="rId2"/>
                          <a:stretch>
                            <a:fillRect l="-300571" t="-1639" r="-1429" b="-1022951"/>
                          </a:stretch>
                        </a:blipFill>
                      </a:tcPr>
                    </a:tc>
                  </a:tr>
                  <a:tr h="370840">
                    <a:tc>
                      <a:txBody>
                        <a:bodyPr/>
                        <a:lstStyle/>
                        <a:p>
                          <a:pPr marL="0" algn="ctr" defTabSz="914400" rtl="0" eaLnBrk="1" fontAlgn="b" latinLnBrk="0" hangingPunct="1"/>
                          <a:r>
                            <a:rPr lang="en-US" sz="1200" b="1" i="0" u="none" strike="noStrike" kern="1200" dirty="0" err="1">
                              <a:solidFill>
                                <a:schemeClr val="bg2"/>
                              </a:solidFill>
                              <a:effectLst/>
                              <a:latin typeface="+mj-lt"/>
                              <a:ea typeface="+mn-ea"/>
                              <a:cs typeface="+mn-cs"/>
                            </a:rPr>
                            <a:t>EB_FixedQTY_MultiHourBLK</a:t>
                          </a:r>
                          <a:endParaRPr lang="en-US" sz="1200" b="1" i="0" u="none" strike="noStrike" kern="1200" dirty="0">
                            <a:solidFill>
                              <a:schemeClr val="bg2"/>
                            </a:solidFill>
                            <a:effectLst/>
                            <a:latin typeface="+mj-lt"/>
                            <a:ea typeface="+mn-ea"/>
                            <a:cs typeface="+mn-cs"/>
                          </a:endParaRP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0.0291</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99.70958</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0.033693</a:t>
                          </a:r>
                        </a:p>
                      </a:txBody>
                      <a:tcPr marL="9525" marR="9525" marT="9525" marB="0" anchor="b"/>
                    </a:tc>
                  </a:tr>
                  <a:tr h="370840">
                    <a:tc>
                      <a:txBody>
                        <a:bodyPr/>
                        <a:lstStyle/>
                        <a:p>
                          <a:pPr marL="0" algn="ctr" defTabSz="914400" rtl="0" eaLnBrk="1" fontAlgn="b" latinLnBrk="0" hangingPunct="1"/>
                          <a:r>
                            <a:rPr lang="en-US" sz="1200" b="1" i="0" u="none" strike="noStrike" kern="1200">
                              <a:solidFill>
                                <a:schemeClr val="bg2"/>
                              </a:solidFill>
                              <a:effectLst/>
                              <a:latin typeface="+mj-lt"/>
                              <a:ea typeface="+mn-ea"/>
                              <a:cs typeface="+mn-cs"/>
                            </a:rPr>
                            <a:t>EB_INT</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0.0211</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98.29238</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0.001793</a:t>
                          </a:r>
                        </a:p>
                      </a:txBody>
                      <a:tcPr marL="9525" marR="9525" marT="9525" marB="0" anchor="b"/>
                    </a:tc>
                  </a:tr>
                  <a:tr h="370840">
                    <a:tc>
                      <a:txBody>
                        <a:bodyPr/>
                        <a:lstStyle/>
                        <a:p>
                          <a:pPr marL="0" algn="ctr" defTabSz="914400" rtl="0" eaLnBrk="1" fontAlgn="b" latinLnBrk="0" hangingPunct="1"/>
                          <a:r>
                            <a:rPr lang="en-US" sz="1200" b="1" i="0" u="none" strike="noStrike" kern="1200">
                              <a:solidFill>
                                <a:schemeClr val="bg2"/>
                              </a:solidFill>
                              <a:effectLst/>
                              <a:latin typeface="+mj-lt"/>
                              <a:ea typeface="+mn-ea"/>
                              <a:cs typeface="+mn-cs"/>
                            </a:rPr>
                            <a:t>EB_NOFixedQ_NOmultiHourBLK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0.02</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100.8517</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0.001844</a:t>
                          </a:r>
                        </a:p>
                      </a:txBody>
                      <a:tcPr marL="9525" marR="9525" marT="9525" marB="0" anchor="b"/>
                    </a:tc>
                  </a:tr>
                  <a:tr h="370840">
                    <a:tc>
                      <a:txBody>
                        <a:bodyPr/>
                        <a:lstStyle/>
                        <a:p>
                          <a:pPr marL="0" algn="ctr" defTabSz="914400" rtl="0" eaLnBrk="1" fontAlgn="b" latinLnBrk="0" hangingPunct="1"/>
                          <a:r>
                            <a:rPr lang="en-US" sz="1200" b="1" i="0" u="none" strike="noStrike" kern="1200">
                              <a:solidFill>
                                <a:schemeClr val="bg2"/>
                              </a:solidFill>
                              <a:effectLst/>
                              <a:latin typeface="+mj-lt"/>
                              <a:ea typeface="+mn-ea"/>
                              <a:cs typeface="+mn-cs"/>
                            </a:rPr>
                            <a:t>EB_FixQ_NoMultiHourBLK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0.012</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105.1406</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0.027555</a:t>
                          </a:r>
                        </a:p>
                      </a:txBody>
                      <a:tcPr marL="9525" marR="9525" marT="9525" marB="0" anchor="b"/>
                    </a:tc>
                  </a:tr>
                  <a:tr h="370840">
                    <a:tc>
                      <a:txBody>
                        <a:bodyPr/>
                        <a:lstStyle/>
                        <a:p>
                          <a:pPr marL="0" algn="ctr" defTabSz="914400" rtl="0" eaLnBrk="1" fontAlgn="b" latinLnBrk="0" hangingPunct="1"/>
                          <a:r>
                            <a:rPr lang="en-US" sz="1200" b="1" i="0" u="none" strike="noStrike" kern="1200">
                              <a:solidFill>
                                <a:schemeClr val="bg2"/>
                              </a:solidFill>
                              <a:effectLst/>
                              <a:latin typeface="+mj-lt"/>
                              <a:ea typeface="+mn-ea"/>
                              <a:cs typeface="+mn-cs"/>
                            </a:rPr>
                            <a:t>Outages</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0.0092</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104.3915</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0.003682</a:t>
                          </a:r>
                        </a:p>
                      </a:txBody>
                      <a:tcPr marL="9525" marR="9525" marT="9525" marB="0" anchor="b"/>
                    </a:tc>
                  </a:tr>
                  <a:tr h="370840">
                    <a:tc>
                      <a:txBody>
                        <a:bodyPr/>
                        <a:lstStyle/>
                        <a:p>
                          <a:pPr marL="0" algn="ctr" defTabSz="914400" rtl="0" eaLnBrk="1" fontAlgn="b" latinLnBrk="0" hangingPunct="1"/>
                          <a:r>
                            <a:rPr lang="en-US" sz="1200" b="1" i="0" u="none" strike="noStrike" kern="1200">
                              <a:solidFill>
                                <a:schemeClr val="bg2"/>
                              </a:solidFill>
                              <a:effectLst/>
                              <a:latin typeface="+mj-lt"/>
                              <a:ea typeface="+mn-ea"/>
                              <a:cs typeface="+mn-cs"/>
                            </a:rPr>
                            <a:t>TPO_DLY</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0.0051</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96.87542</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0.107963</a:t>
                          </a:r>
                        </a:p>
                      </a:txBody>
                      <a:tcPr marL="9525" marR="9525" marT="9525" marB="0" anchor="b"/>
                    </a:tc>
                  </a:tr>
                  <a:tr h="370840">
                    <a:tc>
                      <a:txBody>
                        <a:bodyPr/>
                        <a:lstStyle/>
                        <a:p>
                          <a:pPr marL="0" algn="ctr" defTabSz="914400" rtl="0" eaLnBrk="1" fontAlgn="b" latinLnBrk="0" hangingPunct="1"/>
                          <a:r>
                            <a:rPr lang="en-US" sz="1200" b="1" i="0" u="none" strike="noStrike" kern="1200">
                              <a:solidFill>
                                <a:schemeClr val="bg2"/>
                              </a:solidFill>
                              <a:effectLst/>
                              <a:latin typeface="+mj-lt"/>
                              <a:ea typeface="+mn-ea"/>
                              <a:cs typeface="+mn-cs"/>
                            </a:rPr>
                            <a:t>EB_MultiHourBLK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0.004</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124.7751</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-0.01009</a:t>
                          </a:r>
                        </a:p>
                      </a:txBody>
                      <a:tcPr marL="9525" marR="9525" marT="9525" marB="0" anchor="b"/>
                    </a:tc>
                  </a:tr>
                  <a:tr h="370840">
                    <a:tc>
                      <a:txBody>
                        <a:bodyPr/>
                        <a:lstStyle/>
                        <a:p>
                          <a:pPr marL="0" algn="ctr" defTabSz="914400" rtl="0" eaLnBrk="1" fontAlgn="b" latinLnBrk="0" hangingPunct="1"/>
                          <a:r>
                            <a:rPr lang="en-US" sz="1200" b="1" i="0" u="none" strike="noStrike" kern="1200">
                              <a:solidFill>
                                <a:schemeClr val="bg2"/>
                              </a:solidFill>
                              <a:effectLst/>
                              <a:latin typeface="+mj-lt"/>
                              <a:ea typeface="+mn-ea"/>
                              <a:cs typeface="+mn-cs"/>
                            </a:rPr>
                            <a:t>EB_DLY</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0.003</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112.0172</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0.004541</a:t>
                          </a:r>
                        </a:p>
                      </a:txBody>
                      <a:tcPr marL="9525" marR="9525" marT="9525" marB="0" anchor="b"/>
                    </a:tc>
                  </a:tr>
                  <a:tr h="370840">
                    <a:tc>
                      <a:txBody>
                        <a:bodyPr/>
                        <a:lstStyle/>
                        <a:p>
                          <a:pPr marL="0" algn="ctr" defTabSz="914400" rtl="0" eaLnBrk="1" fontAlgn="b" latinLnBrk="0" hangingPunct="1"/>
                          <a:r>
                            <a:rPr lang="en-US" sz="1200" b="1" i="0" u="none" strike="noStrike" kern="1200">
                              <a:solidFill>
                                <a:schemeClr val="bg2"/>
                              </a:solidFill>
                              <a:effectLst/>
                              <a:latin typeface="+mj-lt"/>
                              <a:ea typeface="+mn-ea"/>
                              <a:cs typeface="+mn-cs"/>
                            </a:rPr>
                            <a:t>EOO_FixedQTY_NoMultiHourBLK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0.0027</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125.6841</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-0.01979</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TPO_INT</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0.0017</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105.4514</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0.00285</a:t>
                          </a:r>
                        </a:p>
                      </a:txBody>
                      <a:tcPr marL="9525" marR="9525" marT="9525" marB="0" anchor="b"/>
                    </a:tc>
                  </a:tr>
                </a:tbl>
              </a:graphicData>
            </a:graphic>
          </p:graphicFrame>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sp>
        <p:nvSpPr>
          <p:cNvPr id="5" name="TextBox 4"/>
          <p:cNvSpPr txBox="1"/>
          <p:nvPr/>
        </p:nvSpPr>
        <p:spPr>
          <a:xfrm>
            <a:off x="5311140" y="5905500"/>
            <a:ext cx="3588996" cy="307777"/>
          </a:xfrm>
          <a:prstGeom prst="rect">
            <a:avLst/>
          </a:prstGeom>
          <a:noFill/>
        </p:spPr>
        <p:txBody>
          <a:bodyPr wrap="none" rtlCol="0">
            <a:spAutoFit/>
          </a:bodyPr>
          <a:lstStyle/>
          <a:p>
            <a:r>
              <a:rPr lang="en-US" sz="1400" i="1" dirty="0" smtClean="0"/>
              <a:t>*Sorted in descending order by R-squared</a:t>
            </a:r>
            <a:endParaRPr lang="en-US" sz="1400" i="1" dirty="0"/>
          </a:p>
        </p:txBody>
      </p:sp>
    </p:spTree>
    <p:extLst>
      <p:ext uri="{BB962C8B-B14F-4D97-AF65-F5344CB8AC3E}">
        <p14:creationId xmlns:p14="http://schemas.microsoft.com/office/powerpoint/2010/main" val="348859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Multicollinearity- </a:t>
            </a:r>
            <a:r>
              <a:rPr lang="en-US" sz="1400" dirty="0">
                <a:solidFill>
                  <a:schemeClr val="tx1"/>
                </a:solidFill>
              </a:rPr>
              <a:t>When an independent variable is highly correlated with one or more independent variable (s</a:t>
            </a:r>
            <a:r>
              <a:rPr lang="en-US" sz="1400" dirty="0" smtClean="0">
                <a:solidFill>
                  <a:schemeClr val="tx1"/>
                </a:solidFill>
              </a:rPr>
              <a:t>), it can increase the variance of the coefficient estimates, causing coefficient estimates to be unstable (i.e. switched sign(+/-)) and sensitive to minor change to the model. </a:t>
            </a:r>
            <a:endParaRPr lang="en-US" sz="1400"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3800511666"/>
                  </p:ext>
                </p:extLst>
              </p:nvPr>
            </p:nvGraphicFramePr>
            <p:xfrm>
              <a:off x="381000" y="1386682"/>
              <a:ext cx="8534400" cy="4884266"/>
            </p:xfrm>
            <a:graphic>
              <a:graphicData uri="http://schemas.openxmlformats.org/drawingml/2006/table">
                <a:tbl>
                  <a:tblPr firstRow="1" bandRow="1">
                    <a:tableStyleId>{5C22544A-7EE6-4342-B048-85BDC9FD1C3A}</a:tableStyleId>
                  </a:tblPr>
                  <a:tblGrid>
                    <a:gridCol w="2804160"/>
                    <a:gridCol w="1463040"/>
                    <a:gridCol w="2133600"/>
                    <a:gridCol w="2133600"/>
                  </a:tblGrid>
                  <a:tr h="434186">
                    <a:tc>
                      <a:txBody>
                        <a:bodyPr/>
                        <a:lstStyle/>
                        <a:p>
                          <a:pPr algn="ctr" fontAlgn="b"/>
                          <a:r>
                            <a:rPr lang="en-US" sz="1400" b="1" i="0" u="none" strike="noStrike" dirty="0" smtClean="0">
                              <a:solidFill>
                                <a:schemeClr val="bg2"/>
                              </a:solidFill>
                              <a:effectLst/>
                              <a:latin typeface="+mj-lt"/>
                            </a:rPr>
                            <a:t>Independent Variable</a:t>
                          </a:r>
                          <a:endParaRPr lang="en-US" sz="1400" b="1" i="0" u="none" strike="noStrike" dirty="0">
                            <a:solidFill>
                              <a:schemeClr val="bg2"/>
                            </a:solidFill>
                            <a:effectLst/>
                            <a:latin typeface="+mj-lt"/>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sSup>
                                  <m:sSupPr>
                                    <m:ctrlPr>
                                      <a:rPr lang="en-US" sz="1400" b="1" i="1" u="none" strike="noStrike" dirty="0" smtClean="0">
                                        <a:solidFill>
                                          <a:schemeClr val="bg2"/>
                                        </a:solidFill>
                                        <a:effectLst/>
                                        <a:latin typeface="Cambria Math" panose="02040503050406030204" pitchFamily="18" charset="0"/>
                                      </a:rPr>
                                    </m:ctrlPr>
                                  </m:sSupPr>
                                  <m:e>
                                    <m:r>
                                      <a:rPr lang="en-US" sz="1400" b="1" i="1" u="none" strike="noStrike" dirty="0" smtClean="0">
                                        <a:solidFill>
                                          <a:schemeClr val="bg2"/>
                                        </a:solidFill>
                                        <a:effectLst/>
                                        <a:latin typeface="Cambria Math" panose="02040503050406030204" pitchFamily="18" charset="0"/>
                                      </a:rPr>
                                      <m:t>𝑹</m:t>
                                    </m:r>
                                  </m:e>
                                  <m:sup>
                                    <m:r>
                                      <a:rPr lang="en-US" sz="1400" b="1" i="1" u="none" strike="noStrike" dirty="0" smtClean="0">
                                        <a:solidFill>
                                          <a:schemeClr val="bg2"/>
                                        </a:solidFill>
                                        <a:effectLst/>
                                        <a:latin typeface="Cambria Math" panose="02040503050406030204" pitchFamily="18" charset="0"/>
                                      </a:rPr>
                                      <m:t>𝟐</m:t>
                                    </m:r>
                                  </m:sup>
                                </m:sSup>
                              </m:oMath>
                            </m:oMathPara>
                          </a14:m>
                          <a:endParaRPr lang="en-US" sz="1400" b="1" i="0" u="none" strike="noStrike" dirty="0">
                            <a:solidFill>
                              <a:schemeClr val="bg2"/>
                            </a:solidFill>
                            <a:effectLst/>
                            <a:latin typeface="+mj-lt"/>
                          </a:endParaRPr>
                        </a:p>
                      </a:txBody>
                      <a:tcPr marL="9525" marR="9525" marT="9525" marB="0" anchor="ctr"/>
                    </a:tc>
                    <a:tc>
                      <a:txBody>
                        <a:bodyPr/>
                        <a:lstStyle/>
                        <a:p>
                          <a:pPr algn="ctr" fontAlgn="b"/>
                          <a:r>
                            <a:rPr lang="en-US" sz="1400" b="1" i="0" u="none" strike="noStrike" dirty="0" smtClean="0">
                              <a:solidFill>
                                <a:schemeClr val="bg2"/>
                              </a:solidFill>
                              <a:effectLst/>
                              <a:latin typeface="+mj-lt"/>
                            </a:rPr>
                            <a:t>Intercept </a:t>
                          </a:r>
                          <a14:m>
                            <m:oMath xmlns:m="http://schemas.openxmlformats.org/officeDocument/2006/math">
                              <m:sSub>
                                <m:sSubPr>
                                  <m:ctrlPr>
                                    <a:rPr lang="en-US" sz="1400" b="1" i="1" u="none" strike="noStrike" smtClean="0">
                                      <a:solidFill>
                                        <a:schemeClr val="bg2"/>
                                      </a:solidFill>
                                      <a:effectLst/>
                                      <a:latin typeface="Cambria Math" panose="02040503050406030204" pitchFamily="18" charset="0"/>
                                    </a:rPr>
                                  </m:ctrlPr>
                                </m:sSubPr>
                                <m:e>
                                  <m:r>
                                    <a:rPr lang="en-US" sz="1400" b="1" i="1" u="none" strike="noStrike" smtClean="0">
                                      <a:solidFill>
                                        <a:schemeClr val="bg2"/>
                                      </a:solidFill>
                                      <a:effectLst/>
                                      <a:latin typeface="Cambria Math" panose="02040503050406030204" pitchFamily="18" charset="0"/>
                                    </a:rPr>
                                    <m:t>𝜷</m:t>
                                  </m:r>
                                </m:e>
                                <m:sub>
                                  <m:r>
                                    <a:rPr lang="en-US" sz="1400" b="1" i="1" u="none" strike="noStrike" smtClean="0">
                                      <a:solidFill>
                                        <a:schemeClr val="bg2"/>
                                      </a:solidFill>
                                      <a:effectLst/>
                                      <a:latin typeface="Cambria Math" panose="02040503050406030204" pitchFamily="18" charset="0"/>
                                    </a:rPr>
                                    <m:t>𝒐</m:t>
                                  </m:r>
                                </m:sub>
                              </m:sSub>
                            </m:oMath>
                          </a14:m>
                          <a:endParaRPr lang="en-US" sz="1400" b="1" i="0" u="none" strike="noStrike" dirty="0">
                            <a:solidFill>
                              <a:schemeClr val="bg2"/>
                            </a:solidFill>
                            <a:effectLst/>
                            <a:latin typeface="+mj-lt"/>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2"/>
                              </a:solidFill>
                              <a:effectLst/>
                              <a:latin typeface="+mj-lt"/>
                            </a:rPr>
                            <a:t>Coefficient  </a:t>
                          </a:r>
                          <a14:m>
                            <m:oMath xmlns:m="http://schemas.openxmlformats.org/officeDocument/2006/math">
                              <m:sSub>
                                <m:sSubPr>
                                  <m:ctrlPr>
                                    <a:rPr lang="en-US" sz="1400" b="1" i="1" u="none" strike="noStrike" smtClean="0">
                                      <a:solidFill>
                                        <a:schemeClr val="bg2"/>
                                      </a:solidFill>
                                      <a:effectLst/>
                                      <a:latin typeface="Cambria Math" panose="02040503050406030204" pitchFamily="18" charset="0"/>
                                    </a:rPr>
                                  </m:ctrlPr>
                                </m:sSubPr>
                                <m:e>
                                  <m:r>
                                    <a:rPr lang="en-US" sz="1400" b="1" i="1" u="none" strike="noStrike" smtClean="0">
                                      <a:solidFill>
                                        <a:schemeClr val="bg2"/>
                                      </a:solidFill>
                                      <a:effectLst/>
                                      <a:latin typeface="Cambria Math" panose="02040503050406030204" pitchFamily="18" charset="0"/>
                                    </a:rPr>
                                    <m:t>𝜷</m:t>
                                  </m:r>
                                </m:e>
                                <m:sub>
                                  <m:r>
                                    <a:rPr lang="en-US" sz="1400" b="1" i="1" u="none" strike="noStrike" smtClean="0">
                                      <a:solidFill>
                                        <a:schemeClr val="bg2"/>
                                      </a:solidFill>
                                      <a:effectLst/>
                                      <a:latin typeface="Cambria Math" panose="02040503050406030204" pitchFamily="18" charset="0"/>
                                    </a:rPr>
                                    <m:t>𝟏</m:t>
                                  </m:r>
                                </m:sub>
                              </m:sSub>
                            </m:oMath>
                          </a14:m>
                          <a:endParaRPr lang="en-US" sz="1400" b="1" i="0" u="none" strike="noStrike" kern="1200" dirty="0">
                            <a:solidFill>
                              <a:schemeClr val="bg2"/>
                            </a:solidFill>
                            <a:effectLst/>
                            <a:latin typeface="+mn-lt"/>
                            <a:ea typeface="+mn-ea"/>
                            <a:cs typeface="+mn-cs"/>
                          </a:endParaRPr>
                        </a:p>
                      </a:txBody>
                      <a:tcPr marL="9525" marR="9525" marT="9525" marB="0" anchor="ctr"/>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PTPTOTAL_INT</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0.4026</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-9.41769</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0.000921</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Num_DAM_Constraint</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0.3824</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-11.3779</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0.148031</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PTP_&gt;10 MWs</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0.3502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9.054788</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0.003267</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PTPTOTAL_DLY</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0.3125</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13.05524</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0.006401</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PTP_multiHourBLK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0.2718</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77.63386</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0.002753</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PTP_5.1-10 MWs</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0.2549</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56.43301</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0.002732</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PTP_0-5 MWs</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0.2396</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30.66995</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0.00106</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EOO_INT</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0.1995</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48.91647</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0.006436</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EOO_NOFixedQ_NOmultiHourBLK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0.1889</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54.68494</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0.006528</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EOO_FixedQTY_MultiHourBLK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0.1175</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86.16995</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0.116792</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0.112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83.37832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0.094864</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EOO_DLY</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0.0453</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82.97662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0.026324</a:t>
                          </a:r>
                        </a:p>
                      </a:txBody>
                      <a:tcPr marL="9525" marR="9525" marT="9525" marB="0" anchor="b"/>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800511666"/>
                  </p:ext>
                </p:extLst>
              </p:nvPr>
            </p:nvGraphicFramePr>
            <p:xfrm>
              <a:off x="381000" y="1386682"/>
              <a:ext cx="8534400" cy="4884266"/>
            </p:xfrm>
            <a:graphic>
              <a:graphicData uri="http://schemas.openxmlformats.org/drawingml/2006/table">
                <a:tbl>
                  <a:tblPr firstRow="1" bandRow="1">
                    <a:tableStyleId>{5C22544A-7EE6-4342-B048-85BDC9FD1C3A}</a:tableStyleId>
                  </a:tblPr>
                  <a:tblGrid>
                    <a:gridCol w="2804160"/>
                    <a:gridCol w="1463040"/>
                    <a:gridCol w="2133600"/>
                    <a:gridCol w="2133600"/>
                  </a:tblGrid>
                  <a:tr h="434186">
                    <a:tc>
                      <a:txBody>
                        <a:bodyPr/>
                        <a:lstStyle/>
                        <a:p>
                          <a:pPr algn="ctr" fontAlgn="b"/>
                          <a:r>
                            <a:rPr lang="en-US" sz="1400" b="1" i="0" u="none" strike="noStrike" dirty="0" smtClean="0">
                              <a:solidFill>
                                <a:schemeClr val="bg2"/>
                              </a:solidFill>
                              <a:effectLst/>
                              <a:latin typeface="+mj-lt"/>
                            </a:rPr>
                            <a:t>Independent Variable</a:t>
                          </a:r>
                          <a:endParaRPr lang="en-US" sz="1400" b="1" i="0" u="none" strike="noStrike" dirty="0">
                            <a:solidFill>
                              <a:schemeClr val="bg2"/>
                            </a:solidFill>
                            <a:effectLst/>
                            <a:latin typeface="+mj-lt"/>
                          </a:endParaRPr>
                        </a:p>
                      </a:txBody>
                      <a:tcPr marL="9525" marR="9525" marT="9525" marB="0" anchor="ctr"/>
                    </a:tc>
                    <a:tc>
                      <a:txBody>
                        <a:bodyPr/>
                        <a:lstStyle/>
                        <a:p>
                          <a:endParaRPr lang="en-US"/>
                        </a:p>
                      </a:txBody>
                      <a:tcPr marL="9525" marR="9525" marT="9525" marB="0" anchor="ctr">
                        <a:blipFill rotWithShape="0">
                          <a:blip r:embed="rId2"/>
                          <a:stretch>
                            <a:fillRect l="-191286" t="-1408" r="-292116" b="-1050704"/>
                          </a:stretch>
                        </a:blipFill>
                      </a:tcPr>
                    </a:tc>
                    <a:tc>
                      <a:txBody>
                        <a:bodyPr/>
                        <a:lstStyle/>
                        <a:p>
                          <a:endParaRPr lang="en-US"/>
                        </a:p>
                      </a:txBody>
                      <a:tcPr marL="9525" marR="9525" marT="9525" marB="0" anchor="ctr">
                        <a:blipFill rotWithShape="0">
                          <a:blip r:embed="rId2"/>
                          <a:stretch>
                            <a:fillRect l="-200571" t="-1408" r="-101143" b="-1050704"/>
                          </a:stretch>
                        </a:blipFill>
                      </a:tcPr>
                    </a:tc>
                    <a:tc>
                      <a:txBody>
                        <a:bodyPr/>
                        <a:lstStyle/>
                        <a:p>
                          <a:endParaRPr lang="en-US"/>
                        </a:p>
                      </a:txBody>
                      <a:tcPr marL="9525" marR="9525" marT="9525" marB="0" anchor="ctr">
                        <a:blipFill rotWithShape="0">
                          <a:blip r:embed="rId2"/>
                          <a:stretch>
                            <a:fillRect l="-300571" t="-1408" r="-1143" b="-1050704"/>
                          </a:stretch>
                        </a:blipFill>
                      </a:tcPr>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PTPTOTAL_INT</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0.4026</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-9.41769</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0.000921</a:t>
                          </a:r>
                        </a:p>
                      </a:txBody>
                      <a:tcPr marL="9525" marR="9525" marT="9525" marB="0" anchor="b"/>
                    </a:tc>
                  </a:tr>
                  <a:tr h="370840">
                    <a:tc>
                      <a:txBody>
                        <a:bodyPr/>
                        <a:lstStyle/>
                        <a:p>
                          <a:pPr marL="0" algn="ctr" defTabSz="914400" rtl="0" eaLnBrk="1" fontAlgn="b" latinLnBrk="0" hangingPunct="1"/>
                          <a:r>
                            <a:rPr lang="en-US" sz="1200" b="1" i="0" u="none" strike="noStrike" kern="1200" dirty="0" err="1">
                              <a:solidFill>
                                <a:schemeClr val="bg2"/>
                              </a:solidFill>
                              <a:effectLst/>
                              <a:latin typeface="+mj-lt"/>
                              <a:ea typeface="+mn-ea"/>
                              <a:cs typeface="+mn-cs"/>
                            </a:rPr>
                            <a:t>Num_DAM_Constraint</a:t>
                          </a:r>
                          <a:endParaRPr lang="en-US" sz="1200" b="1" i="0" u="none" strike="noStrike" kern="1200" dirty="0">
                            <a:solidFill>
                              <a:schemeClr val="bg2"/>
                            </a:solidFill>
                            <a:effectLst/>
                            <a:latin typeface="+mj-lt"/>
                            <a:ea typeface="+mn-ea"/>
                            <a:cs typeface="+mn-cs"/>
                          </a:endParaRP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0.3824</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-11.3779</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0.148031</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PTP_&gt;10 MWs</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0.3502</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9.054788</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0.003267</a:t>
                          </a:r>
                        </a:p>
                      </a:txBody>
                      <a:tcPr marL="9525" marR="9525" marT="9525" marB="0" anchor="b"/>
                    </a:tc>
                  </a:tr>
                  <a:tr h="370840">
                    <a:tc>
                      <a:txBody>
                        <a:bodyPr/>
                        <a:lstStyle/>
                        <a:p>
                          <a:pPr marL="0" algn="ctr" defTabSz="914400" rtl="0" eaLnBrk="1" fontAlgn="b" latinLnBrk="0" hangingPunct="1"/>
                          <a:r>
                            <a:rPr lang="en-US" sz="1200" b="1" i="0" u="none" strike="noStrike" kern="1200">
                              <a:solidFill>
                                <a:schemeClr val="bg2"/>
                              </a:solidFill>
                              <a:effectLst/>
                              <a:latin typeface="+mj-lt"/>
                              <a:ea typeface="+mn-ea"/>
                              <a:cs typeface="+mn-cs"/>
                            </a:rPr>
                            <a:t>PTPTOTAL_DLY</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0.3125</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13.05524</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0.006401</a:t>
                          </a:r>
                        </a:p>
                      </a:txBody>
                      <a:tcPr marL="9525" marR="9525" marT="9525" marB="0" anchor="b"/>
                    </a:tc>
                  </a:tr>
                  <a:tr h="370840">
                    <a:tc>
                      <a:txBody>
                        <a:bodyPr/>
                        <a:lstStyle/>
                        <a:p>
                          <a:pPr marL="0" algn="ctr" defTabSz="914400" rtl="0" eaLnBrk="1" fontAlgn="b" latinLnBrk="0" hangingPunct="1"/>
                          <a:r>
                            <a:rPr lang="en-US" sz="1200" b="1" i="0" u="none" strike="noStrike" kern="1200" dirty="0" err="1">
                              <a:solidFill>
                                <a:schemeClr val="bg2"/>
                              </a:solidFill>
                              <a:effectLst/>
                              <a:latin typeface="+mj-lt"/>
                              <a:ea typeface="+mn-ea"/>
                              <a:cs typeface="+mn-cs"/>
                            </a:rPr>
                            <a:t>PTP_multiHourBLK</a:t>
                          </a:r>
                          <a:endParaRPr lang="en-US" sz="1200" b="1" i="0" u="none" strike="noStrike" kern="1200" dirty="0">
                            <a:solidFill>
                              <a:schemeClr val="bg2"/>
                            </a:solidFill>
                            <a:effectLst/>
                            <a:latin typeface="+mj-lt"/>
                            <a:ea typeface="+mn-ea"/>
                            <a:cs typeface="+mn-cs"/>
                          </a:endParaRP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0.2718</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77.63386</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0.002753</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PTP_5.1-10 MWs</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0.2549</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56.43301</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0.002732</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PTP_0-5 MWs</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0.2396</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30.66995</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0.00106</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EOO_INT</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0.1995</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48.91647</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0.006436</a:t>
                          </a:r>
                        </a:p>
                      </a:txBody>
                      <a:tcPr marL="9525" marR="9525" marT="9525" marB="0" anchor="b"/>
                    </a:tc>
                  </a:tr>
                  <a:tr h="370840">
                    <a:tc>
                      <a:txBody>
                        <a:bodyPr/>
                        <a:lstStyle/>
                        <a:p>
                          <a:pPr marL="0" algn="ctr" defTabSz="914400" rtl="0" eaLnBrk="1" fontAlgn="b" latinLnBrk="0" hangingPunct="1"/>
                          <a:r>
                            <a:rPr lang="en-US" sz="1200" b="1" i="0" u="none" strike="noStrike" kern="1200" dirty="0" err="1">
                              <a:solidFill>
                                <a:schemeClr val="bg2"/>
                              </a:solidFill>
                              <a:effectLst/>
                              <a:latin typeface="+mj-lt"/>
                              <a:ea typeface="+mn-ea"/>
                              <a:cs typeface="+mn-cs"/>
                            </a:rPr>
                            <a:t>EOO_NOFixedQ_NOmultiHourBLK</a:t>
                          </a:r>
                          <a:endParaRPr lang="en-US" sz="1200" b="1" i="0" u="none" strike="noStrike" kern="1200" dirty="0">
                            <a:solidFill>
                              <a:schemeClr val="bg2"/>
                            </a:solidFill>
                            <a:effectLst/>
                            <a:latin typeface="+mj-lt"/>
                            <a:ea typeface="+mn-ea"/>
                            <a:cs typeface="+mn-cs"/>
                          </a:endParaRP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0.1889</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54.68494</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0.006528</a:t>
                          </a:r>
                        </a:p>
                      </a:txBody>
                      <a:tcPr marL="9525" marR="9525" marT="9525" marB="0" anchor="b"/>
                    </a:tc>
                  </a:tr>
                  <a:tr h="370840">
                    <a:tc>
                      <a:txBody>
                        <a:bodyPr/>
                        <a:lstStyle/>
                        <a:p>
                          <a:pPr marL="0" algn="ctr" defTabSz="914400" rtl="0" eaLnBrk="1" fontAlgn="b" latinLnBrk="0" hangingPunct="1"/>
                          <a:r>
                            <a:rPr lang="en-US" sz="1200" b="1" i="0" u="none" strike="noStrike" kern="1200" dirty="0" err="1">
                              <a:solidFill>
                                <a:schemeClr val="bg2"/>
                              </a:solidFill>
                              <a:effectLst/>
                              <a:latin typeface="+mj-lt"/>
                              <a:ea typeface="+mn-ea"/>
                              <a:cs typeface="+mn-cs"/>
                            </a:rPr>
                            <a:t>EOO_FixedQTY_MultiHourBLK</a:t>
                          </a:r>
                          <a:endParaRPr lang="en-US" sz="1200" b="1" i="0" u="none" strike="noStrike" kern="1200" dirty="0">
                            <a:solidFill>
                              <a:schemeClr val="bg2"/>
                            </a:solidFill>
                            <a:effectLst/>
                            <a:latin typeface="+mj-lt"/>
                            <a:ea typeface="+mn-ea"/>
                            <a:cs typeface="+mn-cs"/>
                          </a:endParaRP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0.1175</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86.16995</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0.116792</a:t>
                          </a:r>
                        </a:p>
                      </a:txBody>
                      <a:tcPr marL="9525" marR="9525" marT="9525" marB="0" anchor="b"/>
                    </a:tc>
                  </a:tr>
                  <a:tr h="370840">
                    <a:tc>
                      <a:txBody>
                        <a:bodyPr/>
                        <a:lstStyle/>
                        <a:p>
                          <a:pPr marL="0" algn="ctr" defTabSz="914400" rtl="0" eaLnBrk="1" fontAlgn="b" latinLnBrk="0" hangingPunct="1"/>
                          <a:r>
                            <a:rPr lang="en-US" sz="1200" b="1" i="0" u="none" strike="noStrike" kern="1200" dirty="0" err="1">
                              <a:solidFill>
                                <a:schemeClr val="bg2"/>
                              </a:solidFill>
                              <a:effectLst/>
                              <a:latin typeface="+mj-lt"/>
                              <a:ea typeface="+mn-ea"/>
                              <a:cs typeface="+mn-cs"/>
                            </a:rPr>
                            <a:t>EOO_MultiHourBLK</a:t>
                          </a:r>
                          <a:endParaRPr lang="en-US" sz="1200" b="1" i="0" u="none" strike="noStrike" kern="1200" dirty="0">
                            <a:solidFill>
                              <a:schemeClr val="bg2"/>
                            </a:solidFill>
                            <a:effectLst/>
                            <a:latin typeface="+mj-lt"/>
                            <a:ea typeface="+mn-ea"/>
                            <a:cs typeface="+mn-cs"/>
                          </a:endParaRP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0.112</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83.37832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0.094864</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EOO_DLY</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0.0453</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82.97662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0.026324</a:t>
                          </a:r>
                        </a:p>
                      </a:txBody>
                      <a:tcPr marL="9525" marR="9525" marT="9525" marB="0" anchor="b"/>
                    </a:tc>
                  </a:tr>
                </a:tbl>
              </a:graphicData>
            </a:graphic>
          </p:graphicFrame>
        </mc:Fallback>
      </mc:AlternateContent>
      <p:sp>
        <p:nvSpPr>
          <p:cNvPr id="4" name="Slide Number Placeholder 3"/>
          <p:cNvSpPr>
            <a:spLocks noGrp="1"/>
          </p:cNvSpPr>
          <p:nvPr>
            <p:ph type="sldNum" sz="quarter" idx="4"/>
          </p:nvPr>
        </p:nvSpPr>
        <p:spPr>
          <a:xfrm>
            <a:off x="8648700" y="6926586"/>
            <a:ext cx="457200" cy="212725"/>
          </a:xfrm>
        </p:spPr>
        <p:txBody>
          <a:bodyPr/>
          <a:lstStyle/>
          <a:p>
            <a:fld id="{1D93BD3E-1E9A-4970-A6F7-E7AC52762E0C}" type="slidenum">
              <a:rPr lang="en-US" smtClean="0"/>
              <a:pPr/>
              <a:t>6</a:t>
            </a:fld>
            <a:endParaRPr lang="en-US" dirty="0"/>
          </a:p>
        </p:txBody>
      </p:sp>
      <p:sp>
        <p:nvSpPr>
          <p:cNvPr id="7" name="Rounded Rectangle 6"/>
          <p:cNvSpPr/>
          <p:nvPr/>
        </p:nvSpPr>
        <p:spPr>
          <a:xfrm>
            <a:off x="531223" y="2572907"/>
            <a:ext cx="8136527" cy="1818118"/>
          </a:xfrm>
          <a:prstGeom prst="roundRect">
            <a:avLst/>
          </a:prstGeom>
          <a:solidFill>
            <a:schemeClr val="accent3">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Strongly correlated with PTPTOTAL_INT</a:t>
            </a:r>
            <a:endParaRPr lang="en-US" b="1" dirty="0">
              <a:solidFill>
                <a:schemeClr val="bg1"/>
              </a:solidFill>
            </a:endParaRPr>
          </a:p>
        </p:txBody>
      </p:sp>
      <p:sp>
        <p:nvSpPr>
          <p:cNvPr id="9" name="Rounded Rectangle 8"/>
          <p:cNvSpPr/>
          <p:nvPr/>
        </p:nvSpPr>
        <p:spPr>
          <a:xfrm>
            <a:off x="531223" y="4816770"/>
            <a:ext cx="8136527" cy="1375800"/>
          </a:xfrm>
          <a:prstGeom prst="roundRect">
            <a:avLst/>
          </a:prstGeom>
          <a:solidFill>
            <a:schemeClr val="accent3">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Strongly correlated with EOO_INT</a:t>
            </a:r>
            <a:endParaRPr lang="en-US" b="1" dirty="0">
              <a:solidFill>
                <a:schemeClr val="bg1"/>
              </a:solidFill>
            </a:endParaRPr>
          </a:p>
        </p:txBody>
      </p:sp>
    </p:spTree>
    <p:extLst>
      <p:ext uri="{BB962C8B-B14F-4D97-AF65-F5344CB8AC3E}">
        <p14:creationId xmlns:p14="http://schemas.microsoft.com/office/powerpoint/2010/main" val="3424050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638004367"/>
                  </p:ext>
                </p:extLst>
              </p:nvPr>
            </p:nvGraphicFramePr>
            <p:xfrm>
              <a:off x="304800" y="1460863"/>
              <a:ext cx="8534400" cy="4079240"/>
            </p:xfrm>
            <a:graphic>
              <a:graphicData uri="http://schemas.openxmlformats.org/drawingml/2006/table">
                <a:tbl>
                  <a:tblPr firstRow="1" bandRow="1">
                    <a:tableStyleId>{5C22544A-7EE6-4342-B048-85BDC9FD1C3A}</a:tableStyleId>
                  </a:tblPr>
                  <a:tblGrid>
                    <a:gridCol w="2712720"/>
                    <a:gridCol w="1554480"/>
                    <a:gridCol w="2133600"/>
                    <a:gridCol w="2133600"/>
                  </a:tblGrid>
                  <a:tr h="370840">
                    <a:tc>
                      <a:txBody>
                        <a:bodyPr/>
                        <a:lstStyle/>
                        <a:p>
                          <a:pPr algn="ctr" fontAlgn="b"/>
                          <a:r>
                            <a:rPr lang="en-US" sz="1400" b="1" i="0" u="none" strike="noStrike" dirty="0" smtClean="0">
                              <a:solidFill>
                                <a:schemeClr val="bg2"/>
                              </a:solidFill>
                              <a:effectLst/>
                              <a:latin typeface="+mj-lt"/>
                            </a:rPr>
                            <a:t>Independent Variable</a:t>
                          </a:r>
                          <a:endParaRPr lang="en-US" sz="1400" b="1" i="0" u="none" strike="noStrike" dirty="0">
                            <a:solidFill>
                              <a:schemeClr val="bg2"/>
                            </a:solidFill>
                            <a:effectLst/>
                            <a:latin typeface="+mj-lt"/>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sSup>
                                  <m:sSupPr>
                                    <m:ctrlPr>
                                      <a:rPr lang="en-US" sz="1400" b="1" i="1" u="none" strike="noStrike" dirty="0" smtClean="0">
                                        <a:solidFill>
                                          <a:schemeClr val="bg2"/>
                                        </a:solidFill>
                                        <a:effectLst/>
                                        <a:latin typeface="Cambria Math" panose="02040503050406030204" pitchFamily="18" charset="0"/>
                                      </a:rPr>
                                    </m:ctrlPr>
                                  </m:sSupPr>
                                  <m:e>
                                    <m:r>
                                      <a:rPr lang="en-US" sz="1400" b="1" i="1" u="none" strike="noStrike" dirty="0" smtClean="0">
                                        <a:solidFill>
                                          <a:schemeClr val="bg2"/>
                                        </a:solidFill>
                                        <a:effectLst/>
                                        <a:latin typeface="Cambria Math" panose="02040503050406030204" pitchFamily="18" charset="0"/>
                                      </a:rPr>
                                      <m:t>𝑹</m:t>
                                    </m:r>
                                  </m:e>
                                  <m:sup>
                                    <m:r>
                                      <a:rPr lang="en-US" sz="1400" b="1" i="1" u="none" strike="noStrike" dirty="0" smtClean="0">
                                        <a:solidFill>
                                          <a:schemeClr val="bg2"/>
                                        </a:solidFill>
                                        <a:effectLst/>
                                        <a:latin typeface="Cambria Math" panose="02040503050406030204" pitchFamily="18" charset="0"/>
                                      </a:rPr>
                                      <m:t>𝟐</m:t>
                                    </m:r>
                                  </m:sup>
                                </m:sSup>
                              </m:oMath>
                            </m:oMathPara>
                          </a14:m>
                          <a:endParaRPr lang="en-US" sz="1400" b="1" i="0" u="none" strike="noStrike" dirty="0">
                            <a:solidFill>
                              <a:schemeClr val="bg2"/>
                            </a:solidFill>
                            <a:effectLst/>
                            <a:latin typeface="+mj-lt"/>
                          </a:endParaRPr>
                        </a:p>
                      </a:txBody>
                      <a:tcPr marL="9525" marR="9525" marT="9525" marB="0" anchor="ctr"/>
                    </a:tc>
                    <a:tc>
                      <a:txBody>
                        <a:bodyPr/>
                        <a:lstStyle/>
                        <a:p>
                          <a:pPr algn="ctr" fontAlgn="b"/>
                          <a:r>
                            <a:rPr lang="en-US" sz="1400" b="1" i="0" u="none" strike="noStrike" dirty="0" smtClean="0">
                              <a:solidFill>
                                <a:schemeClr val="bg2"/>
                              </a:solidFill>
                              <a:effectLst/>
                              <a:latin typeface="+mj-lt"/>
                            </a:rPr>
                            <a:t>Intercept </a:t>
                          </a:r>
                          <a14:m>
                            <m:oMath xmlns:m="http://schemas.openxmlformats.org/officeDocument/2006/math">
                              <m:sSub>
                                <m:sSubPr>
                                  <m:ctrlPr>
                                    <a:rPr lang="en-US" sz="1400" b="1" i="1" u="none" strike="noStrike" smtClean="0">
                                      <a:solidFill>
                                        <a:schemeClr val="bg2"/>
                                      </a:solidFill>
                                      <a:effectLst/>
                                      <a:latin typeface="Cambria Math" panose="02040503050406030204" pitchFamily="18" charset="0"/>
                                    </a:rPr>
                                  </m:ctrlPr>
                                </m:sSubPr>
                                <m:e>
                                  <m:r>
                                    <a:rPr lang="en-US" sz="1400" b="1" i="1" u="none" strike="noStrike" smtClean="0">
                                      <a:solidFill>
                                        <a:schemeClr val="bg2"/>
                                      </a:solidFill>
                                      <a:effectLst/>
                                      <a:latin typeface="Cambria Math" panose="02040503050406030204" pitchFamily="18" charset="0"/>
                                    </a:rPr>
                                    <m:t>𝜷</m:t>
                                  </m:r>
                                </m:e>
                                <m:sub>
                                  <m:r>
                                    <a:rPr lang="en-US" sz="1400" b="1" i="1" u="none" strike="noStrike" smtClean="0">
                                      <a:solidFill>
                                        <a:schemeClr val="bg2"/>
                                      </a:solidFill>
                                      <a:effectLst/>
                                      <a:latin typeface="Cambria Math" panose="02040503050406030204" pitchFamily="18" charset="0"/>
                                    </a:rPr>
                                    <m:t>𝒐</m:t>
                                  </m:r>
                                </m:sub>
                              </m:sSub>
                            </m:oMath>
                          </a14:m>
                          <a:endParaRPr lang="en-US" sz="1400" b="1" i="0" u="none" strike="noStrike" dirty="0">
                            <a:solidFill>
                              <a:schemeClr val="bg2"/>
                            </a:solidFill>
                            <a:effectLst/>
                            <a:latin typeface="+mj-lt"/>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2"/>
                              </a:solidFill>
                              <a:effectLst/>
                              <a:latin typeface="+mj-lt"/>
                            </a:rPr>
                            <a:t>Coefficient  </a:t>
                          </a:r>
                          <a14:m>
                            <m:oMath xmlns:m="http://schemas.openxmlformats.org/officeDocument/2006/math">
                              <m:sSub>
                                <m:sSubPr>
                                  <m:ctrlPr>
                                    <a:rPr lang="en-US" sz="1400" b="1" i="1" u="none" strike="noStrike" smtClean="0">
                                      <a:solidFill>
                                        <a:schemeClr val="bg2"/>
                                      </a:solidFill>
                                      <a:effectLst/>
                                      <a:latin typeface="Cambria Math" panose="02040503050406030204" pitchFamily="18" charset="0"/>
                                    </a:rPr>
                                  </m:ctrlPr>
                                </m:sSubPr>
                                <m:e>
                                  <m:r>
                                    <a:rPr lang="en-US" sz="1400" b="1" i="1" u="none" strike="noStrike" smtClean="0">
                                      <a:solidFill>
                                        <a:schemeClr val="bg2"/>
                                      </a:solidFill>
                                      <a:effectLst/>
                                      <a:latin typeface="Cambria Math" panose="02040503050406030204" pitchFamily="18" charset="0"/>
                                    </a:rPr>
                                    <m:t>𝜷</m:t>
                                  </m:r>
                                </m:e>
                                <m:sub>
                                  <m:r>
                                    <a:rPr lang="en-US" sz="1400" b="1" i="1" u="none" strike="noStrike" smtClean="0">
                                      <a:solidFill>
                                        <a:schemeClr val="bg2"/>
                                      </a:solidFill>
                                      <a:effectLst/>
                                      <a:latin typeface="Cambria Math" panose="02040503050406030204" pitchFamily="18" charset="0"/>
                                    </a:rPr>
                                    <m:t>𝟏</m:t>
                                  </m:r>
                                </m:sub>
                              </m:sSub>
                            </m:oMath>
                          </a14:m>
                          <a:endParaRPr lang="en-US" sz="1400" b="1" i="0" u="none" strike="noStrike" kern="1200" dirty="0">
                            <a:solidFill>
                              <a:schemeClr val="bg2"/>
                            </a:solidFill>
                            <a:effectLst/>
                            <a:latin typeface="+mn-lt"/>
                            <a:ea typeface="+mn-ea"/>
                            <a:cs typeface="+mn-cs"/>
                          </a:endParaRPr>
                        </a:p>
                      </a:txBody>
                      <a:tcPr marL="9525" marR="9525" marT="9525" marB="0" anchor="ctr"/>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EB_FixedQTY_MultiHourBLK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0.0291</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99.70958</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0.033693</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EB_INT</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0.0211</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98.29238</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0.001793</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EB_NOFixedQ_NOmultiHourBLK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100.8517</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0.001844</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EB_FixQ_NoMultiHourBLK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0.012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105.1406</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0.027555</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Outages</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0.0092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104.3915</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0.003682</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TPO_DLY</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0.0051</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96.87542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0.107963</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EB_MultiHourBLK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0.004</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124.7751</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-0.01009</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EB_DLY</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0.003</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112.0172</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0.004541</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EOO_FixedQTY_NoMultiHourBLK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0.0027</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125.6841</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-0.01979</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TPO_INT</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0.0017</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105.4514</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0.00285</a:t>
                          </a:r>
                        </a:p>
                      </a:txBody>
                      <a:tcPr marL="9525" marR="9525" marT="9525" marB="0" anchor="b"/>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2638004367"/>
                  </p:ext>
                </p:extLst>
              </p:nvPr>
            </p:nvGraphicFramePr>
            <p:xfrm>
              <a:off x="304800" y="1460863"/>
              <a:ext cx="8534400" cy="4079240"/>
            </p:xfrm>
            <a:graphic>
              <a:graphicData uri="http://schemas.openxmlformats.org/drawingml/2006/table">
                <a:tbl>
                  <a:tblPr firstRow="1" bandRow="1">
                    <a:tableStyleId>{5C22544A-7EE6-4342-B048-85BDC9FD1C3A}</a:tableStyleId>
                  </a:tblPr>
                  <a:tblGrid>
                    <a:gridCol w="2712720"/>
                    <a:gridCol w="1554480"/>
                    <a:gridCol w="2133600"/>
                    <a:gridCol w="2133600"/>
                  </a:tblGrid>
                  <a:tr h="370840">
                    <a:tc>
                      <a:txBody>
                        <a:bodyPr/>
                        <a:lstStyle/>
                        <a:p>
                          <a:pPr algn="ctr" fontAlgn="b"/>
                          <a:r>
                            <a:rPr lang="en-US" sz="1400" b="1" i="0" u="none" strike="noStrike" dirty="0" smtClean="0">
                              <a:solidFill>
                                <a:schemeClr val="bg2"/>
                              </a:solidFill>
                              <a:effectLst/>
                              <a:latin typeface="+mj-lt"/>
                            </a:rPr>
                            <a:t>Independent Variable</a:t>
                          </a:r>
                          <a:endParaRPr lang="en-US" sz="1400" b="1" i="0" u="none" strike="noStrike" dirty="0">
                            <a:solidFill>
                              <a:schemeClr val="bg2"/>
                            </a:solidFill>
                            <a:effectLst/>
                            <a:latin typeface="+mj-lt"/>
                          </a:endParaRPr>
                        </a:p>
                      </a:txBody>
                      <a:tcPr marL="9525" marR="9525" marT="9525" marB="0" anchor="ctr"/>
                    </a:tc>
                    <a:tc>
                      <a:txBody>
                        <a:bodyPr/>
                        <a:lstStyle/>
                        <a:p>
                          <a:endParaRPr lang="en-US"/>
                        </a:p>
                      </a:txBody>
                      <a:tcPr marL="9525" marR="9525" marT="9525" marB="0" anchor="ctr">
                        <a:blipFill rotWithShape="0">
                          <a:blip r:embed="rId2"/>
                          <a:stretch>
                            <a:fillRect l="-175294" t="-1639" r="-276471" b="-1022951"/>
                          </a:stretch>
                        </a:blipFill>
                      </a:tcPr>
                    </a:tc>
                    <a:tc>
                      <a:txBody>
                        <a:bodyPr/>
                        <a:lstStyle/>
                        <a:p>
                          <a:endParaRPr lang="en-US"/>
                        </a:p>
                      </a:txBody>
                      <a:tcPr marL="9525" marR="9525" marT="9525" marB="0" anchor="ctr">
                        <a:blipFill rotWithShape="0">
                          <a:blip r:embed="rId2"/>
                          <a:stretch>
                            <a:fillRect l="-200571" t="-1639" r="-101429" b="-1022951"/>
                          </a:stretch>
                        </a:blipFill>
                      </a:tcPr>
                    </a:tc>
                    <a:tc>
                      <a:txBody>
                        <a:bodyPr/>
                        <a:lstStyle/>
                        <a:p>
                          <a:endParaRPr lang="en-US"/>
                        </a:p>
                      </a:txBody>
                      <a:tcPr marL="9525" marR="9525" marT="9525" marB="0" anchor="ctr">
                        <a:blipFill rotWithShape="0">
                          <a:blip r:embed="rId2"/>
                          <a:stretch>
                            <a:fillRect l="-300571" t="-1639" r="-1429" b="-1022951"/>
                          </a:stretch>
                        </a:blipFill>
                      </a:tcPr>
                    </a:tc>
                  </a:tr>
                  <a:tr h="370840">
                    <a:tc>
                      <a:txBody>
                        <a:bodyPr/>
                        <a:lstStyle/>
                        <a:p>
                          <a:pPr marL="0" algn="ctr" defTabSz="914400" rtl="0" eaLnBrk="1" fontAlgn="b" latinLnBrk="0" hangingPunct="1"/>
                          <a:r>
                            <a:rPr lang="en-US" sz="1200" b="1" i="0" u="none" strike="noStrike" kern="1200" dirty="0" err="1">
                              <a:solidFill>
                                <a:schemeClr val="bg2"/>
                              </a:solidFill>
                              <a:effectLst/>
                              <a:latin typeface="+mj-lt"/>
                              <a:ea typeface="+mn-ea"/>
                              <a:cs typeface="+mn-cs"/>
                            </a:rPr>
                            <a:t>EB_FixedQTY_MultiHourBLK</a:t>
                          </a:r>
                          <a:endParaRPr lang="en-US" sz="1200" b="1" i="0" u="none" strike="noStrike" kern="1200" dirty="0">
                            <a:solidFill>
                              <a:schemeClr val="bg2"/>
                            </a:solidFill>
                            <a:effectLst/>
                            <a:latin typeface="+mj-lt"/>
                            <a:ea typeface="+mn-ea"/>
                            <a:cs typeface="+mn-cs"/>
                          </a:endParaRP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0.0291</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99.70958</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0.033693</a:t>
                          </a:r>
                        </a:p>
                      </a:txBody>
                      <a:tcPr marL="9525" marR="9525" marT="9525" marB="0" anchor="b"/>
                    </a:tc>
                  </a:tr>
                  <a:tr h="370840">
                    <a:tc>
                      <a:txBody>
                        <a:bodyPr/>
                        <a:lstStyle/>
                        <a:p>
                          <a:pPr marL="0" algn="ctr" defTabSz="914400" rtl="0" eaLnBrk="1" fontAlgn="b" latinLnBrk="0" hangingPunct="1"/>
                          <a:r>
                            <a:rPr lang="en-US" sz="1200" b="1" i="0" u="none" strike="noStrike" kern="1200">
                              <a:solidFill>
                                <a:schemeClr val="bg2"/>
                              </a:solidFill>
                              <a:effectLst/>
                              <a:latin typeface="+mj-lt"/>
                              <a:ea typeface="+mn-ea"/>
                              <a:cs typeface="+mn-cs"/>
                            </a:rPr>
                            <a:t>EB_INT</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0.0211</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98.29238</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0.001793</a:t>
                          </a:r>
                        </a:p>
                      </a:txBody>
                      <a:tcPr marL="9525" marR="9525" marT="9525" marB="0" anchor="b"/>
                    </a:tc>
                  </a:tr>
                  <a:tr h="370840">
                    <a:tc>
                      <a:txBody>
                        <a:bodyPr/>
                        <a:lstStyle/>
                        <a:p>
                          <a:pPr marL="0" algn="ctr" defTabSz="914400" rtl="0" eaLnBrk="1" fontAlgn="b" latinLnBrk="0" hangingPunct="1"/>
                          <a:r>
                            <a:rPr lang="en-US" sz="1200" b="1" i="0" u="none" strike="noStrike" kern="1200">
                              <a:solidFill>
                                <a:schemeClr val="bg2"/>
                              </a:solidFill>
                              <a:effectLst/>
                              <a:latin typeface="+mj-lt"/>
                              <a:ea typeface="+mn-ea"/>
                              <a:cs typeface="+mn-cs"/>
                            </a:rPr>
                            <a:t>EB_NOFixedQ_NOmultiHourBLK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0.02</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100.8517</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0.001844</a:t>
                          </a:r>
                        </a:p>
                      </a:txBody>
                      <a:tcPr marL="9525" marR="9525" marT="9525" marB="0" anchor="b"/>
                    </a:tc>
                  </a:tr>
                  <a:tr h="370840">
                    <a:tc>
                      <a:txBody>
                        <a:bodyPr/>
                        <a:lstStyle/>
                        <a:p>
                          <a:pPr marL="0" algn="ctr" defTabSz="914400" rtl="0" eaLnBrk="1" fontAlgn="b" latinLnBrk="0" hangingPunct="1"/>
                          <a:r>
                            <a:rPr lang="en-US" sz="1200" b="1" i="0" u="none" strike="noStrike" kern="1200">
                              <a:solidFill>
                                <a:schemeClr val="bg2"/>
                              </a:solidFill>
                              <a:effectLst/>
                              <a:latin typeface="+mj-lt"/>
                              <a:ea typeface="+mn-ea"/>
                              <a:cs typeface="+mn-cs"/>
                            </a:rPr>
                            <a:t>EB_FixQ_NoMultiHourBLK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0.012</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105.1406</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0.027555</a:t>
                          </a:r>
                        </a:p>
                      </a:txBody>
                      <a:tcPr marL="9525" marR="9525" marT="9525" marB="0" anchor="b"/>
                    </a:tc>
                  </a:tr>
                  <a:tr h="370840">
                    <a:tc>
                      <a:txBody>
                        <a:bodyPr/>
                        <a:lstStyle/>
                        <a:p>
                          <a:pPr marL="0" algn="ctr" defTabSz="914400" rtl="0" eaLnBrk="1" fontAlgn="b" latinLnBrk="0" hangingPunct="1"/>
                          <a:r>
                            <a:rPr lang="en-US" sz="1200" b="1" i="0" u="none" strike="noStrike" kern="1200">
                              <a:solidFill>
                                <a:schemeClr val="bg2"/>
                              </a:solidFill>
                              <a:effectLst/>
                              <a:latin typeface="+mj-lt"/>
                              <a:ea typeface="+mn-ea"/>
                              <a:cs typeface="+mn-cs"/>
                            </a:rPr>
                            <a:t>Outages</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0.0092</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104.3915</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0.003682</a:t>
                          </a:r>
                        </a:p>
                      </a:txBody>
                      <a:tcPr marL="9525" marR="9525" marT="9525" marB="0" anchor="b"/>
                    </a:tc>
                  </a:tr>
                  <a:tr h="370840">
                    <a:tc>
                      <a:txBody>
                        <a:bodyPr/>
                        <a:lstStyle/>
                        <a:p>
                          <a:pPr marL="0" algn="ctr" defTabSz="914400" rtl="0" eaLnBrk="1" fontAlgn="b" latinLnBrk="0" hangingPunct="1"/>
                          <a:r>
                            <a:rPr lang="en-US" sz="1200" b="1" i="0" u="none" strike="noStrike" kern="1200">
                              <a:solidFill>
                                <a:schemeClr val="bg2"/>
                              </a:solidFill>
                              <a:effectLst/>
                              <a:latin typeface="+mj-lt"/>
                              <a:ea typeface="+mn-ea"/>
                              <a:cs typeface="+mn-cs"/>
                            </a:rPr>
                            <a:t>TPO_DLY</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0.0051</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96.87542</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0.107963</a:t>
                          </a:r>
                        </a:p>
                      </a:txBody>
                      <a:tcPr marL="9525" marR="9525" marT="9525" marB="0" anchor="b"/>
                    </a:tc>
                  </a:tr>
                  <a:tr h="370840">
                    <a:tc>
                      <a:txBody>
                        <a:bodyPr/>
                        <a:lstStyle/>
                        <a:p>
                          <a:pPr marL="0" algn="ctr" defTabSz="914400" rtl="0" eaLnBrk="1" fontAlgn="b" latinLnBrk="0" hangingPunct="1"/>
                          <a:r>
                            <a:rPr lang="en-US" sz="1200" b="1" i="0" u="none" strike="noStrike" kern="1200">
                              <a:solidFill>
                                <a:schemeClr val="bg2"/>
                              </a:solidFill>
                              <a:effectLst/>
                              <a:latin typeface="+mj-lt"/>
                              <a:ea typeface="+mn-ea"/>
                              <a:cs typeface="+mn-cs"/>
                            </a:rPr>
                            <a:t>EB_MultiHourBLK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0.004</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124.7751</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-0.01009</a:t>
                          </a:r>
                        </a:p>
                      </a:txBody>
                      <a:tcPr marL="9525" marR="9525" marT="9525" marB="0" anchor="b"/>
                    </a:tc>
                  </a:tr>
                  <a:tr h="370840">
                    <a:tc>
                      <a:txBody>
                        <a:bodyPr/>
                        <a:lstStyle/>
                        <a:p>
                          <a:pPr marL="0" algn="ctr" defTabSz="914400" rtl="0" eaLnBrk="1" fontAlgn="b" latinLnBrk="0" hangingPunct="1"/>
                          <a:r>
                            <a:rPr lang="en-US" sz="1200" b="1" i="0" u="none" strike="noStrike" kern="1200">
                              <a:solidFill>
                                <a:schemeClr val="bg2"/>
                              </a:solidFill>
                              <a:effectLst/>
                              <a:latin typeface="+mj-lt"/>
                              <a:ea typeface="+mn-ea"/>
                              <a:cs typeface="+mn-cs"/>
                            </a:rPr>
                            <a:t>EB_DLY</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0.003</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112.0172</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0.004541</a:t>
                          </a:r>
                        </a:p>
                      </a:txBody>
                      <a:tcPr marL="9525" marR="9525" marT="9525" marB="0" anchor="b"/>
                    </a:tc>
                  </a:tr>
                  <a:tr h="370840">
                    <a:tc>
                      <a:txBody>
                        <a:bodyPr/>
                        <a:lstStyle/>
                        <a:p>
                          <a:pPr marL="0" algn="ctr" defTabSz="914400" rtl="0" eaLnBrk="1" fontAlgn="b" latinLnBrk="0" hangingPunct="1"/>
                          <a:r>
                            <a:rPr lang="en-US" sz="1200" b="1" i="0" u="none" strike="noStrike" kern="1200">
                              <a:solidFill>
                                <a:schemeClr val="bg2"/>
                              </a:solidFill>
                              <a:effectLst/>
                              <a:latin typeface="+mj-lt"/>
                              <a:ea typeface="+mn-ea"/>
                              <a:cs typeface="+mn-cs"/>
                            </a:rPr>
                            <a:t>EOO_FixedQTY_NoMultiHourBLK</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0.0027</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125.6841</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-0.01979</a:t>
                          </a:r>
                        </a:p>
                      </a:txBody>
                      <a:tcPr marL="9525" marR="9525" marT="9525" marB="0" anchor="b"/>
                    </a:tc>
                  </a:tr>
                  <a:tr h="370840">
                    <a:tc>
                      <a:txBody>
                        <a:bodyPr/>
                        <a:lstStyle/>
                        <a:p>
                          <a:pPr marL="0" algn="ctr" defTabSz="914400" rtl="0" eaLnBrk="1" fontAlgn="b" latinLnBrk="0" hangingPunct="1"/>
                          <a:r>
                            <a:rPr lang="en-US" sz="1200" b="1" i="0" u="none" strike="noStrike" kern="1200" dirty="0">
                              <a:solidFill>
                                <a:schemeClr val="bg2"/>
                              </a:solidFill>
                              <a:effectLst/>
                              <a:latin typeface="+mj-lt"/>
                              <a:ea typeface="+mn-ea"/>
                              <a:cs typeface="+mn-cs"/>
                            </a:rPr>
                            <a:t>TPO_INT</a:t>
                          </a:r>
                        </a:p>
                      </a:txBody>
                      <a:tcPr marL="9525" marR="9525" marT="9525" marB="0" anchor="b">
                        <a:solidFill>
                          <a:schemeClr val="accent1"/>
                        </a:solidFill>
                      </a:tcPr>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0.0017</a:t>
                          </a:r>
                        </a:p>
                      </a:txBody>
                      <a:tcPr marL="9525" marR="9525" marT="9525" marB="0" anchor="b"/>
                    </a:tc>
                    <a:tc>
                      <a:txBody>
                        <a:bodyPr/>
                        <a:lstStyle/>
                        <a:p>
                          <a:pPr marL="0" algn="ctr" defTabSz="914400" rtl="0" eaLnBrk="1" fontAlgn="b" latinLnBrk="0" hangingPunct="1"/>
                          <a:r>
                            <a:rPr lang="en-US" sz="1200" b="1" i="0" u="none" strike="noStrike" kern="1200">
                              <a:solidFill>
                                <a:schemeClr val="tx2"/>
                              </a:solidFill>
                              <a:effectLst/>
                              <a:latin typeface="+mj-lt"/>
                              <a:ea typeface="+mn-ea"/>
                              <a:cs typeface="+mn-cs"/>
                            </a:rPr>
                            <a:t>105.4514</a:t>
                          </a:r>
                        </a:p>
                      </a:txBody>
                      <a:tcPr marL="9525" marR="9525" marT="9525" marB="0" anchor="b"/>
                    </a:tc>
                    <a:tc>
                      <a:txBody>
                        <a:bodyPr/>
                        <a:lstStyle/>
                        <a:p>
                          <a:pPr marL="0" algn="ctr" defTabSz="914400" rtl="0" eaLnBrk="1" fontAlgn="b" latinLnBrk="0" hangingPunct="1"/>
                          <a:r>
                            <a:rPr lang="en-US" sz="1200" b="1" i="0" u="none" strike="noStrike" kern="1200" dirty="0">
                              <a:solidFill>
                                <a:schemeClr val="tx2"/>
                              </a:solidFill>
                              <a:effectLst/>
                              <a:latin typeface="+mj-lt"/>
                              <a:ea typeface="+mn-ea"/>
                              <a:cs typeface="+mn-cs"/>
                            </a:rPr>
                            <a:t>0.00285</a:t>
                          </a:r>
                        </a:p>
                      </a:txBody>
                      <a:tcPr marL="9525" marR="9525" marT="9525" marB="0" anchor="b"/>
                    </a:tc>
                  </a:tr>
                </a:tbl>
              </a:graphicData>
            </a:graphic>
          </p:graphicFrame>
        </mc:Fallback>
      </mc:AlternateContent>
      <p:sp>
        <p:nvSpPr>
          <p:cNvPr id="4" name="Slide Number Placeholder 3"/>
          <p:cNvSpPr>
            <a:spLocks noGrp="1"/>
          </p:cNvSpPr>
          <p:nvPr>
            <p:ph type="sldNum" sz="quarter" idx="4"/>
          </p:nvPr>
        </p:nvSpPr>
        <p:spPr>
          <a:xfrm>
            <a:off x="8610600" y="6935607"/>
            <a:ext cx="457200" cy="212725"/>
          </a:xfrm>
        </p:spPr>
        <p:txBody>
          <a:bodyPr/>
          <a:lstStyle/>
          <a:p>
            <a:fld id="{1D93BD3E-1E9A-4970-A6F7-E7AC52762E0C}" type="slidenum">
              <a:rPr lang="en-US" smtClean="0"/>
              <a:pPr/>
              <a:t>7</a:t>
            </a:fld>
            <a:endParaRPr lang="en-US" dirty="0"/>
          </a:p>
        </p:txBody>
      </p:sp>
      <p:sp>
        <p:nvSpPr>
          <p:cNvPr id="11" name="Rounded Rectangle 10"/>
          <p:cNvSpPr/>
          <p:nvPr/>
        </p:nvSpPr>
        <p:spPr>
          <a:xfrm>
            <a:off x="449580" y="2275580"/>
            <a:ext cx="8290560" cy="1024969"/>
          </a:xfrm>
          <a:prstGeom prst="roundRect">
            <a:avLst/>
          </a:prstGeom>
          <a:solidFill>
            <a:schemeClr val="accent3">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Mildly correlated with </a:t>
            </a:r>
            <a:r>
              <a:rPr lang="en-US" b="1" dirty="0">
                <a:solidFill>
                  <a:schemeClr val="bg1"/>
                </a:solidFill>
              </a:rPr>
              <a:t>EB_FixedQTY_MultiHourBLK</a:t>
            </a:r>
          </a:p>
        </p:txBody>
      </p:sp>
      <p:sp>
        <p:nvSpPr>
          <p:cNvPr id="7" name="Title 1"/>
          <p:cNvSpPr>
            <a:spLocks noGrp="1"/>
          </p:cNvSpPr>
          <p:nvPr>
            <p:ph type="title"/>
          </p:nvPr>
        </p:nvSpPr>
        <p:spPr>
          <a:xfrm>
            <a:off x="381000" y="243682"/>
            <a:ext cx="8458200" cy="1143000"/>
          </a:xfrm>
        </p:spPr>
        <p:txBody>
          <a:bodyPr/>
          <a:lstStyle/>
          <a:p>
            <a:r>
              <a:rPr lang="en-US" dirty="0"/>
              <a:t>Multicollinearity- </a:t>
            </a:r>
            <a:r>
              <a:rPr lang="en-US" sz="1400" dirty="0">
                <a:solidFill>
                  <a:schemeClr val="tx1"/>
                </a:solidFill>
              </a:rPr>
              <a:t>When an independent variable is highly correlated with one or more independent variable (s</a:t>
            </a:r>
            <a:r>
              <a:rPr lang="en-US" sz="1400" dirty="0" smtClean="0">
                <a:solidFill>
                  <a:schemeClr val="tx1"/>
                </a:solidFill>
              </a:rPr>
              <a:t>), it can increase the variance of the coefficient estimates, causing coefficient estimates to be unstable (i.e. switched sign(+/-)) and sensitive to minor change to the model. </a:t>
            </a:r>
            <a:endParaRPr lang="en-US" sz="1400" dirty="0"/>
          </a:p>
        </p:txBody>
      </p:sp>
    </p:spTree>
    <p:extLst>
      <p:ext uri="{BB962C8B-B14F-4D97-AF65-F5344CB8AC3E}">
        <p14:creationId xmlns:p14="http://schemas.microsoft.com/office/powerpoint/2010/main" val="1674199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a:blip r:embed="rId2"/>
          <a:stretch>
            <a:fillRect/>
          </a:stretch>
        </p:blipFill>
        <p:spPr>
          <a:xfrm>
            <a:off x="306576" y="1600200"/>
            <a:ext cx="8530847" cy="4319588"/>
          </a:xfrm>
          <a:prstGeom prst="rect">
            <a:avLst/>
          </a:prstGeom>
        </p:spPr>
      </p:pic>
      <p:sp>
        <p:nvSpPr>
          <p:cNvPr id="2" name="Title 1"/>
          <p:cNvSpPr>
            <a:spLocks noGrp="1"/>
          </p:cNvSpPr>
          <p:nvPr>
            <p:ph type="title"/>
          </p:nvPr>
        </p:nvSpPr>
        <p:spPr/>
        <p:txBody>
          <a:bodyPr/>
          <a:lstStyle/>
          <a:p>
            <a:r>
              <a:rPr lang="en-US" dirty="0" smtClean="0"/>
              <a:t>PTPTOTAL INT</a:t>
            </a:r>
            <a:r>
              <a:rPr lang="en-US" dirty="0">
                <a:solidFill>
                  <a:schemeClr val="bg2"/>
                </a:solidFill>
              </a:rPr>
              <a:t/>
            </a:r>
            <a:br>
              <a:rPr lang="en-US" dirty="0">
                <a:solidFill>
                  <a:schemeClr val="bg2"/>
                </a:solidFill>
              </a:rPr>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sp>
        <p:nvSpPr>
          <p:cNvPr id="6" name="Rectangle 5"/>
          <p:cNvSpPr/>
          <p:nvPr/>
        </p:nvSpPr>
        <p:spPr>
          <a:xfrm>
            <a:off x="7244132" y="3147838"/>
            <a:ext cx="1073020"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txBox="1">
            <a:spLocks/>
          </p:cNvSpPr>
          <p:nvPr/>
        </p:nvSpPr>
        <p:spPr>
          <a:xfrm>
            <a:off x="304800" y="994956"/>
            <a:ext cx="8534400" cy="8109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S</a:t>
            </a:r>
            <a:r>
              <a:rPr lang="en-US" sz="1800" dirty="0" smtClean="0"/>
              <a:t>trong positive relationship between PTPTOTAL INT and </a:t>
            </a:r>
            <a:r>
              <a:rPr lang="en-US" sz="1800" dirty="0"/>
              <a:t>DAM Run Time</a:t>
            </a:r>
          </a:p>
        </p:txBody>
      </p:sp>
    </p:spTree>
    <p:extLst>
      <p:ext uri="{BB962C8B-B14F-4D97-AF65-F5344CB8AC3E}">
        <p14:creationId xmlns:p14="http://schemas.microsoft.com/office/powerpoint/2010/main" val="1232047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p:cNvPicPr>
            <a:picLocks noGrp="1" noChangeAspect="1"/>
          </p:cNvPicPr>
          <p:nvPr>
            <p:ph idx="1"/>
          </p:nvPr>
        </p:nvPicPr>
        <p:blipFill>
          <a:blip r:embed="rId3"/>
          <a:stretch>
            <a:fillRect/>
          </a:stretch>
        </p:blipFill>
        <p:spPr>
          <a:xfrm>
            <a:off x="388515" y="1600200"/>
            <a:ext cx="8366970" cy="4319588"/>
          </a:xfrm>
          <a:prstGeom prst="rect">
            <a:avLst/>
          </a:prstGeom>
        </p:spPr>
      </p:pic>
      <p:sp>
        <p:nvSpPr>
          <p:cNvPr id="2" name="Title 1"/>
          <p:cNvSpPr>
            <a:spLocks noGrp="1"/>
          </p:cNvSpPr>
          <p:nvPr>
            <p:ph type="title"/>
          </p:nvPr>
        </p:nvSpPr>
        <p:spPr/>
        <p:txBody>
          <a:bodyPr/>
          <a:lstStyle/>
          <a:p>
            <a:r>
              <a:rPr lang="en-US" dirty="0" smtClean="0"/>
              <a:t>Number of Constraints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
        <p:nvSpPr>
          <p:cNvPr id="6" name="Rectangle 5"/>
          <p:cNvSpPr/>
          <p:nvPr/>
        </p:nvSpPr>
        <p:spPr>
          <a:xfrm>
            <a:off x="7343192" y="3163078"/>
            <a:ext cx="1073020"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268247" y="3163077"/>
            <a:ext cx="1073020"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p:cNvSpPr txBox="1">
            <a:spLocks/>
          </p:cNvSpPr>
          <p:nvPr/>
        </p:nvSpPr>
        <p:spPr>
          <a:xfrm>
            <a:off x="304800" y="994956"/>
            <a:ext cx="8839200" cy="8109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S</a:t>
            </a:r>
            <a:r>
              <a:rPr lang="en-US" sz="1800" dirty="0" smtClean="0"/>
              <a:t>trong positive relationship between Number of constraints and </a:t>
            </a:r>
            <a:r>
              <a:rPr lang="en-US" sz="1800" dirty="0"/>
              <a:t>DAM Run Time</a:t>
            </a:r>
          </a:p>
        </p:txBody>
      </p:sp>
    </p:spTree>
    <p:extLst>
      <p:ext uri="{BB962C8B-B14F-4D97-AF65-F5344CB8AC3E}">
        <p14:creationId xmlns:p14="http://schemas.microsoft.com/office/powerpoint/2010/main" val="4277470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F0E4F86EC1C9429E9022AD98DA97FC" ma:contentTypeVersion="0" ma:contentTypeDescription="Create a new document." ma:contentTypeScope="" ma:versionID="59033a3f0603752eee296ac262cdf549">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498633-D780-436F-821B-1332260FB7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9AA12-8AF9-4AA6-90FE-24669859CDF3}">
  <ds:schemaRefs>
    <ds:schemaRef ds:uri="http://purl.org/dc/terms/"/>
    <ds:schemaRef ds:uri="http://schemas.openxmlformats.org/package/2006/metadata/core-propertie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3680</TotalTime>
  <Words>1075</Words>
  <Application>Microsoft Office PowerPoint</Application>
  <PresentationFormat>On-screen Show (4:3)</PresentationFormat>
  <Paragraphs>373</Paragraphs>
  <Slides>19</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Calibri</vt:lpstr>
      <vt:lpstr>Cambria Math</vt:lpstr>
      <vt:lpstr>1_Custom Design</vt:lpstr>
      <vt:lpstr>Office Theme</vt:lpstr>
      <vt:lpstr>Custom Design</vt:lpstr>
      <vt:lpstr>PowerPoint Presentation</vt:lpstr>
      <vt:lpstr>Overview</vt:lpstr>
      <vt:lpstr>Methodology</vt:lpstr>
      <vt:lpstr>Simple Linear Regression Analysis (1)</vt:lpstr>
      <vt:lpstr>Simple Linear Regression Analysis (2)</vt:lpstr>
      <vt:lpstr>Multicollinearity- When an independent variable is highly correlated with one or more independent variable (s), it can increase the variance of the coefficient estimates, causing coefficient estimates to be unstable (i.e. switched sign(+/-)) and sensitive to minor change to the model. </vt:lpstr>
      <vt:lpstr>Multicollinearity- When an independent variable is highly correlated with one or more independent variable (s), it can increase the variance of the coefficient estimates, causing coefficient estimates to be unstable (i.e. switched sign(+/-)) and sensitive to minor change to the model. </vt:lpstr>
      <vt:lpstr>PTPTOTAL INT </vt:lpstr>
      <vt:lpstr>Number of Constraints</vt:lpstr>
      <vt:lpstr>Energy Only Offer – EOO_INT</vt:lpstr>
      <vt:lpstr>Energy Bid- EB_FixedQTY_MultiHourBLK</vt:lpstr>
      <vt:lpstr>Outage</vt:lpstr>
      <vt:lpstr>Three Part Offer- TPO_DLY</vt:lpstr>
      <vt:lpstr>PTPTOTAL INT vs. Number of Constraints</vt:lpstr>
      <vt:lpstr>Outages vs. Number of Constraints</vt:lpstr>
      <vt:lpstr>Multiple Regression Analysis </vt:lpstr>
      <vt:lpstr>Regression Model Interpretation</vt:lpstr>
      <vt:lpstr>Average Volume of PTP Intervals by Year</vt:lpstr>
      <vt:lpstr>Summary </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Castro, Frank</dc:creator>
  <cp:keywords>Service Delivery</cp:keywords>
  <cp:lastModifiedBy>Moreno, Alfredo</cp:lastModifiedBy>
  <cp:revision>108</cp:revision>
  <cp:lastPrinted>2016-01-21T20:53:15Z</cp:lastPrinted>
  <dcterms:created xsi:type="dcterms:W3CDTF">2016-01-21T15:20:31Z</dcterms:created>
  <dcterms:modified xsi:type="dcterms:W3CDTF">2021-01-25T14:52:41Z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0x010100E2F0E4F86EC1C9429E9022AD98DA97FC</vt:lpwstr>
  </property>
</Properties>
</file>