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3"/>
  </p:notesMasterIdLst>
  <p:handoutMasterIdLst>
    <p:handoutMasterId r:id="rId14"/>
  </p:handoutMasterIdLst>
  <p:sldIdLst>
    <p:sldId id="260" r:id="rId6"/>
    <p:sldId id="351" r:id="rId7"/>
    <p:sldId id="352" r:id="rId8"/>
    <p:sldId id="353" r:id="rId9"/>
    <p:sldId id="355" r:id="rId10"/>
    <p:sldId id="354" r:id="rId11"/>
    <p:sldId id="296" r:id="rId12"/>
  </p:sldIdLst>
  <p:sldSz cx="9144000" cy="6858000" type="screen4x3"/>
  <p:notesSz cx="6873875" cy="91281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05" autoAdjust="0"/>
    <p:restoredTop sz="89926" autoAdjust="0"/>
  </p:normalViewPr>
  <p:slideViewPr>
    <p:cSldViewPr showGuides="1">
      <p:cViewPr varScale="1">
        <p:scale>
          <a:sx n="86" d="100"/>
          <a:sy n="86" d="100"/>
        </p:scale>
        <p:origin x="114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79302" cy="458276"/>
          </a:xfrm>
          <a:prstGeom prst="rect">
            <a:avLst/>
          </a:prstGeom>
        </p:spPr>
        <p:txBody>
          <a:bodyPr vert="horz" lIns="90151" tIns="45075" rIns="90151" bIns="4507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3018" y="2"/>
            <a:ext cx="2979302" cy="458276"/>
          </a:xfrm>
          <a:prstGeom prst="rect">
            <a:avLst/>
          </a:prstGeom>
        </p:spPr>
        <p:txBody>
          <a:bodyPr vert="horz" lIns="90151" tIns="45075" rIns="90151" bIns="45075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669849"/>
            <a:ext cx="2979302" cy="458276"/>
          </a:xfrm>
          <a:prstGeom prst="rect">
            <a:avLst/>
          </a:prstGeom>
        </p:spPr>
        <p:txBody>
          <a:bodyPr vert="horz" lIns="90151" tIns="45075" rIns="90151" bIns="4507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3018" y="8669849"/>
            <a:ext cx="2979302" cy="458276"/>
          </a:xfrm>
          <a:prstGeom prst="rect">
            <a:avLst/>
          </a:prstGeom>
        </p:spPr>
        <p:txBody>
          <a:bodyPr vert="horz" lIns="90151" tIns="45075" rIns="90151" bIns="45075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8679" cy="456406"/>
          </a:xfrm>
          <a:prstGeom prst="rect">
            <a:avLst/>
          </a:prstGeom>
        </p:spPr>
        <p:txBody>
          <a:bodyPr vert="horz" lIns="91863" tIns="45932" rIns="91863" bIns="4593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3605" y="0"/>
            <a:ext cx="2978679" cy="456406"/>
          </a:xfrm>
          <a:prstGeom prst="rect">
            <a:avLst/>
          </a:prstGeom>
        </p:spPr>
        <p:txBody>
          <a:bodyPr vert="horz" lIns="91863" tIns="45932" rIns="91863" bIns="45932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1/22/2021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5700" y="684213"/>
            <a:ext cx="4562475" cy="3422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63" tIns="45932" rIns="91863" bIns="4593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7388" y="4335860"/>
            <a:ext cx="5499100" cy="4107656"/>
          </a:xfrm>
          <a:prstGeom prst="rect">
            <a:avLst/>
          </a:prstGeom>
        </p:spPr>
        <p:txBody>
          <a:bodyPr vert="horz" lIns="91863" tIns="45932" rIns="91863" bIns="4593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70135"/>
            <a:ext cx="2978679" cy="456406"/>
          </a:xfrm>
          <a:prstGeom prst="rect">
            <a:avLst/>
          </a:prstGeom>
        </p:spPr>
        <p:txBody>
          <a:bodyPr vert="horz" lIns="91863" tIns="45932" rIns="91863" bIns="4593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3605" y="8670135"/>
            <a:ext cx="2978679" cy="456406"/>
          </a:xfrm>
          <a:prstGeom prst="rect">
            <a:avLst/>
          </a:prstGeom>
        </p:spPr>
        <p:txBody>
          <a:bodyPr vert="horz" lIns="91863" tIns="45932" rIns="91863" bIns="45932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8262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7097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ERS@ercot.com" TargetMode="External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33800" y="2133600"/>
            <a:ext cx="5181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NPRR 1060: Improvements </a:t>
            </a:r>
            <a:r>
              <a:rPr lang="en-US" sz="2000" dirty="0"/>
              <a:t>to ERS Testing Requirements and Other ERS </a:t>
            </a:r>
            <a:r>
              <a:rPr lang="en-US" sz="2000" dirty="0" smtClean="0"/>
              <a:t>Items</a:t>
            </a:r>
          </a:p>
          <a:p>
            <a:pPr algn="ctr"/>
            <a:endParaRPr lang="en-US" dirty="0"/>
          </a:p>
          <a:p>
            <a:pPr algn="ctr"/>
            <a:r>
              <a:rPr lang="en-US" sz="1600" dirty="0"/>
              <a:t>Protocol Revisions </a:t>
            </a:r>
            <a:r>
              <a:rPr lang="en-US" sz="1600" dirty="0" smtClean="0"/>
              <a:t>Subcommittee – January 14, </a:t>
            </a:r>
            <a:r>
              <a:rPr lang="en-US" sz="1600" dirty="0" smtClean="0"/>
              <a:t>2021</a:t>
            </a:r>
          </a:p>
          <a:p>
            <a:pPr algn="ctr"/>
            <a:r>
              <a:rPr lang="en-US" sz="1600" dirty="0" smtClean="0"/>
              <a:t>Demand Side Working Group – January 22, 2021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NPRR 1060 summary of changes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Aft>
                <a:spcPts val="600"/>
              </a:spcAft>
              <a:buNone/>
              <a:defRPr/>
            </a:pPr>
            <a:r>
              <a:rPr lang="en-US" altLang="en-US" sz="2200" dirty="0" smtClean="0"/>
              <a:t>In the NPRR summary items below and in the proceeding slides, the four items that are </a:t>
            </a:r>
            <a:r>
              <a:rPr lang="en-US" altLang="en-US" sz="2200" b="1" i="1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italicized </a:t>
            </a:r>
            <a:r>
              <a:rPr lang="en-US" altLang="en-US" sz="2200" b="1" i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with </a:t>
            </a:r>
            <a:r>
              <a:rPr lang="en-US" altLang="en-US" sz="2200" b="1" i="1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blue highlights</a:t>
            </a:r>
            <a:r>
              <a:rPr lang="en-US" altLang="en-US" sz="22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en-US" altLang="en-US" sz="2200" dirty="0" smtClean="0"/>
              <a:t>indicate changes to the ERS program. The remaining items are primarily for clarification.</a:t>
            </a:r>
            <a:endParaRPr lang="en-US" altLang="en-US" sz="2200" dirty="0"/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  <a:defRPr/>
            </a:pPr>
            <a:endParaRPr lang="en-US" altLang="en-US" sz="2200" dirty="0" smtClean="0"/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altLang="en-US" sz="2200" dirty="0" smtClean="0"/>
              <a:t>ERS Generator metering requirements</a:t>
            </a:r>
          </a:p>
          <a:p>
            <a:pPr marL="857250" lvl="1" indent="-457200">
              <a:spcAft>
                <a:spcPts val="600"/>
              </a:spcAft>
              <a:buFont typeface="+mj-lt"/>
              <a:buAutoNum type="alphaLcParenR"/>
              <a:defRPr/>
            </a:pPr>
            <a:r>
              <a:rPr lang="en-US" altLang="en-US" sz="1800" dirty="0" smtClean="0"/>
              <a:t>Moved and rephrased ERS </a:t>
            </a:r>
            <a:r>
              <a:rPr lang="en-US" altLang="en-US" sz="1800" dirty="0"/>
              <a:t>Generator metering requirements </a:t>
            </a:r>
            <a:r>
              <a:rPr lang="en-US" altLang="en-US" sz="1800" dirty="0" smtClean="0"/>
              <a:t>from Section 8 to </a:t>
            </a:r>
            <a:r>
              <a:rPr lang="en-US" altLang="en-US" sz="1800" dirty="0"/>
              <a:t>Section </a:t>
            </a:r>
            <a:r>
              <a:rPr lang="en-US" altLang="en-US" sz="1800" dirty="0" smtClean="0"/>
              <a:t>3 </a:t>
            </a:r>
            <a:r>
              <a:rPr lang="en-US" altLang="en-US" sz="1800" dirty="0" smtClean="0"/>
              <a:t>and TRSOW to </a:t>
            </a:r>
            <a:r>
              <a:rPr lang="en-US" altLang="en-US" sz="1800" dirty="0" smtClean="0"/>
              <a:t>improve clarity and consolidation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altLang="en-US" sz="2200" dirty="0" smtClean="0"/>
              <a:t>Co-located </a:t>
            </a:r>
            <a:r>
              <a:rPr lang="en-US" altLang="en-US" sz="2200" dirty="0"/>
              <a:t>Resources test/event </a:t>
            </a:r>
            <a:r>
              <a:rPr lang="en-US" altLang="en-US" sz="2200" dirty="0" smtClean="0"/>
              <a:t>performance</a:t>
            </a:r>
          </a:p>
          <a:p>
            <a:pPr marL="857250" lvl="1" indent="-457200">
              <a:spcAft>
                <a:spcPts val="600"/>
              </a:spcAft>
              <a:buFont typeface="+mj-lt"/>
              <a:buAutoNum type="alphaLcParenR"/>
              <a:defRPr/>
            </a:pPr>
            <a:r>
              <a:rPr lang="en-US" altLang="en-US" sz="1800" dirty="0" smtClean="0"/>
              <a:t>Rearranged </a:t>
            </a:r>
            <a:r>
              <a:rPr lang="en-US" altLang="en-US" sz="1800" dirty="0"/>
              <a:t>paragraphs </a:t>
            </a:r>
            <a:r>
              <a:rPr lang="en-US" altLang="en-US" sz="1800" dirty="0" smtClean="0"/>
              <a:t>and </a:t>
            </a:r>
            <a:r>
              <a:rPr lang="en-US" altLang="en-US" sz="1800" dirty="0"/>
              <a:t>simplified the language for co-located Resources </a:t>
            </a:r>
            <a:r>
              <a:rPr lang="en-US" altLang="en-US" sz="1800" dirty="0" smtClean="0"/>
              <a:t>related to self-serve </a:t>
            </a:r>
            <a:r>
              <a:rPr lang="en-US" altLang="en-US" sz="1800" dirty="0"/>
              <a:t>capacity limits and separate evaluations for Loads on alternate </a:t>
            </a:r>
            <a:r>
              <a:rPr lang="en-US" altLang="en-US" sz="1800" dirty="0" smtClean="0"/>
              <a:t>baselines to improve clarity</a:t>
            </a:r>
          </a:p>
          <a:p>
            <a:pPr marL="857250" lvl="1" indent="-457200">
              <a:spcAft>
                <a:spcPts val="600"/>
              </a:spcAft>
              <a:buFont typeface="+mj-lt"/>
              <a:buAutoNum type="alphaLcParenR"/>
              <a:defRPr/>
            </a:pPr>
            <a:endParaRPr lang="en-US" alt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205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NPRR 1060 summary of changes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spcAft>
                <a:spcPts val="600"/>
              </a:spcAft>
              <a:buFont typeface="+mj-lt"/>
              <a:buAutoNum type="arabicPeriod" startAt="3"/>
              <a:defRPr/>
            </a:pPr>
            <a:r>
              <a:rPr lang="en-US" altLang="en-US" sz="2200" dirty="0"/>
              <a:t>Time Period Availability – Loads</a:t>
            </a:r>
          </a:p>
          <a:p>
            <a:pPr marL="857250" lvl="1" indent="-457200">
              <a:spcAft>
                <a:spcPts val="600"/>
              </a:spcAft>
              <a:buFont typeface="+mj-lt"/>
              <a:buAutoNum type="alphaLcParenR"/>
              <a:defRPr/>
            </a:pPr>
            <a:r>
              <a:rPr lang="en-US" altLang="en-US" sz="1800" dirty="0"/>
              <a:t>Simplified language referring to unavailability to improve clarity and relocated language from TRSOW addressing missing meter data</a:t>
            </a:r>
          </a:p>
          <a:p>
            <a:pPr marL="857250" lvl="1" indent="-457200">
              <a:spcAft>
                <a:spcPts val="600"/>
              </a:spcAft>
              <a:buFont typeface="+mj-lt"/>
              <a:buAutoNum type="alphaLcParenR"/>
              <a:defRPr/>
            </a:pPr>
            <a:r>
              <a:rPr lang="en-US" altLang="en-US" sz="1800" dirty="0"/>
              <a:t>Corrected language referring to ERS Contract Period to ERS Standard Contract </a:t>
            </a:r>
            <a:r>
              <a:rPr lang="en-US" altLang="en-US" sz="1800" dirty="0" smtClean="0"/>
              <a:t>Term</a:t>
            </a:r>
            <a:endParaRPr lang="en-US" altLang="en-US" sz="2200" dirty="0" smtClean="0"/>
          </a:p>
          <a:p>
            <a:pPr marL="457200" indent="-457200">
              <a:spcAft>
                <a:spcPts val="600"/>
              </a:spcAft>
              <a:buFont typeface="+mj-lt"/>
              <a:buAutoNum type="arabicPeriod" startAt="4"/>
              <a:defRPr/>
            </a:pPr>
            <a:r>
              <a:rPr lang="en-US" altLang="en-US" sz="2200" dirty="0" smtClean="0"/>
              <a:t>Time Period Availability – Generators</a:t>
            </a:r>
          </a:p>
          <a:p>
            <a:pPr marL="857250" lvl="1" indent="-457200">
              <a:spcAft>
                <a:spcPts val="600"/>
              </a:spcAft>
              <a:buFont typeface="+mj-lt"/>
              <a:buAutoNum type="alphaLcParenR"/>
              <a:defRPr/>
            </a:pPr>
            <a:r>
              <a:rPr lang="en-US" altLang="en-US" sz="1800" b="1" i="1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Changed planned maintenance requirements for ERS Generators to align with requirements for ERS Loads and integrated self-testing into planned maintenance to improve efficiency</a:t>
            </a:r>
          </a:p>
          <a:p>
            <a:pPr marL="857250" lvl="1" indent="-457200">
              <a:spcAft>
                <a:spcPts val="600"/>
              </a:spcAft>
              <a:buFont typeface="+mj-lt"/>
              <a:buAutoNum type="alphaLcParenR"/>
              <a:defRPr/>
            </a:pPr>
            <a:r>
              <a:rPr lang="en-US" altLang="en-US" sz="1800" dirty="0" smtClean="0"/>
              <a:t>Relocated </a:t>
            </a:r>
            <a:r>
              <a:rPr lang="en-US" altLang="en-US" sz="1800" dirty="0"/>
              <a:t>metering requirements to Section 3</a:t>
            </a:r>
          </a:p>
          <a:p>
            <a:pPr marL="857250" lvl="1" indent="-457200">
              <a:spcAft>
                <a:spcPts val="600"/>
              </a:spcAft>
              <a:buFont typeface="+mj-lt"/>
              <a:buAutoNum type="alphaLcParenR"/>
              <a:defRPr/>
            </a:pPr>
            <a:r>
              <a:rPr lang="en-US" altLang="en-US" sz="1800" dirty="0" smtClean="0"/>
              <a:t>See sub-bullet a) from item 3 above</a:t>
            </a:r>
          </a:p>
          <a:p>
            <a:pPr marL="857250" lvl="1" indent="-457200">
              <a:spcAft>
                <a:spcPts val="600"/>
              </a:spcAft>
              <a:buFont typeface="+mj-lt"/>
              <a:buAutoNum type="alphaLcParenR"/>
              <a:defRPr/>
            </a:pPr>
            <a:r>
              <a:rPr lang="en-US" altLang="en-US" sz="1800" dirty="0"/>
              <a:t>See sub-bullet </a:t>
            </a:r>
            <a:r>
              <a:rPr lang="en-US" altLang="en-US" sz="1800" dirty="0" smtClean="0"/>
              <a:t>b) </a:t>
            </a:r>
            <a:r>
              <a:rPr lang="en-US" altLang="en-US" sz="1800" dirty="0"/>
              <a:t>from item 3 </a:t>
            </a:r>
            <a:r>
              <a:rPr lang="en-US" altLang="en-US" sz="1800" dirty="0" smtClean="0"/>
              <a:t>above</a:t>
            </a:r>
            <a:endParaRPr lang="en-US" alt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289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NPRR 1060 summary of changes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spcAft>
                <a:spcPts val="600"/>
              </a:spcAft>
              <a:buFont typeface="+mj-lt"/>
              <a:buAutoNum type="arabicPeriod" startAt="5"/>
              <a:defRPr/>
            </a:pPr>
            <a:r>
              <a:rPr lang="en-US" altLang="en-US" sz="2200" dirty="0"/>
              <a:t>Testing – All Resources</a:t>
            </a:r>
          </a:p>
          <a:p>
            <a:pPr marL="857250" lvl="1" indent="-457200">
              <a:spcAft>
                <a:spcPts val="600"/>
              </a:spcAft>
              <a:buFont typeface="+mj-lt"/>
              <a:buAutoNum type="alphaLcParenR"/>
              <a:defRPr/>
            </a:pPr>
            <a:r>
              <a:rPr lang="en-US" altLang="en-US" sz="1800" b="1" i="1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To </a:t>
            </a:r>
            <a:r>
              <a:rPr lang="en-US" altLang="en-US" sz="1800" b="1" i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account for multiple </a:t>
            </a:r>
            <a:r>
              <a:rPr lang="en-US" altLang="en-US" sz="1800" b="1" i="1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events within a SCT, </a:t>
            </a:r>
            <a:r>
              <a:rPr lang="en-US" altLang="en-US" sz="1800" b="1" i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m</a:t>
            </a:r>
            <a:r>
              <a:rPr lang="en-US" altLang="en-US" sz="1800" b="1" i="1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odified requirement from </a:t>
            </a:r>
            <a:r>
              <a:rPr lang="en-US" altLang="en-US" sz="1800" b="1" i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passing </a:t>
            </a:r>
            <a:r>
              <a:rPr lang="en-US" altLang="en-US" sz="1800" b="1" i="1" u="sng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any</a:t>
            </a:r>
            <a:r>
              <a:rPr lang="en-US" altLang="en-US" sz="1800" b="1" i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event to passing </a:t>
            </a:r>
            <a:r>
              <a:rPr lang="en-US" altLang="en-US" sz="1800" b="1" i="1" u="sng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all</a:t>
            </a:r>
            <a:r>
              <a:rPr lang="en-US" altLang="en-US" sz="1800" b="1" i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events </a:t>
            </a:r>
            <a:r>
              <a:rPr lang="en-US" altLang="en-US" sz="1800" b="1" i="1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for a resource to </a:t>
            </a:r>
            <a:r>
              <a:rPr lang="en-US" altLang="en-US" sz="1800" b="1" i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avoid </a:t>
            </a:r>
            <a:r>
              <a:rPr lang="en-US" altLang="en-US" sz="1800" b="1" i="1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testing </a:t>
            </a:r>
          </a:p>
          <a:p>
            <a:pPr marL="857250" lvl="1" indent="-457200">
              <a:spcAft>
                <a:spcPts val="600"/>
              </a:spcAft>
              <a:buFont typeface="+mj-lt"/>
              <a:buAutoNum type="alphaLcParenR"/>
              <a:defRPr/>
            </a:pPr>
            <a:r>
              <a:rPr lang="en-US" altLang="en-US" sz="1800" dirty="0" smtClean="0"/>
              <a:t>Simplified </a:t>
            </a:r>
            <a:r>
              <a:rPr lang="en-US" altLang="en-US" sz="1800" dirty="0"/>
              <a:t>language </a:t>
            </a:r>
            <a:r>
              <a:rPr lang="en-US" altLang="en-US" sz="1800" dirty="0" smtClean="0"/>
              <a:t>related to a resource </a:t>
            </a:r>
            <a:r>
              <a:rPr lang="en-US" altLang="en-US" sz="1800" dirty="0"/>
              <a:t>that has passed all events in the SCT and moves from ERS10 to ERS30 does not need to be tested</a:t>
            </a:r>
          </a:p>
          <a:p>
            <a:pPr marL="857250" lvl="1" indent="-457200">
              <a:spcAft>
                <a:spcPts val="600"/>
              </a:spcAft>
              <a:buFont typeface="+mj-lt"/>
              <a:buAutoNum type="alphaLcParenR"/>
              <a:defRPr/>
            </a:pPr>
            <a:r>
              <a:rPr lang="en-US" altLang="en-US" sz="1800" dirty="0"/>
              <a:t>Replaced </a:t>
            </a:r>
            <a:r>
              <a:rPr lang="en-US" altLang="en-US" sz="1800" dirty="0" smtClean="0"/>
              <a:t>the </a:t>
            </a:r>
            <a:r>
              <a:rPr lang="en-US" altLang="en-US" sz="1800" dirty="0"/>
              <a:t>word “Load” with “Resource</a:t>
            </a:r>
            <a:r>
              <a:rPr lang="en-US" altLang="en-US" sz="1800" dirty="0" smtClean="0"/>
              <a:t>” for clarification</a:t>
            </a:r>
            <a:endParaRPr lang="en-US" altLang="en-US" sz="1800" dirty="0"/>
          </a:p>
          <a:p>
            <a:pPr marL="857250" lvl="1" indent="-457200">
              <a:spcAft>
                <a:spcPts val="600"/>
              </a:spcAft>
              <a:buFont typeface="+mj-lt"/>
              <a:buAutoNum type="alphaLcParenR"/>
              <a:defRPr/>
            </a:pPr>
            <a:r>
              <a:rPr lang="en-US" altLang="en-US" sz="1800" b="1" i="1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Added testing </a:t>
            </a:r>
            <a:r>
              <a:rPr lang="en-US" altLang="en-US" sz="1800" b="1" i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requirement if sites within a single Premise </a:t>
            </a:r>
            <a:r>
              <a:rPr lang="en-US" altLang="en-US" sz="1800" b="1" i="1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are </a:t>
            </a:r>
            <a:r>
              <a:rPr lang="en-US" altLang="en-US" sz="1800" b="1" i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in more than 1 </a:t>
            </a:r>
            <a:r>
              <a:rPr lang="en-US" altLang="en-US" sz="1800" b="1" i="1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resource – </a:t>
            </a:r>
            <a:r>
              <a:rPr lang="en-US" altLang="en-US" sz="1800" b="1" i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all resources </a:t>
            </a:r>
            <a:r>
              <a:rPr lang="en-US" altLang="en-US" sz="1800" b="1" i="1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will be tested</a:t>
            </a:r>
            <a:endParaRPr lang="en-US" altLang="en-US" sz="1800" b="1" i="1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marL="857250" lvl="1" indent="-457200">
              <a:spcAft>
                <a:spcPts val="600"/>
              </a:spcAft>
              <a:buFont typeface="+mj-lt"/>
              <a:buAutoNum type="alphaLcParenR"/>
              <a:defRPr/>
            </a:pPr>
            <a:r>
              <a:rPr lang="en-US" altLang="en-US" sz="1800" dirty="0"/>
              <a:t>ERS </a:t>
            </a:r>
            <a:r>
              <a:rPr lang="en-US" altLang="en-US" sz="1800" dirty="0" smtClean="0"/>
              <a:t>Co-located </a:t>
            </a:r>
            <a:r>
              <a:rPr lang="en-US" altLang="en-US" sz="1800" dirty="0"/>
              <a:t>resources </a:t>
            </a:r>
            <a:r>
              <a:rPr lang="en-US" altLang="en-US" sz="1800" dirty="0" smtClean="0"/>
              <a:t>– </a:t>
            </a:r>
            <a:r>
              <a:rPr lang="en-US" altLang="en-US" sz="1800" dirty="0"/>
              <a:t>Added language </a:t>
            </a:r>
            <a:r>
              <a:rPr lang="en-US" altLang="en-US" sz="1800" dirty="0" smtClean="0"/>
              <a:t>to clarify that separate evaluations are not considered jointly</a:t>
            </a:r>
            <a:endParaRPr lang="en-US" altLang="en-US" sz="2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619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NPRR 1060 summary of changes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spcAft>
                <a:spcPts val="600"/>
              </a:spcAft>
              <a:buFont typeface="+mj-lt"/>
              <a:buAutoNum type="arabicPeriod" startAt="6"/>
              <a:defRPr/>
            </a:pPr>
            <a:r>
              <a:rPr lang="en-US" altLang="en-US" sz="2200" dirty="0" smtClean="0"/>
              <a:t>Resource performance during events</a:t>
            </a:r>
          </a:p>
          <a:p>
            <a:pPr marL="857250" lvl="1" indent="-457200">
              <a:spcAft>
                <a:spcPts val="600"/>
              </a:spcAft>
              <a:buFont typeface="+mj-lt"/>
              <a:buAutoNum type="alphaLcParenR"/>
              <a:defRPr/>
            </a:pPr>
            <a:r>
              <a:rPr lang="en-US" altLang="en-US" sz="1800" b="1" i="1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Modified requirement so ERSTESTPF will be changed to 1 (pass) if the resource passes </a:t>
            </a:r>
            <a:r>
              <a:rPr lang="en-US" altLang="en-US" sz="1800" b="1" i="1" u="sng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all</a:t>
            </a:r>
            <a:r>
              <a:rPr lang="en-US" altLang="en-US" sz="1800" b="1" i="1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events, rather than </a:t>
            </a:r>
            <a:r>
              <a:rPr lang="en-US" altLang="en-US" sz="1800" b="1" i="1" u="sng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any</a:t>
            </a:r>
            <a:r>
              <a:rPr lang="en-US" altLang="en-US" sz="1800" b="1" i="1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event during an SCT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 startAt="6"/>
              <a:defRPr/>
            </a:pPr>
            <a:r>
              <a:rPr lang="en-US" altLang="en-US" sz="2200" dirty="0" smtClean="0"/>
              <a:t>QSE Availability and Event Performance clarity improvements</a:t>
            </a:r>
          </a:p>
          <a:p>
            <a:pPr marL="857250" lvl="1" indent="-457200">
              <a:spcAft>
                <a:spcPts val="600"/>
              </a:spcAft>
              <a:buFont typeface="+mj-lt"/>
              <a:buAutoNum type="alphaLcParenR"/>
              <a:defRPr/>
            </a:pPr>
            <a:r>
              <a:rPr lang="en-US" altLang="en-US" sz="1800" dirty="0" smtClean="0"/>
              <a:t>Reworded </a:t>
            </a:r>
            <a:r>
              <a:rPr lang="en-US" altLang="en-US" sz="1800" dirty="0"/>
              <a:t>and rearranged structure for QSE </a:t>
            </a:r>
            <a:r>
              <a:rPr lang="en-US" altLang="en-US" sz="1800" dirty="0" smtClean="0"/>
              <a:t>Availability</a:t>
            </a:r>
            <a:endParaRPr lang="en-US" altLang="en-US" sz="1800" dirty="0"/>
          </a:p>
          <a:p>
            <a:pPr marL="857250" lvl="1" indent="-457200">
              <a:spcAft>
                <a:spcPts val="600"/>
              </a:spcAft>
              <a:buFont typeface="+mj-lt"/>
              <a:buAutoNum type="alphaLcParenR"/>
              <a:defRPr/>
            </a:pPr>
            <a:r>
              <a:rPr lang="en-US" altLang="en-US" sz="1800" dirty="0" smtClean="0"/>
              <a:t>Reworded </a:t>
            </a:r>
            <a:r>
              <a:rPr lang="en-US" altLang="en-US" sz="1800" dirty="0"/>
              <a:t>and rearranged structure for QSE Event Performance  </a:t>
            </a:r>
          </a:p>
          <a:p>
            <a:pPr marL="857250" lvl="1" indent="-457200">
              <a:spcAft>
                <a:spcPts val="600"/>
              </a:spcAft>
              <a:buFont typeface="+mj-lt"/>
              <a:buAutoNum type="alphaLcParenR"/>
              <a:defRPr/>
            </a:pPr>
            <a:r>
              <a:rPr lang="en-US" altLang="en-US" sz="1800" dirty="0" smtClean="0"/>
              <a:t>Added </a:t>
            </a:r>
            <a:r>
              <a:rPr lang="en-US" altLang="en-US" sz="1800" dirty="0"/>
              <a:t>table with variable </a:t>
            </a:r>
            <a:r>
              <a:rPr lang="en-US" altLang="en-US" sz="1800" dirty="0" smtClean="0"/>
              <a:t>definition</a:t>
            </a:r>
            <a:endParaRPr lang="en-US" alt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274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Timeline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altLang="en-US" sz="2000" dirty="0" smtClean="0"/>
              <a:t>PRS </a:t>
            </a:r>
            <a:r>
              <a:rPr lang="en-US" altLang="en-US" sz="2000" dirty="0"/>
              <a:t>Language Consideration	</a:t>
            </a:r>
            <a:r>
              <a:rPr lang="en-US" altLang="en-US" sz="2000" dirty="0" smtClean="0"/>
              <a:t>	01/14/21</a:t>
            </a:r>
            <a:r>
              <a:rPr lang="en-US" altLang="en-US" sz="2000" dirty="0"/>
              <a:t>	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altLang="en-US" sz="2000" dirty="0" smtClean="0"/>
              <a:t>WMS                             			02/03/21</a:t>
            </a:r>
            <a:endParaRPr lang="en-US" altLang="en-US" sz="2000" dirty="0"/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altLang="en-US" sz="2000" dirty="0" smtClean="0"/>
              <a:t>PRS </a:t>
            </a:r>
            <a:r>
              <a:rPr lang="en-US" altLang="en-US" sz="2000" dirty="0"/>
              <a:t>Impact Analysis </a:t>
            </a:r>
            <a:r>
              <a:rPr lang="en-US" altLang="en-US" sz="2000" dirty="0" smtClean="0"/>
              <a:t>Review		02/11/21</a:t>
            </a:r>
            <a:endParaRPr lang="en-US" altLang="en-US" sz="2000" dirty="0"/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altLang="en-US" sz="2000" dirty="0"/>
              <a:t>TAC Consideration	       	</a:t>
            </a:r>
            <a:r>
              <a:rPr lang="en-US" altLang="en-US" sz="2000" dirty="0" smtClean="0"/>
              <a:t>		02/24/21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altLang="en-US" sz="2000" dirty="0"/>
              <a:t>Board Consideration 	</a:t>
            </a:r>
            <a:r>
              <a:rPr lang="en-US" altLang="en-US" sz="2000" dirty="0" smtClean="0"/>
              <a:t>		04/13/21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altLang="en-US" sz="2000" dirty="0" smtClean="0"/>
              <a:t>Effective date (JunSep21 SCT)		06/01/21</a:t>
            </a:r>
            <a:endParaRPr lang="en-US" alt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504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Questions?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4003675" y="2065338"/>
            <a:ext cx="1136650" cy="1925637"/>
            <a:chOff x="1968" y="672"/>
            <a:chExt cx="1416" cy="2400"/>
          </a:xfrm>
        </p:grpSpPr>
        <p:pic>
          <p:nvPicPr>
            <p:cNvPr id="6" name="Picture 4" descr="MCj03403080000[1]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68" y="672"/>
              <a:ext cx="1416" cy="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2496" y="1008"/>
              <a:ext cx="576" cy="38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400" b="0">
                  <a:latin typeface="Britannic Bold" panose="020B0903060703020204" pitchFamily="34" charset="0"/>
                </a:rPr>
                <a:t>ON</a:t>
              </a:r>
            </a:p>
          </p:txBody>
        </p:sp>
        <p:sp>
          <p:nvSpPr>
            <p:cNvPr id="8" name="Text Box 6"/>
            <p:cNvSpPr txBox="1">
              <a:spLocks noChangeArrowheads="1"/>
            </p:cNvSpPr>
            <p:nvPr/>
          </p:nvSpPr>
          <p:spPr bwMode="auto">
            <a:xfrm>
              <a:off x="2496" y="2353"/>
              <a:ext cx="739" cy="38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400" b="0">
                  <a:latin typeface="Britannic Bold" panose="020B0903060703020204" pitchFamily="34" charset="0"/>
                </a:rPr>
                <a:t>OFF</a:t>
              </a:r>
            </a:p>
          </p:txBody>
        </p:sp>
      </p:grp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790700" y="5109369"/>
            <a:ext cx="55626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3205163" algn="l"/>
              </a:tabLs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32051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3205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3205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3205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205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205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205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205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n-US" altLang="en-US" sz="1800" b="0" dirty="0" smtClean="0"/>
              <a:t>Contact </a:t>
            </a:r>
            <a:r>
              <a:rPr lang="en-US" altLang="en-US" sz="1800" b="0" dirty="0" smtClean="0">
                <a:hlinkClick r:id="rId3"/>
              </a:rPr>
              <a:t>ERS@ercot.com</a:t>
            </a:r>
            <a:r>
              <a:rPr lang="en-US" altLang="en-US" sz="1800" b="0" dirty="0" smtClean="0"/>
              <a:t> with additional questions</a:t>
            </a:r>
            <a:endParaRPr lang="en-US" altLang="en-US" sz="1800" b="0" dirty="0"/>
          </a:p>
        </p:txBody>
      </p:sp>
    </p:spTree>
    <p:extLst>
      <p:ext uri="{BB962C8B-B14F-4D97-AF65-F5344CB8AC3E}">
        <p14:creationId xmlns:p14="http://schemas.microsoft.com/office/powerpoint/2010/main" val="2971159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c34af464-7aa1-4edd-9be4-83dffc1cb926"/>
    <ds:schemaRef ds:uri="http://purl.org/dc/terms/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22659</TotalTime>
  <Words>403</Words>
  <Application>Microsoft Office PowerPoint</Application>
  <PresentationFormat>On-screen Show (4:3)</PresentationFormat>
  <Paragraphs>53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Britannic Bold</vt:lpstr>
      <vt:lpstr>Calibri</vt:lpstr>
      <vt:lpstr>1_Custom Design</vt:lpstr>
      <vt:lpstr>Office Theme</vt:lpstr>
      <vt:lpstr>PowerPoint Presentation</vt:lpstr>
      <vt:lpstr>NPRR 1060 summary of changes</vt:lpstr>
      <vt:lpstr>NPRR 1060 summary of changes</vt:lpstr>
      <vt:lpstr>NPRR 1060 summary of changes</vt:lpstr>
      <vt:lpstr>NPRR 1060 summary of changes</vt:lpstr>
      <vt:lpstr>Timeline</vt:lpstr>
      <vt:lpstr>Questions?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Rios, Diana</cp:lastModifiedBy>
  <cp:revision>387</cp:revision>
  <cp:lastPrinted>2020-02-20T00:38:16Z</cp:lastPrinted>
  <dcterms:created xsi:type="dcterms:W3CDTF">2016-01-21T15:20:31Z</dcterms:created>
  <dcterms:modified xsi:type="dcterms:W3CDTF">2021-01-22T13:50:20Z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