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smtClean="0">
                <a:solidFill>
                  <a:schemeClr val="accent1"/>
                </a:solidFill>
              </a:rPr>
              <a:t>2021 </a:t>
            </a:r>
            <a:r>
              <a:rPr lang="en-US" b="1" dirty="0" smtClean="0">
                <a:solidFill>
                  <a:schemeClr val="accent1"/>
                </a:solidFill>
              </a:rPr>
              <a:t>TAC Subcommittee Leadership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1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Protocol Revision Subcommittee (PRS)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	Chair</a:t>
            </a:r>
            <a:r>
              <a:rPr lang="en-US" altLang="en-US" sz="1800" dirty="0">
                <a:solidFill>
                  <a:schemeClr val="tx1"/>
                </a:solidFill>
              </a:rPr>
              <a:t>: 	</a:t>
            </a:r>
            <a:r>
              <a:rPr lang="en-US" altLang="en-US" sz="1800" dirty="0" smtClean="0">
                <a:solidFill>
                  <a:schemeClr val="tx1"/>
                </a:solidFill>
              </a:rPr>
              <a:t>	Martha Henson, </a:t>
            </a:r>
            <a:r>
              <a:rPr lang="en-US" altLang="en-US" sz="1800" dirty="0">
                <a:solidFill>
                  <a:schemeClr val="tx1"/>
                </a:solidFill>
              </a:rPr>
              <a:t>Oncor Electric Delivery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Vice Chair: 	</a:t>
            </a:r>
            <a:r>
              <a:rPr lang="en-US" altLang="en-US" sz="1800" dirty="0" smtClean="0">
                <a:solidFill>
                  <a:schemeClr val="tx1"/>
                </a:solidFill>
              </a:rPr>
              <a:t>Melissa Trevino, Occidental Chemical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Retail Market Subcommittee (RMS</a:t>
            </a:r>
            <a:r>
              <a:rPr lang="en-US" sz="1800" b="1" dirty="0" smtClean="0">
                <a:solidFill>
                  <a:schemeClr val="tx1"/>
                </a:solidFill>
              </a:rPr>
              <a:t>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 smtClean="0">
                <a:solidFill>
                  <a:prstClr val="black"/>
                </a:solidFill>
              </a:rPr>
              <a:t>	Chair</a:t>
            </a:r>
            <a:r>
              <a:rPr lang="en-US" altLang="en-US" sz="1800" dirty="0">
                <a:solidFill>
                  <a:prstClr val="black"/>
                </a:solidFill>
              </a:rPr>
              <a:t>: 		</a:t>
            </a:r>
            <a:r>
              <a:rPr lang="en-US" altLang="en-US" sz="1800" dirty="0">
                <a:solidFill>
                  <a:prstClr val="black"/>
                </a:solidFill>
              </a:rPr>
              <a:t>Jim Lee, AEP Service Corporation </a:t>
            </a:r>
            <a:endParaRPr lang="en-US" sz="1800" dirty="0">
              <a:solidFill>
                <a:prstClr val="black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 smtClean="0">
                <a:solidFill>
                  <a:prstClr val="black"/>
                </a:solidFill>
              </a:rPr>
              <a:t>	Vice Chair: </a:t>
            </a:r>
            <a:r>
              <a:rPr lang="en-US" altLang="en-US" sz="1800" dirty="0">
                <a:solidFill>
                  <a:prstClr val="black"/>
                </a:solidFill>
              </a:rPr>
              <a:t>	John </a:t>
            </a:r>
            <a:r>
              <a:rPr lang="en-US" altLang="en-US" sz="1800" dirty="0" smtClean="0">
                <a:solidFill>
                  <a:prstClr val="black"/>
                </a:solidFill>
              </a:rPr>
              <a:t>Schatz, </a:t>
            </a:r>
            <a:r>
              <a:rPr lang="en-US" altLang="en-US" sz="1800" dirty="0" err="1" smtClean="0">
                <a:solidFill>
                  <a:prstClr val="black"/>
                </a:solidFill>
              </a:rPr>
              <a:t>Luminant</a:t>
            </a:r>
            <a:r>
              <a:rPr lang="en-US" altLang="en-US" sz="1800" dirty="0" smtClean="0">
                <a:solidFill>
                  <a:prstClr val="black"/>
                </a:solidFill>
              </a:rPr>
              <a:t> </a:t>
            </a:r>
            <a:r>
              <a:rPr lang="en-US" altLang="en-US" sz="1800" dirty="0">
                <a:solidFill>
                  <a:prstClr val="black"/>
                </a:solidFill>
              </a:rPr>
              <a:t>Generation </a:t>
            </a:r>
            <a:endParaRPr lang="en-US" sz="18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Reliability and Operations Subcommittee (ROS)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</a:rPr>
              <a:t>Chair</a:t>
            </a:r>
            <a:r>
              <a:rPr lang="en-US" altLang="en-US" sz="1800" dirty="0">
                <a:solidFill>
                  <a:schemeClr val="tx1"/>
                </a:solidFill>
              </a:rPr>
              <a:t>: 	</a:t>
            </a:r>
            <a:r>
              <a:rPr lang="en-US" altLang="en-US" sz="1800" dirty="0" smtClean="0">
                <a:solidFill>
                  <a:schemeClr val="tx1"/>
                </a:solidFill>
              </a:rPr>
              <a:t>	</a:t>
            </a:r>
            <a:r>
              <a:rPr lang="en-US" altLang="en-US" sz="1800" dirty="0">
                <a:solidFill>
                  <a:schemeClr val="tx1"/>
                </a:solidFill>
              </a:rPr>
              <a:t>Chase </a:t>
            </a:r>
            <a:r>
              <a:rPr lang="en-US" altLang="en-US" sz="1800" dirty="0" smtClean="0">
                <a:solidFill>
                  <a:schemeClr val="tx1"/>
                </a:solidFill>
              </a:rPr>
              <a:t>Smith, Southern </a:t>
            </a:r>
            <a:r>
              <a:rPr lang="en-US" altLang="en-US" sz="1800" dirty="0">
                <a:solidFill>
                  <a:schemeClr val="tx1"/>
                </a:solidFill>
              </a:rPr>
              <a:t>Power Co.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 smtClean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</a:rPr>
              <a:t>Vice Chair: </a:t>
            </a:r>
            <a:r>
              <a:rPr lang="en-US" altLang="en-US" sz="1800" dirty="0" smtClean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sz="1800" dirty="0">
                <a:solidFill>
                  <a:schemeClr val="tx1"/>
                </a:solidFill>
              </a:rPr>
              <a:t>Katie </a:t>
            </a:r>
            <a:r>
              <a:rPr lang="en-US" sz="1800" dirty="0" smtClean="0">
                <a:solidFill>
                  <a:schemeClr val="tx1"/>
                </a:solidFill>
              </a:rPr>
              <a:t>Rich, Golden </a:t>
            </a:r>
            <a:r>
              <a:rPr lang="en-US" sz="1800" dirty="0">
                <a:solidFill>
                  <a:schemeClr val="tx1"/>
                </a:solidFill>
              </a:rPr>
              <a:t>Spread Electric Cooperative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Wholesale </a:t>
            </a:r>
            <a:r>
              <a:rPr lang="en-US" sz="1800" b="1" dirty="0" smtClean="0">
                <a:solidFill>
                  <a:schemeClr val="tx1"/>
                </a:solidFill>
              </a:rPr>
              <a:t>Market Subcommittee (WMS)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	Chair</a:t>
            </a:r>
            <a:r>
              <a:rPr lang="en-US" altLang="en-US" sz="1800" dirty="0">
                <a:solidFill>
                  <a:schemeClr val="tx1"/>
                </a:solidFill>
              </a:rPr>
              <a:t>: 	</a:t>
            </a:r>
            <a:r>
              <a:rPr lang="en-US" altLang="en-US" sz="1800" dirty="0" smtClean="0">
                <a:solidFill>
                  <a:schemeClr val="tx1"/>
                </a:solidFill>
              </a:rPr>
              <a:t>	</a:t>
            </a:r>
            <a:r>
              <a:rPr lang="en-US" altLang="en-US" sz="1800" dirty="0" err="1" smtClean="0">
                <a:solidFill>
                  <a:schemeClr val="tx1"/>
                </a:solidFill>
              </a:rPr>
              <a:t>Resmi</a:t>
            </a:r>
            <a:r>
              <a:rPr lang="en-US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Surendran</a:t>
            </a:r>
            <a:r>
              <a:rPr lang="en-US" altLang="en-US" sz="1800" dirty="0">
                <a:solidFill>
                  <a:schemeClr val="tx1"/>
                </a:solidFill>
              </a:rPr>
              <a:t>, Shell Energy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	Vice Chair: </a:t>
            </a:r>
            <a:r>
              <a:rPr lang="en-US" altLang="en-US" sz="1800" dirty="0">
                <a:solidFill>
                  <a:schemeClr val="tx1"/>
                </a:solidFill>
              </a:rPr>
              <a:t>	</a:t>
            </a:r>
            <a:r>
              <a:rPr lang="en-US" altLang="en-US" sz="1800" dirty="0">
                <a:solidFill>
                  <a:schemeClr val="tx1"/>
                </a:solidFill>
              </a:rPr>
              <a:t>Ivan </a:t>
            </a:r>
            <a:r>
              <a:rPr lang="en-US" altLang="en-US" sz="1800" dirty="0" smtClean="0">
                <a:solidFill>
                  <a:schemeClr val="tx1"/>
                </a:solidFill>
              </a:rPr>
              <a:t>Velasquez, </a:t>
            </a:r>
            <a:r>
              <a:rPr lang="en-US" altLang="en-US" sz="1800" dirty="0" err="1" smtClean="0">
                <a:solidFill>
                  <a:schemeClr val="tx1"/>
                </a:solidFill>
              </a:rPr>
              <a:t>Oncor</a:t>
            </a:r>
            <a:r>
              <a:rPr lang="en-US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en-US" sz="1800" dirty="0">
                <a:solidFill>
                  <a:schemeClr val="tx1"/>
                </a:solidFill>
              </a:rPr>
              <a:t>Electric Delivery</a:t>
            </a:r>
            <a:endParaRPr lang="en-US" altLang="en-US" sz="18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c34af464-7aa1-4edd-9be4-83dffc1cb926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12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2021 TAC Subcommittee Leadership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Boren, Ann</cp:lastModifiedBy>
  <cp:revision>47</cp:revision>
  <cp:lastPrinted>2016-01-21T20:53:15Z</cp:lastPrinted>
  <dcterms:created xsi:type="dcterms:W3CDTF">2016-01-21T15:20:31Z</dcterms:created>
  <dcterms:modified xsi:type="dcterms:W3CDTF">2021-01-20T17:13:46Z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