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67" r:id="rId7"/>
    <p:sldId id="324" r:id="rId8"/>
    <p:sldId id="320" r:id="rId9"/>
    <p:sldId id="321" r:id="rId10"/>
    <p:sldId id="323" r:id="rId11"/>
    <p:sldId id="322" r:id="rId12"/>
    <p:sldId id="316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ele, Leo" initials="AL" lastIdx="2" clrIdx="0">
    <p:extLst>
      <p:ext uri="{19B8F6BF-5375-455C-9EA6-DF929625EA0E}">
        <p15:presenceInfo xmlns:p15="http://schemas.microsoft.com/office/powerpoint/2012/main" userId="S-1-5-21-639947351-343809578-3807592339-19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959" autoAdjust="0"/>
  </p:normalViewPr>
  <p:slideViewPr>
    <p:cSldViewPr showGuides="1">
      <p:cViewPr varScale="1">
        <p:scale>
          <a:sx n="72" d="100"/>
          <a:sy n="72" d="100"/>
        </p:scale>
        <p:origin x="1075" y="5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25E192-70E8-4683-9AD9-C2AFDFE604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A20765-2B8E-41AA-A25A-23F55E4EF95D}" type="pres">
      <dgm:prSet presAssocID="{CF25E192-70E8-4683-9AD9-C2AFDFE6041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ACBB6B-F376-4850-B542-3C15D735E9AA}" type="pres">
      <dgm:prSet presAssocID="{CF25E192-70E8-4683-9AD9-C2AFDFE60413}" presName="arrow" presStyleLbl="bgShp" presStyleIdx="0" presStyleCnt="1" custScaleX="117647" custLinFactNeighborX="350" custLinFactNeighborY="-438"/>
      <dgm:spPr/>
    </dgm:pt>
    <dgm:pt modelId="{98E60D61-AF41-4B33-B627-1937D40A3678}" type="pres">
      <dgm:prSet presAssocID="{CF25E192-70E8-4683-9AD9-C2AFDFE60413}" presName="linearProcess" presStyleCnt="0"/>
      <dgm:spPr/>
    </dgm:pt>
  </dgm:ptLst>
  <dgm:cxnLst>
    <dgm:cxn modelId="{97DFDA54-2ADA-44B8-B1EC-48FED7D92153}" type="presOf" srcId="{CF25E192-70E8-4683-9AD9-C2AFDFE60413}" destId="{67A20765-2B8E-41AA-A25A-23F55E4EF95D}" srcOrd="0" destOrd="0" presId="urn:microsoft.com/office/officeart/2005/8/layout/hProcess9"/>
    <dgm:cxn modelId="{7FE9A676-70D8-46ED-917F-030925B32145}" type="presParOf" srcId="{67A20765-2B8E-41AA-A25A-23F55E4EF95D}" destId="{11ACBB6B-F376-4850-B542-3C15D735E9AA}" srcOrd="0" destOrd="0" presId="urn:microsoft.com/office/officeart/2005/8/layout/hProcess9"/>
    <dgm:cxn modelId="{79669BB0-ED81-4938-80D0-51B94F998297}" type="presParOf" srcId="{67A20765-2B8E-41AA-A25A-23F55E4EF95D}" destId="{98E60D61-AF41-4B33-B627-1937D40A3678}" srcOrd="1" destOrd="0" presId="urn:microsoft.com/office/officeart/2005/8/layout/hProcess9"/>
  </dgm:cxnLst>
  <dgm:bg>
    <a:effectLst>
      <a:outerShdw blurRad="50800" dist="38100" dir="8100000" algn="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CBB6B-F376-4850-B542-3C15D735E9AA}">
      <dsp:nvSpPr>
        <dsp:cNvPr id="0" name=""/>
        <dsp:cNvSpPr/>
      </dsp:nvSpPr>
      <dsp:spPr>
        <a:xfrm>
          <a:off x="5" y="0"/>
          <a:ext cx="11304236" cy="220863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300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676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898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611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526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form.jotform.com/210123831888052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webmaster@ercot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rcot.com/about/redesig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81600" y="28956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MIS &amp; ERCOT.com User Workshop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dirty="0">
              <a:solidFill>
                <a:schemeClr val="tx2"/>
              </a:solidFill>
            </a:endParaRPr>
          </a:p>
          <a:p>
            <a:r>
              <a:rPr lang="en-US" b="1" dirty="0" smtClean="0"/>
              <a:t>January 20, 2021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2021 Project Goals</a:t>
            </a:r>
          </a:p>
          <a:p>
            <a:r>
              <a:rPr lang="en-US" dirty="0" smtClean="0"/>
              <a:t>Release Schedule</a:t>
            </a:r>
          </a:p>
          <a:p>
            <a:r>
              <a:rPr lang="en-US" dirty="0" smtClean="0"/>
              <a:t>Market Data User Survey</a:t>
            </a:r>
          </a:p>
          <a:p>
            <a:r>
              <a:rPr lang="en-US" dirty="0" smtClean="0"/>
              <a:t>Public Dashboard Preview</a:t>
            </a:r>
          </a:p>
          <a:p>
            <a:r>
              <a:rPr lang="en-US" dirty="0" smtClean="0"/>
              <a:t>Combined Site Concepts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042" y="278642"/>
            <a:ext cx="11277600" cy="518318"/>
          </a:xfrm>
        </p:spPr>
        <p:txBody>
          <a:bodyPr/>
          <a:lstStyle/>
          <a:p>
            <a:r>
              <a:rPr lang="en-US" dirty="0" smtClean="0"/>
              <a:t>Release Timeline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528508"/>
              </p:ext>
            </p:extLst>
          </p:nvPr>
        </p:nvGraphicFramePr>
        <p:xfrm>
          <a:off x="685800" y="3416177"/>
          <a:ext cx="9906000" cy="251128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71600"/>
                <a:gridCol w="8534400"/>
              </a:tblGrid>
              <a:tr h="317893">
                <a:tc gridSpan="2">
                  <a:txBody>
                    <a:bodyPr/>
                    <a:lstStyle/>
                    <a:p>
                      <a:r>
                        <a:rPr lang="en-US" sz="1600" b="1" dirty="0" smtClean="0"/>
                        <a:t>2021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16749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02/06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Decommission old MIS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78028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05/06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Public </a:t>
                      </a:r>
                      <a:r>
                        <a:rPr lang="en-US" sz="1600" baseline="0" dirty="0" smtClean="0"/>
                        <a:t>Dashboards</a:t>
                      </a:r>
                      <a:br>
                        <a:rPr lang="en-US" sz="1600" baseline="0" dirty="0" smtClean="0"/>
                      </a:br>
                      <a:r>
                        <a:rPr lang="en-US" sz="1600" baseline="0" dirty="0" smtClean="0"/>
                        <a:t/>
                      </a:r>
                      <a:br>
                        <a:rPr lang="en-US" sz="1600" baseline="0" dirty="0" smtClean="0"/>
                      </a:br>
                      <a:r>
                        <a:rPr lang="en-US" sz="1600" baseline="0" dirty="0" smtClean="0"/>
                        <a:t>Market Info and Grid Info sections of ERCOT.com to new platform. </a:t>
                      </a:r>
                    </a:p>
                  </a:txBody>
                  <a:tcPr/>
                </a:tc>
              </a:tr>
              <a:tr h="39014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11/15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Fully</a:t>
                      </a:r>
                      <a:r>
                        <a:rPr lang="en-US" sz="1600" b="0" baseline="0" dirty="0" smtClean="0"/>
                        <a:t> combined MIS/ERCOT.com website.</a:t>
                      </a:r>
                      <a:endParaRPr lang="en-US" sz="1600" b="0" dirty="0" smtClean="0"/>
                    </a:p>
                  </a:txBody>
                  <a:tcPr/>
                </a:tc>
              </a:tr>
              <a:tr h="54615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Q1</a:t>
                      </a: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22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Decommission</a:t>
                      </a:r>
                      <a:r>
                        <a:rPr lang="en-US" sz="1600" b="0" baseline="0" dirty="0" smtClean="0"/>
                        <a:t> “Get Report” Pop-Up</a:t>
                      </a:r>
                      <a:endParaRPr lang="en-US" sz="1600" b="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2" name="Diagram 41"/>
          <p:cNvGraphicFramePr/>
          <p:nvPr>
            <p:extLst/>
          </p:nvPr>
        </p:nvGraphicFramePr>
        <p:xfrm>
          <a:off x="533400" y="1143000"/>
          <a:ext cx="11304242" cy="2208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769123" y="1371600"/>
            <a:ext cx="602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</a:t>
            </a:r>
            <a:endParaRPr lang="en-US" sz="1600" baseline="30000" dirty="0"/>
          </a:p>
        </p:txBody>
      </p:sp>
      <p:sp>
        <p:nvSpPr>
          <p:cNvPr id="46" name="TextBox 45"/>
          <p:cNvSpPr txBox="1"/>
          <p:nvPr/>
        </p:nvSpPr>
        <p:spPr>
          <a:xfrm>
            <a:off x="1295400" y="1371600"/>
            <a:ext cx="776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May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057400" y="1371600"/>
            <a:ext cx="7153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Sep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819400" y="1371600"/>
            <a:ext cx="614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798351" y="1371600"/>
            <a:ext cx="75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Feb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753600" y="13716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Q1- Q4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447800" y="3048000"/>
            <a:ext cx="693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2020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43701" y="3021227"/>
            <a:ext cx="762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2021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5" name="Right Brace 54"/>
          <p:cNvSpPr/>
          <p:nvPr/>
        </p:nvSpPr>
        <p:spPr>
          <a:xfrm rot="5400000">
            <a:off x="1893775" y="1681016"/>
            <a:ext cx="289562" cy="2705511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ight Brace 55"/>
          <p:cNvSpPr/>
          <p:nvPr/>
        </p:nvSpPr>
        <p:spPr>
          <a:xfrm rot="5400000">
            <a:off x="7021727" y="-445873"/>
            <a:ext cx="205946" cy="6934200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692923" y="1776688"/>
            <a:ext cx="754877" cy="89031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rtlCol="0" anchor="t" anchorCtr="1">
            <a:normAutofit/>
          </a:bodyPr>
          <a:lstStyle/>
          <a:p>
            <a:pPr algn="ctr"/>
            <a:r>
              <a:rPr lang="en-US" sz="1000" dirty="0" smtClean="0"/>
              <a:t>EMIL</a:t>
            </a:r>
          </a:p>
          <a:p>
            <a:pPr algn="ctr"/>
            <a:r>
              <a:rPr lang="en-US" sz="1000" dirty="0" smtClean="0"/>
              <a:t>Web </a:t>
            </a:r>
          </a:p>
          <a:p>
            <a:pPr algn="ctr"/>
            <a:r>
              <a:rPr lang="en-US" sz="1000" dirty="0" smtClean="0"/>
              <a:t>Interface </a:t>
            </a:r>
            <a:endParaRPr lang="en-US" sz="1000" dirty="0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75" y="2590800"/>
            <a:ext cx="381000" cy="381000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1355880" y="1776688"/>
            <a:ext cx="754877" cy="89031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>
            <a:normAutofit/>
          </a:bodyPr>
          <a:lstStyle/>
          <a:p>
            <a:pPr algn="ctr"/>
            <a:r>
              <a:rPr lang="en-US" sz="1000" dirty="0" smtClean="0"/>
              <a:t>New</a:t>
            </a:r>
          </a:p>
          <a:p>
            <a:pPr algn="ctr"/>
            <a:r>
              <a:rPr lang="en-US" sz="1000" dirty="0" smtClean="0"/>
              <a:t>MIS Sandbox</a:t>
            </a:r>
            <a:endParaRPr lang="en-US" sz="1000" dirty="0"/>
          </a:p>
        </p:txBody>
      </p:sp>
      <p:sp>
        <p:nvSpPr>
          <p:cNvPr id="22" name="Rounded Rectangle 21"/>
          <p:cNvSpPr/>
          <p:nvPr/>
        </p:nvSpPr>
        <p:spPr>
          <a:xfrm>
            <a:off x="2064523" y="1776688"/>
            <a:ext cx="754877" cy="89031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000" dirty="0" smtClean="0"/>
              <a:t>MIS Soft</a:t>
            </a:r>
          </a:p>
          <a:p>
            <a:pPr algn="ctr"/>
            <a:r>
              <a:rPr lang="en-US" sz="1000" dirty="0" smtClean="0"/>
              <a:t>Launch for MP</a:t>
            </a:r>
          </a:p>
          <a:p>
            <a:pPr algn="ctr"/>
            <a:r>
              <a:rPr lang="en-US" sz="1000" dirty="0" smtClean="0"/>
              <a:t>Testing</a:t>
            </a:r>
            <a:endParaRPr lang="en-US" sz="1000" dirty="0"/>
          </a:p>
        </p:txBody>
      </p:sp>
      <p:sp>
        <p:nvSpPr>
          <p:cNvPr id="23" name="Rounded Rectangle 22"/>
          <p:cNvSpPr/>
          <p:nvPr/>
        </p:nvSpPr>
        <p:spPr>
          <a:xfrm>
            <a:off x="2750323" y="1776688"/>
            <a:ext cx="754877" cy="89031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000" dirty="0" smtClean="0"/>
              <a:t>MIS Prod</a:t>
            </a:r>
          </a:p>
          <a:p>
            <a:pPr algn="ctr"/>
            <a:r>
              <a:rPr lang="en-US" sz="1000" dirty="0" smtClean="0"/>
              <a:t>Release</a:t>
            </a:r>
            <a:endParaRPr lang="en-US" sz="10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590800"/>
            <a:ext cx="381000" cy="3810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590800"/>
            <a:ext cx="381000" cy="381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590800"/>
            <a:ext cx="381000" cy="381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657600" y="1790700"/>
            <a:ext cx="1219200" cy="8763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73305" y="1985551"/>
            <a:ext cx="10510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Decommission Old MIS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007935" y="1799941"/>
            <a:ext cx="2459665" cy="8763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7543800" y="1828800"/>
            <a:ext cx="2438400" cy="8763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496912" y="1386302"/>
            <a:ext cx="75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May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98677" y="1882914"/>
            <a:ext cx="240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Deploy Dashboards, GCC, Mobile API</a:t>
            </a:r>
          </a:p>
          <a:p>
            <a:endParaRPr lang="en-US" sz="1000" dirty="0" smtClean="0">
              <a:solidFill>
                <a:schemeClr val="bg1"/>
              </a:solidFill>
            </a:endParaRPr>
          </a:p>
          <a:p>
            <a:r>
              <a:rPr lang="en-US" sz="1000" dirty="0" smtClean="0">
                <a:solidFill>
                  <a:schemeClr val="bg1"/>
                </a:solidFill>
              </a:rPr>
              <a:t>Transition Market Info and Grid Info sections. 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7577" y="1864328"/>
            <a:ext cx="22022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Business Process Flows in Alfresco</a:t>
            </a:r>
          </a:p>
          <a:p>
            <a:endParaRPr lang="en-US" sz="1000" dirty="0" smtClean="0">
              <a:solidFill>
                <a:schemeClr val="bg1"/>
              </a:solidFill>
            </a:endParaRPr>
          </a:p>
          <a:p>
            <a:r>
              <a:rPr lang="en-US" sz="1000" dirty="0" smtClean="0">
                <a:solidFill>
                  <a:schemeClr val="bg1"/>
                </a:solidFill>
              </a:rPr>
              <a:t>Fully transition all ERCOT.com content to new platform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087712" y="1337846"/>
            <a:ext cx="75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28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New, combined ERCOT </a:t>
            </a:r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248400" y="1257909"/>
            <a:ext cx="5943600" cy="4380891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 smtClean="0"/>
              <a:t>Improved Market Data Transparency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Public</a:t>
            </a:r>
            <a:r>
              <a:rPr lang="en-US" dirty="0"/>
              <a:t>, Secure and Certified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Data Catalog (EMIL</a:t>
            </a:r>
            <a:r>
              <a:rPr lang="en-US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Improved Search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Access </a:t>
            </a:r>
            <a:r>
              <a:rPr lang="en-US" dirty="0"/>
              <a:t>to ERCOT Applications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Single </a:t>
            </a:r>
            <a:r>
              <a:rPr lang="en-US" dirty="0"/>
              <a:t>source of </a:t>
            </a:r>
            <a:r>
              <a:rPr lang="en-US" dirty="0" smtClean="0"/>
              <a:t>truth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678664"/>
            <a:ext cx="5011057" cy="575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34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Transparency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990600"/>
            <a:ext cx="11430000" cy="330517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81400" y="4370267"/>
            <a:ext cx="45961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form.jotform.com/210123831888052</a:t>
            </a: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86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Dashboard Preview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74420" y="990600"/>
            <a:ext cx="7643159" cy="505301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016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focused content organization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215" y="990600"/>
            <a:ext cx="5795570" cy="505301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079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February 17 MIS &amp; ERCOT.com User Workshop</a:t>
            </a:r>
          </a:p>
          <a:p>
            <a:pPr lvl="0"/>
            <a:r>
              <a:rPr lang="en-US" sz="2400" dirty="0" smtClean="0"/>
              <a:t>Monthly meetings will be </a:t>
            </a:r>
            <a:r>
              <a:rPr lang="en-US" sz="2400" dirty="0" smtClean="0"/>
              <a:t>scheduled shortly</a:t>
            </a:r>
            <a:endParaRPr lang="en-US" sz="2400" dirty="0" smtClean="0"/>
          </a:p>
          <a:p>
            <a:pPr lvl="0"/>
            <a:r>
              <a:rPr lang="en-US" sz="2400" dirty="0" smtClean="0"/>
              <a:t>Possible small </a:t>
            </a:r>
            <a:r>
              <a:rPr lang="en-US" sz="2400" dirty="0" smtClean="0"/>
              <a:t>user </a:t>
            </a:r>
            <a:r>
              <a:rPr lang="en-US" sz="2400" dirty="0" smtClean="0"/>
              <a:t>workshops</a:t>
            </a:r>
            <a:endParaRPr lang="en-US" sz="2400" dirty="0" smtClean="0"/>
          </a:p>
          <a:p>
            <a:pPr lvl="0"/>
            <a:endParaRPr lang="en-US" sz="2400" dirty="0"/>
          </a:p>
          <a:p>
            <a:pPr lvl="0"/>
            <a:endParaRPr lang="en-US" sz="2400" dirty="0" smtClean="0"/>
          </a:p>
          <a:p>
            <a:pPr lvl="0"/>
            <a:endParaRPr lang="en-US" sz="2400" dirty="0"/>
          </a:p>
          <a:p>
            <a:pPr marL="0" lv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r>
              <a:rPr lang="en-US" sz="2000" dirty="0" smtClean="0"/>
              <a:t>Feedback at any time to </a:t>
            </a:r>
            <a:r>
              <a:rPr lang="en-US" sz="2000" dirty="0" smtClean="0">
                <a:hlinkClick r:id="rId3"/>
              </a:rPr>
              <a:t>webmaster@ercot.com</a:t>
            </a:r>
            <a:r>
              <a:rPr lang="en-US" sz="2000" dirty="0" smtClean="0"/>
              <a:t> </a:t>
            </a:r>
          </a:p>
          <a:p>
            <a:pPr marL="0" indent="0" algn="ctr">
              <a:buNone/>
            </a:pPr>
            <a:r>
              <a:rPr lang="en-US" sz="2000" dirty="0" smtClean="0"/>
              <a:t>Redesign info: </a:t>
            </a:r>
            <a:r>
              <a:rPr lang="en-US" sz="2000" dirty="0" smtClean="0">
                <a:hlinkClick r:id="rId4"/>
              </a:rPr>
              <a:t>www.ercot.com/about/redesign</a:t>
            </a:r>
            <a:endParaRPr lang="en-US" sz="2000" dirty="0"/>
          </a:p>
          <a:p>
            <a:pPr marL="0" lvl="0" indent="0">
              <a:buNone/>
            </a:pPr>
            <a:endParaRPr lang="en-US" sz="2000" dirty="0"/>
          </a:p>
          <a:p>
            <a:pPr marL="0" lvl="0" indent="0">
              <a:buNone/>
            </a:pPr>
            <a:endParaRPr lang="en-US" sz="2000" dirty="0"/>
          </a:p>
          <a:p>
            <a:pPr lvl="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6629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19275</TotalTime>
  <Words>177</Words>
  <Application>Microsoft Office PowerPoint</Application>
  <PresentationFormat>Widescreen</PresentationFormat>
  <Paragraphs>81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PowerPoint Presentation</vt:lpstr>
      <vt:lpstr>Agenda</vt:lpstr>
      <vt:lpstr>Release Timeline</vt:lpstr>
      <vt:lpstr>New, combined ERCOT Website</vt:lpstr>
      <vt:lpstr>Data Transparency Survey</vt:lpstr>
      <vt:lpstr>Public Dashboard Preview</vt:lpstr>
      <vt:lpstr>Market focused content organization 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Hale, Aubrey</cp:lastModifiedBy>
  <cp:revision>157</cp:revision>
  <cp:lastPrinted>2016-01-21T20:53:15Z</cp:lastPrinted>
  <dcterms:created xsi:type="dcterms:W3CDTF">2016-01-21T15:20:31Z</dcterms:created>
  <dcterms:modified xsi:type="dcterms:W3CDTF">2021-01-20T17:29:08Z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