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57" r:id="rId7"/>
    <p:sldId id="285" r:id="rId8"/>
    <p:sldId id="261" r:id="rId9"/>
    <p:sldId id="277" r:id="rId10"/>
    <p:sldId id="294" r:id="rId11"/>
    <p:sldId id="276" r:id="rId12"/>
    <p:sldId id="287" r:id="rId13"/>
    <p:sldId id="283" r:id="rId14"/>
    <p:sldId id="295" r:id="rId15"/>
    <p:sldId id="289" r:id="rId16"/>
    <p:sldId id="293" r:id="rId17"/>
    <p:sldId id="292" r:id="rId18"/>
    <p:sldId id="281" r:id="rId19"/>
    <p:sldId id="28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gio, Dave" initials="MD" lastIdx="4" clrIdx="0">
    <p:extLst>
      <p:ext uri="{19B8F6BF-5375-455C-9EA6-DF929625EA0E}">
        <p15:presenceInfo xmlns:p15="http://schemas.microsoft.com/office/powerpoint/2012/main" userId="S-1-5-21-639947351-343809578-3807592339-4753" providerId="AD"/>
      </p:ext>
    </p:extLst>
  </p:cmAuthor>
  <p:cmAuthor id="2" name="Townsend, Aaron" initials="TA" lastIdx="32" clrIdx="1">
    <p:extLst>
      <p:ext uri="{19B8F6BF-5375-455C-9EA6-DF929625EA0E}">
        <p15:presenceInfo xmlns:p15="http://schemas.microsoft.com/office/powerpoint/2012/main" userId="S-1-5-21-639947351-343809578-3807592339-53395" providerId="AD"/>
      </p:ext>
    </p:extLst>
  </p:cmAuthor>
  <p:cmAuthor id="3" name="Holt, Blake" initials="HB" lastIdx="30" clrIdx="2">
    <p:extLst>
      <p:ext uri="{19B8F6BF-5375-455C-9EA6-DF929625EA0E}">
        <p15:presenceInfo xmlns:p15="http://schemas.microsoft.com/office/powerpoint/2012/main" userId="S-1-5-21-639947351-343809578-3807592339-317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89889" autoAdjust="0"/>
  </p:normalViewPr>
  <p:slideViewPr>
    <p:cSldViewPr showGuides="1">
      <p:cViewPr varScale="1">
        <p:scale>
          <a:sx n="94" d="100"/>
          <a:sy n="94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39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03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0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08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38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1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4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5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28800"/>
            <a:ext cx="5181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Annual TAC Review of the Market Impacts of Reliability Unit Commitments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chemeClr val="tx2"/>
                </a:solidFill>
              </a:rPr>
              <a:t>Analysis of </a:t>
            </a:r>
            <a:r>
              <a:rPr lang="en-US" sz="2000" b="1" dirty="0" smtClean="0">
                <a:solidFill>
                  <a:schemeClr val="tx2"/>
                </a:solidFill>
              </a:rPr>
              <a:t>2020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dirty="0"/>
          </a:p>
          <a:p>
            <a:r>
              <a:rPr lang="en-US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Maggio</a:t>
            </a: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</a:p>
          <a:p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27, 2021</a:t>
            </a:r>
            <a:endParaRPr lang="en-US" dirty="0">
              <a:solidFill>
                <a:schemeClr val="tx2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RUC-Related Improvements in 2020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09574" y="990600"/>
            <a:ext cx="8505825" cy="4747421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NPRR970 Reliability Unit Commitment (RUC) Fuel Dispute Process Clarification, Implemented </a:t>
            </a:r>
            <a:r>
              <a:rPr lang="en-US" sz="2000" dirty="0" smtClean="0">
                <a:solidFill>
                  <a:schemeClr val="tx2"/>
                </a:solidFill>
              </a:rPr>
              <a:t>March 2020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NPRR856, Treatment of OFFQS Status is Day-Ahead Make Whole and RUC Settlements, </a:t>
            </a:r>
            <a:r>
              <a:rPr lang="en-US" sz="2000" dirty="0">
                <a:solidFill>
                  <a:schemeClr val="tx2"/>
                </a:solidFill>
              </a:rPr>
              <a:t>Implemented </a:t>
            </a:r>
            <a:r>
              <a:rPr lang="en-US" sz="2000" dirty="0" smtClean="0">
                <a:solidFill>
                  <a:schemeClr val="tx2"/>
                </a:solidFill>
              </a:rPr>
              <a:t>May 2020</a:t>
            </a:r>
          </a:p>
          <a:p>
            <a:r>
              <a:rPr lang="en-US" sz="2000" dirty="0">
                <a:solidFill>
                  <a:schemeClr val="tx2"/>
                </a:solidFill>
              </a:rPr>
              <a:t>NPRR977, Create MIS Posting for RUC Cancellations, Implemented May 2020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NPRR884</a:t>
            </a:r>
            <a:r>
              <a:rPr lang="en-US" sz="2000" dirty="0">
                <a:solidFill>
                  <a:schemeClr val="tx2"/>
                </a:solidFill>
              </a:rPr>
              <a:t>, Adjustments to Pricing and Settlement for Reliability Unit Commitments (RUCs) of On-Line Combined Cycle Generation Resources, Implemented May </a:t>
            </a:r>
            <a:r>
              <a:rPr lang="en-US" sz="2000" dirty="0" smtClean="0">
                <a:solidFill>
                  <a:schemeClr val="tx2"/>
                </a:solidFill>
              </a:rPr>
              <a:t>2020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NPRR1019 </a:t>
            </a:r>
            <a:r>
              <a:rPr lang="en-US" sz="2000" dirty="0">
                <a:solidFill>
                  <a:schemeClr val="tx2"/>
                </a:solidFill>
              </a:rPr>
              <a:t>Pricing and Settlement Changes for Switchable Generation Resources (SWGRs) Instructed to Switch to ERCOT, </a:t>
            </a:r>
            <a:r>
              <a:rPr lang="en-US" sz="2000" dirty="0" smtClean="0">
                <a:solidFill>
                  <a:schemeClr val="tx2"/>
                </a:solidFill>
              </a:rPr>
              <a:t> Partially implemented </a:t>
            </a:r>
            <a:r>
              <a:rPr lang="en-US" sz="2000" dirty="0">
                <a:solidFill>
                  <a:schemeClr val="tx2"/>
                </a:solidFill>
              </a:rPr>
              <a:t>June </a:t>
            </a:r>
            <a:r>
              <a:rPr lang="en-US" sz="2000" dirty="0" smtClean="0">
                <a:solidFill>
                  <a:schemeClr val="tx2"/>
                </a:solidFill>
              </a:rPr>
              <a:t>2020 (automation of offers </a:t>
            </a:r>
            <a:r>
              <a:rPr lang="en-US" sz="2000" dirty="0" smtClean="0">
                <a:solidFill>
                  <a:schemeClr val="tx2"/>
                </a:solidFill>
              </a:rPr>
              <a:t>will be delivered separately as part of a future project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990600"/>
            <a:ext cx="7848600" cy="4747421"/>
          </a:xfrm>
        </p:spPr>
        <p:txBody>
          <a:bodyPr/>
          <a:lstStyle/>
          <a:p>
            <a:r>
              <a:rPr lang="en-US" sz="2200" dirty="0" smtClean="0">
                <a:solidFill>
                  <a:schemeClr val="tx2"/>
                </a:solidFill>
              </a:rPr>
              <a:t>In 2020, 224 </a:t>
            </a:r>
            <a:r>
              <a:rPr lang="en-US" sz="2200" dirty="0">
                <a:solidFill>
                  <a:schemeClr val="tx2"/>
                </a:solidFill>
              </a:rPr>
              <a:t>instructed RUC resource-hours resulted in </a:t>
            </a:r>
            <a:r>
              <a:rPr lang="en-US" sz="2200" dirty="0" smtClean="0">
                <a:solidFill>
                  <a:schemeClr val="tx2"/>
                </a:solidFill>
              </a:rPr>
              <a:t>220.1 </a:t>
            </a:r>
            <a:r>
              <a:rPr lang="en-US" sz="2200" dirty="0">
                <a:solidFill>
                  <a:schemeClr val="tx2"/>
                </a:solidFill>
              </a:rPr>
              <a:t>effective RUC </a:t>
            </a:r>
            <a:r>
              <a:rPr lang="en-US" sz="2200" dirty="0" smtClean="0">
                <a:solidFill>
                  <a:schemeClr val="tx2"/>
                </a:solidFill>
              </a:rPr>
              <a:t>resource-hours.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As compared to </a:t>
            </a:r>
            <a:r>
              <a:rPr lang="en-US" sz="2000" dirty="0" smtClean="0">
                <a:solidFill>
                  <a:schemeClr val="tx2"/>
                </a:solidFill>
              </a:rPr>
              <a:t>228 </a:t>
            </a:r>
            <a:r>
              <a:rPr lang="en-US" sz="2000" dirty="0">
                <a:solidFill>
                  <a:schemeClr val="tx2"/>
                </a:solidFill>
              </a:rPr>
              <a:t>and </a:t>
            </a:r>
            <a:r>
              <a:rPr lang="en-US" sz="2000" dirty="0" smtClean="0">
                <a:solidFill>
                  <a:schemeClr val="tx2"/>
                </a:solidFill>
              </a:rPr>
              <a:t>201.7 </a:t>
            </a:r>
            <a:r>
              <a:rPr lang="en-US" sz="2000" dirty="0">
                <a:solidFill>
                  <a:schemeClr val="tx2"/>
                </a:solidFill>
              </a:rPr>
              <a:t>for all of </a:t>
            </a:r>
            <a:r>
              <a:rPr lang="en-US" sz="2000" dirty="0" smtClean="0">
                <a:solidFill>
                  <a:schemeClr val="tx2"/>
                </a:solidFill>
              </a:rPr>
              <a:t>2019, respectively</a:t>
            </a:r>
            <a:endParaRPr lang="en-US" sz="18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13.3% </a:t>
            </a:r>
            <a:r>
              <a:rPr lang="en-US" sz="2000" dirty="0">
                <a:solidFill>
                  <a:schemeClr val="tx2"/>
                </a:solidFill>
              </a:rPr>
              <a:t>of effective </a:t>
            </a:r>
            <a:r>
              <a:rPr lang="en-US" sz="2000" dirty="0" smtClean="0">
                <a:solidFill>
                  <a:schemeClr val="tx2"/>
                </a:solidFill>
              </a:rPr>
              <a:t>resource-hours </a:t>
            </a:r>
            <a:r>
              <a:rPr lang="en-US" sz="2000" dirty="0">
                <a:solidFill>
                  <a:schemeClr val="tx2"/>
                </a:solidFill>
              </a:rPr>
              <a:t>were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83% of the annual total resource-hours were due to the damage caused by Hurricane Hanna </a:t>
            </a:r>
            <a:r>
              <a:rPr lang="en-US" sz="2000" dirty="0" smtClean="0">
                <a:solidFill>
                  <a:schemeClr val="tx2"/>
                </a:solidFill>
              </a:rPr>
              <a:t>and associated congestion.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The </a:t>
            </a:r>
            <a:r>
              <a:rPr lang="en-US" sz="2200" dirty="0">
                <a:solidFill>
                  <a:schemeClr val="tx2"/>
                </a:solidFill>
              </a:rPr>
              <a:t>total RUC make-whole amount was </a:t>
            </a:r>
            <a:r>
              <a:rPr lang="en-US" sz="2200" dirty="0" smtClean="0">
                <a:solidFill>
                  <a:schemeClr val="tx2"/>
                </a:solidFill>
              </a:rPr>
              <a:t>~$</a:t>
            </a:r>
            <a:r>
              <a:rPr lang="en-US" sz="2200" dirty="0" smtClean="0">
                <a:solidFill>
                  <a:schemeClr val="tx2"/>
                </a:solidFill>
              </a:rPr>
              <a:t>404K.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Almost exclusively </a:t>
            </a:r>
            <a:r>
              <a:rPr lang="en-US" sz="2000" dirty="0">
                <a:solidFill>
                  <a:schemeClr val="tx2"/>
                </a:solidFill>
              </a:rPr>
              <a:t>covered through capacity-short </a:t>
            </a:r>
            <a:r>
              <a:rPr lang="en-US" sz="2000" dirty="0" smtClean="0">
                <a:solidFill>
                  <a:schemeClr val="tx2"/>
                </a:solidFill>
              </a:rPr>
              <a:t>charges. </a:t>
            </a:r>
            <a:endParaRPr lang="en-US" sz="2000" dirty="0" smtClean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The total RUC claw back charge amount was ~$484K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Appendix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 by Opt Out Status*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775276"/>
              </p:ext>
            </p:extLst>
          </p:nvPr>
        </p:nvGraphicFramePr>
        <p:xfrm>
          <a:off x="361462" y="1422950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297026"/>
              </p:ext>
            </p:extLst>
          </p:nvPr>
        </p:nvGraphicFramePr>
        <p:xfrm>
          <a:off x="4724401" y="1424904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4461" y="10972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Did Not Opt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1096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Opted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9700" y="614035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Effective Hours rounded to nearest whole number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2017-2018*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256269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15678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Amounts rounded to nearest thousand. Data from most recent settlement run as of 01/07/2021.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2019-2020*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26770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2197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15678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Amounts rounded to nearest thousand. Data from most recent settlement run as of 01/07/2021.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Protocol Language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4876800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r>
              <a:rPr lang="en-US" sz="1600" b="1" dirty="0">
                <a:solidFill>
                  <a:schemeClr val="accent2"/>
                </a:solidFill>
                <a:ea typeface="Times New Roman" panose="02020603050405020304" pitchFamily="18" charset="0"/>
              </a:rPr>
              <a:t>5.8	Annual RUC Reporting Requirement</a:t>
            </a:r>
          </a:p>
          <a:p>
            <a:pPr marL="0" marR="0" indent="-45720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(1)	ERCOT shall report to the Technical Advisory Committee (TAC), each January, an assessment of 	market impacts and Settlements for the aggregate Reliability Unit Commitment (RUC) activity, 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delineated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by type of RUC instruction as follows: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Ancillary Service shortages (failure to sufficiently procure one or more Ancillary Service markets in the Day-Ahead Market (DAM) or subsequent Supplemental Ancillary Service Markets (SASMs));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irresolvable transmission system constraints;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in anticipation of extreme cold weather/startup failures;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capacity;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system inertia; and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A summary of RUC Settlements;</a:t>
            </a:r>
          </a:p>
          <a:p>
            <a:pPr marL="114300" marR="0" indent="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</a:t>
            </a:r>
            <a:r>
              <a:rPr lang="en-US" sz="1400" dirty="0" err="1">
                <a:solidFill>
                  <a:schemeClr val="accent2"/>
                </a:solidFill>
                <a:ea typeface="Times New Roman" panose="02020603050405020304" pitchFamily="18" charset="0"/>
              </a:rPr>
              <a:t>i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)	RUC charges associated with RUC Make-Whole Amount Total per RUC, as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	defined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in Section 5.7.4.1, RUC Capacity-Short Charge; and</a:t>
            </a:r>
          </a:p>
          <a:p>
            <a:pPr marL="0" indent="0" defTabSz="460375"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(ii)	RUC Shortfall Total, as defined in Section 5.7.4.1.1, Capacity Shortfall Ratio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Share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.</a:t>
            </a: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endParaRPr lang="en-US" sz="1400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Resource-Hours in 2020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" y="48006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(*) - The difference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between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“Instructed”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and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“Effective”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values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is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 result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of Resources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starting up, shutting down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, partial hour instructions, or otherwise not dispatchable by SCED.</a:t>
            </a:r>
            <a:endParaRPr lang="en-US" sz="4000" dirty="0">
              <a:solidFill>
                <a:schemeClr val="accent2"/>
              </a:solidFill>
              <a:cs typeface="Book Antiqu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750844"/>
              </p:ext>
            </p:extLst>
          </p:nvPr>
        </p:nvGraphicFramePr>
        <p:xfrm>
          <a:off x="1280160" y="927100"/>
          <a:ext cx="658368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Non-Opt-Out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Instructed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 Count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224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194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l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Effective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 (*)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Count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220.1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29.3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190.8</a:t>
                      </a: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</a:t>
                      </a: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LSL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180.0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120.3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189.1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LDL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193.5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173.5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196.6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BP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204.4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200.7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205.0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HSL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296.7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265.7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301.4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RUC </a:t>
            </a:r>
            <a:r>
              <a:rPr lang="en-US" sz="2400" dirty="0" smtClean="0"/>
              <a:t>Commitment Reasons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220.1 effective </a:t>
            </a:r>
            <a:r>
              <a:rPr lang="en-US" sz="2000" dirty="0">
                <a:solidFill>
                  <a:schemeClr val="tx2"/>
                </a:solidFill>
              </a:rPr>
              <a:t>RUC </a:t>
            </a:r>
            <a:r>
              <a:rPr lang="en-US" sz="2000" dirty="0" smtClean="0">
                <a:solidFill>
                  <a:schemeClr val="tx2"/>
                </a:solidFill>
              </a:rPr>
              <a:t>resource-hours in 2020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220.1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(100%) for local thermal congestion or voltage concerns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There </a:t>
            </a:r>
            <a:r>
              <a:rPr lang="en-US" sz="2000" dirty="0" smtClean="0">
                <a:solidFill>
                  <a:schemeClr val="tx2"/>
                </a:solidFill>
              </a:rPr>
              <a:t>were no resource-hours of commitment for </a:t>
            </a:r>
            <a:r>
              <a:rPr lang="en-US" sz="2000" dirty="0" smtClean="0">
                <a:solidFill>
                  <a:schemeClr val="tx2"/>
                </a:solidFill>
              </a:rPr>
              <a:t>capacity concerns, Ancillary </a:t>
            </a:r>
            <a:r>
              <a:rPr lang="en-US" sz="2000" dirty="0">
                <a:solidFill>
                  <a:schemeClr val="tx2"/>
                </a:solidFill>
              </a:rPr>
              <a:t>S</a:t>
            </a:r>
            <a:r>
              <a:rPr lang="en-US" sz="2000" dirty="0" smtClean="0">
                <a:solidFill>
                  <a:schemeClr val="tx2"/>
                </a:solidFill>
              </a:rPr>
              <a:t>ervice </a:t>
            </a:r>
            <a:r>
              <a:rPr lang="en-US" sz="2000" dirty="0">
                <a:solidFill>
                  <a:schemeClr val="tx2"/>
                </a:solidFill>
              </a:rPr>
              <a:t>shortages, system </a:t>
            </a:r>
            <a:r>
              <a:rPr lang="en-US" sz="2000" dirty="0" smtClean="0">
                <a:solidFill>
                  <a:schemeClr val="tx2"/>
                </a:solidFill>
              </a:rPr>
              <a:t>inertia, </a:t>
            </a:r>
            <a:r>
              <a:rPr lang="en-US" sz="2000" dirty="0">
                <a:solidFill>
                  <a:schemeClr val="tx2"/>
                </a:solidFill>
              </a:rPr>
              <a:t>or extreme cold weather/startup failures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29.3 effective resource-hours (13%) were </a:t>
            </a:r>
            <a:r>
              <a:rPr lang="en-US" sz="2000" dirty="0">
                <a:solidFill>
                  <a:schemeClr val="tx2"/>
                </a:solidFill>
              </a:rPr>
              <a:t>successfully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This value is </a:t>
            </a:r>
            <a:r>
              <a:rPr lang="en-US" sz="2000" dirty="0" smtClean="0">
                <a:solidFill>
                  <a:schemeClr val="tx2"/>
                </a:solidFill>
              </a:rPr>
              <a:t>lower </a:t>
            </a:r>
            <a:r>
              <a:rPr lang="en-US" sz="2000" dirty="0">
                <a:solidFill>
                  <a:schemeClr val="tx2"/>
                </a:solidFill>
              </a:rPr>
              <a:t>than last year (</a:t>
            </a:r>
            <a:r>
              <a:rPr lang="en-US" sz="2000" dirty="0" smtClean="0">
                <a:solidFill>
                  <a:schemeClr val="tx2"/>
                </a:solidFill>
              </a:rPr>
              <a:t>28% </a:t>
            </a:r>
            <a:r>
              <a:rPr lang="en-US" sz="2000" dirty="0">
                <a:solidFill>
                  <a:schemeClr val="tx2"/>
                </a:solidFill>
              </a:rPr>
              <a:t>bought back in </a:t>
            </a:r>
            <a:r>
              <a:rPr lang="en-US" sz="2000" dirty="0" smtClean="0">
                <a:solidFill>
                  <a:schemeClr val="tx2"/>
                </a:solidFill>
              </a:rPr>
              <a:t>2019)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An additional 11.3 </a:t>
            </a:r>
            <a:r>
              <a:rPr lang="en-US" sz="2000" dirty="0" smtClean="0">
                <a:solidFill>
                  <a:schemeClr val="tx2"/>
                </a:solidFill>
              </a:rPr>
              <a:t>effective resource-hours (5% of total) were </a:t>
            </a:r>
            <a:r>
              <a:rPr lang="en-US" sz="2000" dirty="0">
                <a:solidFill>
                  <a:schemeClr val="tx2"/>
                </a:solidFill>
              </a:rPr>
              <a:t>DAM </a:t>
            </a:r>
            <a:r>
              <a:rPr lang="en-US" sz="2000" dirty="0" smtClean="0">
                <a:solidFill>
                  <a:schemeClr val="tx2"/>
                </a:solidFill>
              </a:rPr>
              <a:t>committed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2020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0010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183 </a:t>
            </a:r>
            <a:r>
              <a:rPr lang="en-US" sz="2000" dirty="0">
                <a:solidFill>
                  <a:schemeClr val="tx2"/>
                </a:solidFill>
              </a:rPr>
              <a:t>effective RUC resource-hours </a:t>
            </a:r>
            <a:r>
              <a:rPr lang="en-US" sz="2000" dirty="0" smtClean="0">
                <a:solidFill>
                  <a:schemeClr val="tx2"/>
                </a:solidFill>
              </a:rPr>
              <a:t>(83% </a:t>
            </a:r>
            <a:r>
              <a:rPr lang="en-US" sz="2000" dirty="0">
                <a:solidFill>
                  <a:schemeClr val="tx2"/>
                </a:solidFill>
              </a:rPr>
              <a:t>of annual total) were issued </a:t>
            </a:r>
            <a:r>
              <a:rPr lang="en-US" sz="2000" dirty="0" smtClean="0">
                <a:solidFill>
                  <a:schemeClr val="tx2"/>
                </a:solidFill>
              </a:rPr>
              <a:t>in late July and early August as a result of damage caused by Hurricane </a:t>
            </a:r>
            <a:r>
              <a:rPr lang="en-US" sz="2000" dirty="0" smtClean="0">
                <a:solidFill>
                  <a:schemeClr val="tx2"/>
                </a:solidFill>
              </a:rPr>
              <a:t>Hanna and associated transmission congestion.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Several 138 </a:t>
            </a:r>
            <a:r>
              <a:rPr lang="en-US" sz="1600" dirty="0">
                <a:solidFill>
                  <a:schemeClr val="tx2"/>
                </a:solidFill>
              </a:rPr>
              <a:t>kV lines and </a:t>
            </a:r>
            <a:r>
              <a:rPr lang="en-US" sz="1600" dirty="0" smtClean="0">
                <a:solidFill>
                  <a:schemeClr val="tx2"/>
                </a:solidFill>
              </a:rPr>
              <a:t>69-kV </a:t>
            </a:r>
            <a:r>
              <a:rPr lang="en-US" sz="1600" dirty="0">
                <a:solidFill>
                  <a:schemeClr val="tx2"/>
                </a:solidFill>
              </a:rPr>
              <a:t>lines experienced storm-related </a:t>
            </a:r>
            <a:r>
              <a:rPr lang="en-US" sz="1600" dirty="0" smtClean="0">
                <a:solidFill>
                  <a:schemeClr val="tx2"/>
                </a:solidFill>
              </a:rPr>
              <a:t>damage in the </a:t>
            </a:r>
            <a:r>
              <a:rPr lang="en-US" sz="1600" dirty="0" smtClean="0">
                <a:solidFill>
                  <a:schemeClr val="tx2"/>
                </a:solidFill>
              </a:rPr>
              <a:t>area and were forced out.  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Commitments were for </a:t>
            </a:r>
            <a:r>
              <a:rPr lang="en-US" sz="2000" dirty="0">
                <a:solidFill>
                  <a:schemeClr val="tx2"/>
                </a:solidFill>
              </a:rPr>
              <a:t>the XNED258:NEDIN_138H </a:t>
            </a:r>
            <a:r>
              <a:rPr lang="en-US" sz="2000" dirty="0" smtClean="0">
                <a:solidFill>
                  <a:schemeClr val="tx2"/>
                </a:solidFill>
              </a:rPr>
              <a:t>constraint (loss of one transformer at North Edinburg overloads the other transformer)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182 effective hours were issued to </a:t>
            </a:r>
            <a:r>
              <a:rPr lang="en-US" sz="2000" dirty="0" smtClean="0">
                <a:solidFill>
                  <a:schemeClr val="tx2"/>
                </a:solidFill>
              </a:rPr>
              <a:t>NEDIN_CC1 and </a:t>
            </a:r>
            <a:r>
              <a:rPr lang="en-US" sz="2000" dirty="0" smtClean="0">
                <a:solidFill>
                  <a:schemeClr val="tx2"/>
                </a:solidFill>
              </a:rPr>
              <a:t>1 hour was issued to </a:t>
            </a:r>
            <a:r>
              <a:rPr lang="en-US" sz="2000" dirty="0" smtClean="0">
                <a:solidFill>
                  <a:schemeClr val="tx2"/>
                </a:solidFill>
              </a:rPr>
              <a:t>DUKE_CC1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RUC-Committed </a:t>
            </a:r>
            <a:r>
              <a:rPr lang="en-US" sz="2400" dirty="0"/>
              <a:t>Resources Dispatched above </a:t>
            </a:r>
            <a:r>
              <a:rPr lang="en-US" sz="2400" dirty="0" smtClean="0"/>
              <a:t>LDL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4" y="1143000"/>
            <a:ext cx="8467725" cy="4953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1900" dirty="0" smtClean="0">
                <a:solidFill>
                  <a:schemeClr val="tx2"/>
                </a:solidFill>
              </a:rPr>
              <a:t>When Resources did not successfully opt out, there were 52.9 resource-hours when the Resource was dispatched </a:t>
            </a:r>
            <a:r>
              <a:rPr lang="en-US" sz="1900" dirty="0">
                <a:solidFill>
                  <a:schemeClr val="tx2"/>
                </a:solidFill>
              </a:rPr>
              <a:t>above </a:t>
            </a:r>
            <a:r>
              <a:rPr lang="en-US" sz="1900" dirty="0" smtClean="0">
                <a:solidFill>
                  <a:schemeClr val="tx2"/>
                </a:solidFill>
              </a:rPr>
              <a:t>its LDL.</a:t>
            </a:r>
          </a:p>
          <a:p>
            <a:pPr lvl="1">
              <a:lnSpc>
                <a:spcPct val="150000"/>
              </a:lnSpc>
            </a:pPr>
            <a:r>
              <a:rPr lang="en-US" sz="1700" dirty="0">
                <a:solidFill>
                  <a:schemeClr val="tx2"/>
                </a:solidFill>
              </a:rPr>
              <a:t>For 0.8 of these resource-hours, the LMP for the RUC-instructed Resource was above the RUC offer floor.</a:t>
            </a:r>
          </a:p>
          <a:p>
            <a:pPr lvl="1">
              <a:lnSpc>
                <a:spcPct val="150000"/>
              </a:lnSpc>
            </a:pPr>
            <a:r>
              <a:rPr lang="en-US" sz="1700" dirty="0">
                <a:solidFill>
                  <a:schemeClr val="tx2"/>
                </a:solidFill>
              </a:rPr>
              <a:t>For 52.1 of these resource-hours, the LMP for the RUC-instructed Resource was below the RUC offer floor.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For 41.3 of these resource-hours, the RUC-instructed Resource was mitigated.</a:t>
            </a:r>
          </a:p>
          <a:p>
            <a:pPr lvl="2"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For </a:t>
            </a:r>
            <a:r>
              <a:rPr lang="en-US" sz="1600" dirty="0" smtClean="0">
                <a:solidFill>
                  <a:schemeClr val="tx2"/>
                </a:solidFill>
              </a:rPr>
              <a:t>10.8 </a:t>
            </a:r>
            <a:r>
              <a:rPr lang="en-US" sz="1600" dirty="0">
                <a:solidFill>
                  <a:schemeClr val="tx2"/>
                </a:solidFill>
              </a:rPr>
              <a:t>of these resource-hours, the RUC-instructed Resource was not mitigated and had been DAM committed, and </a:t>
            </a:r>
            <a:r>
              <a:rPr lang="en-US" sz="1600" dirty="0" smtClean="0">
                <a:solidFill>
                  <a:schemeClr val="tx2"/>
                </a:solidFill>
              </a:rPr>
              <a:t>the hours were </a:t>
            </a:r>
            <a:r>
              <a:rPr lang="en-US" sz="1600" dirty="0">
                <a:solidFill>
                  <a:schemeClr val="tx2"/>
                </a:solidFill>
              </a:rPr>
              <a:t>treated as Opted </a:t>
            </a:r>
            <a:r>
              <a:rPr lang="en-US" sz="1600" dirty="0" smtClean="0">
                <a:solidFill>
                  <a:schemeClr val="tx2"/>
                </a:solidFill>
              </a:rPr>
              <a:t>Out.</a:t>
            </a:r>
          </a:p>
          <a:p>
            <a:pPr marL="914400" lvl="2" indent="0">
              <a:lnSpc>
                <a:spcPct val="125000"/>
              </a:lnSpc>
              <a:buNone/>
            </a:pPr>
            <a:endParaRPr lang="en-US" sz="1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Reliability Deployment Price Adders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1" y="838200"/>
            <a:ext cx="5715000" cy="268043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63" y="3479007"/>
            <a:ext cx="5773737" cy="271446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364851"/>
              </p:ext>
            </p:extLst>
          </p:nvPr>
        </p:nvGraphicFramePr>
        <p:xfrm>
          <a:off x="5867400" y="770021"/>
          <a:ext cx="3200400" cy="522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3135"/>
                <a:gridCol w="1041991"/>
                <a:gridCol w="1265274"/>
              </a:tblGrid>
              <a:tr h="1098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Month of 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2020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RTORDPA</a:t>
                      </a:r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(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Time-weighted Average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RTORDPA ($/MWh)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3.07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May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Jul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Sep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Oct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Nov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Dec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1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2017 - 2020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6010835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** </a:t>
            </a:r>
            <a:r>
              <a:rPr lang="en-US" sz="105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$404K in Make-Whole paid out. Only $0.25 was uplifted to Load. 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009"/>
            <a:ext cx="9144000" cy="477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14764</TotalTime>
  <Words>1250</Words>
  <Application>Microsoft Office PowerPoint</Application>
  <PresentationFormat>On-screen Show (4:3)</PresentationFormat>
  <Paragraphs>592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Times New Roman</vt:lpstr>
      <vt:lpstr>1_Custom Design</vt:lpstr>
      <vt:lpstr>Office Theme</vt:lpstr>
      <vt:lpstr>PowerPoint Presentation</vt:lpstr>
      <vt:lpstr>Protocol Language</vt:lpstr>
      <vt:lpstr>RUC-Committed Resource-Hours in 2020</vt:lpstr>
      <vt:lpstr>RUC Commitment Reasons</vt:lpstr>
      <vt:lpstr>RUC-Committed Effective Resource-Hours</vt:lpstr>
      <vt:lpstr>2020 Highlights</vt:lpstr>
      <vt:lpstr>RUC-Committed Resources Dispatched above LDL</vt:lpstr>
      <vt:lpstr>Reliability Deployment Price Adders</vt:lpstr>
      <vt:lpstr>RUC Make-Whole and Claw Back 2017 - 2020</vt:lpstr>
      <vt:lpstr>RUC-Related Improvements in 2020</vt:lpstr>
      <vt:lpstr>Conclusions</vt:lpstr>
      <vt:lpstr>Appendix</vt:lpstr>
      <vt:lpstr>RUC-Committed Effective Resource-Hours by Opt Out Status*</vt:lpstr>
      <vt:lpstr>RUC Make-Whole and Claw Back 2017-2018*</vt:lpstr>
      <vt:lpstr>RUC Make-Whole and Claw Back 2019-2020*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477</cp:revision>
  <cp:lastPrinted>2016-01-21T20:53:15Z</cp:lastPrinted>
  <dcterms:created xsi:type="dcterms:W3CDTF">2016-01-21T15:20:31Z</dcterms:created>
  <dcterms:modified xsi:type="dcterms:W3CDTF">2021-01-19T23:35:58Z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