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sldIdLst>
    <p:sldId id="256" r:id="rId5"/>
    <p:sldId id="257" r:id="rId6"/>
    <p:sldId id="259" r:id="rId7"/>
    <p:sldId id="262" r:id="rId8"/>
    <p:sldId id="263" r:id="rId9"/>
    <p:sldId id="260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7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rendran, Resmi SENA-STX/A/7" userId="52accb71-ece2-4667-b0bc-23b238a51097" providerId="ADAL" clId="{35E27BD5-9019-49C9-9B9B-042CB0C99C41}"/>
    <pc:docChg chg="undo custSel addSld delSld modSld sldOrd">
      <pc:chgData name="Surendran, Resmi SENA-STX/A/7" userId="52accb71-ece2-4667-b0bc-23b238a51097" providerId="ADAL" clId="{35E27BD5-9019-49C9-9B9B-042CB0C99C41}" dt="2021-01-19T21:47:01.569" v="1692" actId="12"/>
      <pc:docMkLst>
        <pc:docMk/>
      </pc:docMkLst>
      <pc:sldChg chg="modSp">
        <pc:chgData name="Surendran, Resmi SENA-STX/A/7" userId="52accb71-ece2-4667-b0bc-23b238a51097" providerId="ADAL" clId="{35E27BD5-9019-49C9-9B9B-042CB0C99C41}" dt="2021-01-14T19:28:09.388" v="30" actId="20577"/>
        <pc:sldMkLst>
          <pc:docMk/>
          <pc:sldMk cId="1872770395" sldId="256"/>
        </pc:sldMkLst>
        <pc:spChg chg="mod">
          <ac:chgData name="Surendran, Resmi SENA-STX/A/7" userId="52accb71-ece2-4667-b0bc-23b238a51097" providerId="ADAL" clId="{35E27BD5-9019-49C9-9B9B-042CB0C99C41}" dt="2021-01-14T19:28:09.388" v="30" actId="20577"/>
          <ac:spMkLst>
            <pc:docMk/>
            <pc:sldMk cId="1872770395" sldId="256"/>
            <ac:spMk id="3" creationId="{DAF09D7D-76C4-4ABA-9706-116A5D45E4BC}"/>
          </ac:spMkLst>
        </pc:spChg>
      </pc:sldChg>
      <pc:sldChg chg="modSp">
        <pc:chgData name="Surendran, Resmi SENA-STX/A/7" userId="52accb71-ece2-4667-b0bc-23b238a51097" providerId="ADAL" clId="{35E27BD5-9019-49C9-9B9B-042CB0C99C41}" dt="2021-01-18T23:01:17.889" v="1270" actId="5793"/>
        <pc:sldMkLst>
          <pc:docMk/>
          <pc:sldMk cId="333387915" sldId="257"/>
        </pc:sldMkLst>
        <pc:spChg chg="mod">
          <ac:chgData name="Surendran, Resmi SENA-STX/A/7" userId="52accb71-ece2-4667-b0bc-23b238a51097" providerId="ADAL" clId="{35E27BD5-9019-49C9-9B9B-042CB0C99C41}" dt="2021-01-18T23:01:17.889" v="1270" actId="5793"/>
          <ac:spMkLst>
            <pc:docMk/>
            <pc:sldMk cId="333387915" sldId="257"/>
            <ac:spMk id="3" creationId="{F68F564F-A32A-47D1-911B-E1EE4EFCF616}"/>
          </ac:spMkLst>
        </pc:spChg>
      </pc:sldChg>
      <pc:sldChg chg="modSp del">
        <pc:chgData name="Surendran, Resmi SENA-STX/A/7" userId="52accb71-ece2-4667-b0bc-23b238a51097" providerId="ADAL" clId="{35E27BD5-9019-49C9-9B9B-042CB0C99C41}" dt="2021-01-18T19:41:52.121" v="147" actId="2696"/>
        <pc:sldMkLst>
          <pc:docMk/>
          <pc:sldMk cId="2826728951" sldId="258"/>
        </pc:sldMkLst>
        <pc:spChg chg="mod">
          <ac:chgData name="Surendran, Resmi SENA-STX/A/7" userId="52accb71-ece2-4667-b0bc-23b238a51097" providerId="ADAL" clId="{35E27BD5-9019-49C9-9B9B-042CB0C99C41}" dt="2021-01-18T19:40:13.378" v="134" actId="14100"/>
          <ac:spMkLst>
            <pc:docMk/>
            <pc:sldMk cId="2826728951" sldId="258"/>
            <ac:spMk id="2" creationId="{912A309F-421D-4549-BD70-B19B1DF410A2}"/>
          </ac:spMkLst>
        </pc:spChg>
        <pc:spChg chg="mod">
          <ac:chgData name="Surendran, Resmi SENA-STX/A/7" userId="52accb71-ece2-4667-b0bc-23b238a51097" providerId="ADAL" clId="{35E27BD5-9019-49C9-9B9B-042CB0C99C41}" dt="2021-01-18T19:39:44.713" v="132" actId="14100"/>
          <ac:spMkLst>
            <pc:docMk/>
            <pc:sldMk cId="2826728951" sldId="258"/>
            <ac:spMk id="3" creationId="{C9C88A46-6743-4FF8-90AD-F5AC874E1B68}"/>
          </ac:spMkLst>
        </pc:spChg>
      </pc:sldChg>
      <pc:sldChg chg="modSp">
        <pc:chgData name="Surendran, Resmi SENA-STX/A/7" userId="52accb71-ece2-4667-b0bc-23b238a51097" providerId="ADAL" clId="{35E27BD5-9019-49C9-9B9B-042CB0C99C41}" dt="2021-01-19T18:34:36.564" v="1658" actId="27636"/>
        <pc:sldMkLst>
          <pc:docMk/>
          <pc:sldMk cId="3452119403" sldId="259"/>
        </pc:sldMkLst>
        <pc:spChg chg="mod">
          <ac:chgData name="Surendran, Resmi SENA-STX/A/7" userId="52accb71-ece2-4667-b0bc-23b238a51097" providerId="ADAL" clId="{35E27BD5-9019-49C9-9B9B-042CB0C99C41}" dt="2021-01-15T18:28:43.598" v="97" actId="20577"/>
          <ac:spMkLst>
            <pc:docMk/>
            <pc:sldMk cId="3452119403" sldId="259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9T18:34:36.564" v="1658" actId="27636"/>
          <ac:spMkLst>
            <pc:docMk/>
            <pc:sldMk cId="3452119403" sldId="259"/>
            <ac:spMk id="3" creationId="{F68F564F-A32A-47D1-911B-E1EE4EFCF616}"/>
          </ac:spMkLst>
        </pc:spChg>
      </pc:sldChg>
      <pc:sldChg chg="modSp ord">
        <pc:chgData name="Surendran, Resmi SENA-STX/A/7" userId="52accb71-ece2-4667-b0bc-23b238a51097" providerId="ADAL" clId="{35E27BD5-9019-49C9-9B9B-042CB0C99C41}" dt="2021-01-19T17:47:01.359" v="1608"/>
        <pc:sldMkLst>
          <pc:docMk/>
          <pc:sldMk cId="170657244" sldId="260"/>
        </pc:sldMkLst>
        <pc:spChg chg="mod">
          <ac:chgData name="Surendran, Resmi SENA-STX/A/7" userId="52accb71-ece2-4667-b0bc-23b238a51097" providerId="ADAL" clId="{35E27BD5-9019-49C9-9B9B-042CB0C99C41}" dt="2021-01-15T18:21:30.629" v="59" actId="20577"/>
          <ac:spMkLst>
            <pc:docMk/>
            <pc:sldMk cId="170657244" sldId="260"/>
            <ac:spMk id="2" creationId="{38FB55DB-9E0B-4B82-A775-EF031F8A92EE}"/>
          </ac:spMkLst>
        </pc:spChg>
      </pc:sldChg>
      <pc:sldChg chg="modSp add del ord">
        <pc:chgData name="Surendran, Resmi SENA-STX/A/7" userId="52accb71-ece2-4667-b0bc-23b238a51097" providerId="ADAL" clId="{35E27BD5-9019-49C9-9B9B-042CB0C99C41}" dt="2021-01-19T18:15:09.760" v="1656" actId="2696"/>
        <pc:sldMkLst>
          <pc:docMk/>
          <pc:sldMk cId="629203711" sldId="261"/>
        </pc:sldMkLst>
        <pc:spChg chg="mod">
          <ac:chgData name="Surendran, Resmi SENA-STX/A/7" userId="52accb71-ece2-4667-b0bc-23b238a51097" providerId="ADAL" clId="{35E27BD5-9019-49C9-9B9B-042CB0C99C41}" dt="2021-01-18T19:41:10.242" v="140" actId="20577"/>
          <ac:spMkLst>
            <pc:docMk/>
            <pc:sldMk cId="629203711" sldId="261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8T19:41:11.753" v="141" actId="20577"/>
          <ac:spMkLst>
            <pc:docMk/>
            <pc:sldMk cId="629203711" sldId="261"/>
            <ac:spMk id="3" creationId="{F68F564F-A32A-47D1-911B-E1EE4EFCF616}"/>
          </ac:spMkLst>
        </pc:spChg>
      </pc:sldChg>
      <pc:sldChg chg="addSp delSp modSp add">
        <pc:chgData name="Surendran, Resmi SENA-STX/A/7" userId="52accb71-ece2-4667-b0bc-23b238a51097" providerId="ADAL" clId="{35E27BD5-9019-49C9-9B9B-042CB0C99C41}" dt="2021-01-19T21:44:21.023" v="1674" actId="20577"/>
        <pc:sldMkLst>
          <pc:docMk/>
          <pc:sldMk cId="3065972262" sldId="262"/>
        </pc:sldMkLst>
        <pc:spChg chg="mod">
          <ac:chgData name="Surendran, Resmi SENA-STX/A/7" userId="52accb71-ece2-4667-b0bc-23b238a51097" providerId="ADAL" clId="{35E27BD5-9019-49C9-9B9B-042CB0C99C41}" dt="2021-01-18T19:41:44.921" v="146" actId="5793"/>
          <ac:spMkLst>
            <pc:docMk/>
            <pc:sldMk cId="3065972262" sldId="262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9T21:44:21.023" v="1674" actId="20577"/>
          <ac:spMkLst>
            <pc:docMk/>
            <pc:sldMk cId="3065972262" sldId="262"/>
            <ac:spMk id="3" creationId="{F68F564F-A32A-47D1-911B-E1EE4EFCF616}"/>
          </ac:spMkLst>
        </pc:spChg>
        <pc:spChg chg="add del">
          <ac:chgData name="Surendran, Resmi SENA-STX/A/7" userId="52accb71-ece2-4667-b0bc-23b238a51097" providerId="ADAL" clId="{35E27BD5-9019-49C9-9B9B-042CB0C99C41}" dt="2021-01-18T19:41:39.175" v="144"/>
          <ac:spMkLst>
            <pc:docMk/>
            <pc:sldMk cId="3065972262" sldId="262"/>
            <ac:spMk id="4" creationId="{5C5BA6BF-2784-46A5-A006-49F59E41AB03}"/>
          </ac:spMkLst>
        </pc:spChg>
      </pc:sldChg>
      <pc:sldChg chg="addSp delSp modSp add ord">
        <pc:chgData name="Surendran, Resmi SENA-STX/A/7" userId="52accb71-ece2-4667-b0bc-23b238a51097" providerId="ADAL" clId="{35E27BD5-9019-49C9-9B9B-042CB0C99C41}" dt="2021-01-19T18:35:03.597" v="1659" actId="2710"/>
        <pc:sldMkLst>
          <pc:docMk/>
          <pc:sldMk cId="1097572720" sldId="263"/>
        </pc:sldMkLst>
        <pc:spChg chg="mod">
          <ac:chgData name="Surendran, Resmi SENA-STX/A/7" userId="52accb71-ece2-4667-b0bc-23b238a51097" providerId="ADAL" clId="{35E27BD5-9019-49C9-9B9B-042CB0C99C41}" dt="2021-01-18T23:01:33.173" v="1273" actId="20577"/>
          <ac:spMkLst>
            <pc:docMk/>
            <pc:sldMk cId="1097572720" sldId="263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9T18:35:03.597" v="1659" actId="2710"/>
          <ac:spMkLst>
            <pc:docMk/>
            <pc:sldMk cId="1097572720" sldId="263"/>
            <ac:spMk id="3" creationId="{F68F564F-A32A-47D1-911B-E1EE4EFCF616}"/>
          </ac:spMkLst>
        </pc:spChg>
        <pc:graphicFrameChg chg="add del">
          <ac:chgData name="Surendran, Resmi SENA-STX/A/7" userId="52accb71-ece2-4667-b0bc-23b238a51097" providerId="ADAL" clId="{35E27BD5-9019-49C9-9B9B-042CB0C99C41}" dt="2021-01-18T20:00:54.667" v="368"/>
          <ac:graphicFrameMkLst>
            <pc:docMk/>
            <pc:sldMk cId="1097572720" sldId="263"/>
            <ac:graphicFrameMk id="4" creationId="{A099DB46-942B-417B-BFCF-F0517E89B95D}"/>
          </ac:graphicFrameMkLst>
        </pc:graphicFrameChg>
      </pc:sldChg>
      <pc:sldChg chg="modSp add del setBg">
        <pc:chgData name="Surendran, Resmi SENA-STX/A/7" userId="52accb71-ece2-4667-b0bc-23b238a51097" providerId="ADAL" clId="{35E27BD5-9019-49C9-9B9B-042CB0C99C41}" dt="2021-01-18T22:59:55.038" v="1255" actId="2696"/>
        <pc:sldMkLst>
          <pc:docMk/>
          <pc:sldMk cId="2451783199" sldId="264"/>
        </pc:sldMkLst>
        <pc:spChg chg="mod">
          <ac:chgData name="Surendran, Resmi SENA-STX/A/7" userId="52accb71-ece2-4667-b0bc-23b238a51097" providerId="ADAL" clId="{35E27BD5-9019-49C9-9B9B-042CB0C99C41}" dt="2021-01-18T22:59:32.205" v="1250" actId="1076"/>
          <ac:spMkLst>
            <pc:docMk/>
            <pc:sldMk cId="2451783199" sldId="264"/>
            <ac:spMk id="2" creationId="{9BDDCDEF-84D5-47CD-9CA8-CB642E2CE162}"/>
          </ac:spMkLst>
        </pc:spChg>
        <pc:spChg chg="mod">
          <ac:chgData name="Surendran, Resmi SENA-STX/A/7" userId="52accb71-ece2-4667-b0bc-23b238a51097" providerId="ADAL" clId="{35E27BD5-9019-49C9-9B9B-042CB0C99C41}" dt="2021-01-18T22:59:22.290" v="1248" actId="1076"/>
          <ac:spMkLst>
            <pc:docMk/>
            <pc:sldMk cId="2451783199" sldId="264"/>
            <ac:spMk id="3" creationId="{94E0F78F-4BB5-4601-8DEE-12F0A12BC84A}"/>
          </ac:spMkLst>
        </pc:spChg>
      </pc:sldChg>
      <pc:sldChg chg="modSp add ord">
        <pc:chgData name="Surendran, Resmi SENA-STX/A/7" userId="52accb71-ece2-4667-b0bc-23b238a51097" providerId="ADAL" clId="{35E27BD5-9019-49C9-9B9B-042CB0C99C41}" dt="2021-01-19T21:47:01.569" v="1692" actId="12"/>
        <pc:sldMkLst>
          <pc:docMk/>
          <pc:sldMk cId="3886986157" sldId="265"/>
        </pc:sldMkLst>
        <pc:spChg chg="mod">
          <ac:chgData name="Surendran, Resmi SENA-STX/A/7" userId="52accb71-ece2-4667-b0bc-23b238a51097" providerId="ADAL" clId="{35E27BD5-9019-49C9-9B9B-042CB0C99C41}" dt="2021-01-18T19:58:42.300" v="366" actId="20577"/>
          <ac:spMkLst>
            <pc:docMk/>
            <pc:sldMk cId="3886986157" sldId="265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9T21:47:01.569" v="1692" actId="12"/>
          <ac:spMkLst>
            <pc:docMk/>
            <pc:sldMk cId="3886986157" sldId="265"/>
            <ac:spMk id="3" creationId="{F68F564F-A32A-47D1-911B-E1EE4EFCF616}"/>
          </ac:spMkLst>
        </pc:spChg>
      </pc:sldChg>
      <pc:sldChg chg="modSp add">
        <pc:chgData name="Surendran, Resmi SENA-STX/A/7" userId="52accb71-ece2-4667-b0bc-23b238a51097" providerId="ADAL" clId="{35E27BD5-9019-49C9-9B9B-042CB0C99C41}" dt="2021-01-18T22:59:52.246" v="1254" actId="27636"/>
        <pc:sldMkLst>
          <pc:docMk/>
          <pc:sldMk cId="3637206394" sldId="266"/>
        </pc:sldMkLst>
        <pc:spChg chg="mod">
          <ac:chgData name="Surendran, Resmi SENA-STX/A/7" userId="52accb71-ece2-4667-b0bc-23b238a51097" providerId="ADAL" clId="{35E27BD5-9019-49C9-9B9B-042CB0C99C41}" dt="2021-01-18T22:59:45.712" v="1252"/>
          <ac:spMkLst>
            <pc:docMk/>
            <pc:sldMk cId="3637206394" sldId="266"/>
            <ac:spMk id="2" creationId="{269A2537-D441-4886-9211-5B5476A0366D}"/>
          </ac:spMkLst>
        </pc:spChg>
        <pc:spChg chg="mod">
          <ac:chgData name="Surendran, Resmi SENA-STX/A/7" userId="52accb71-ece2-4667-b0bc-23b238a51097" providerId="ADAL" clId="{35E27BD5-9019-49C9-9B9B-042CB0C99C41}" dt="2021-01-18T22:59:52.246" v="1254" actId="27636"/>
          <ac:spMkLst>
            <pc:docMk/>
            <pc:sldMk cId="3637206394" sldId="266"/>
            <ac:spMk id="3" creationId="{F68F564F-A32A-47D1-911B-E1EE4EFCF61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rcot.com/content/wcm/key_documents_lists/195771/SAWG_Astrape_RMStudy_Storage_ELCC_11-19-2020.pdf" TargetMode="External"/><Relationship Id="rId3" Type="http://schemas.openxmlformats.org/officeDocument/2006/relationships/hyperlink" Target="http://www.ercot.com/content/wcm/key_documents_lists/192949/PST_Optimization_in_ERCOT_Markets_CMWG_12172020.pptx" TargetMode="External"/><Relationship Id="rId7" Type="http://schemas.openxmlformats.org/officeDocument/2006/relationships/hyperlink" Target="https://eur02.safelinks.protection.outlook.com/?url=http%3A%2F%2Fwww.ercot.com%2Fcontent%2Fwcm%2Flists%2F219844%2F2020_ERCOT_Reserve_Margin_Study_Report_FINAL_1-15-2021.pdf&amp;data=04%7C01%7CResmi.Surendran%40SHELL.COM%7C27dc5f9da731493751cf08d8b9884adf%7Cdb1e96a8a3da442a930b235cac24cd5c%7C0%7C0%7C637463342318752298%7CUnknown%7CTWFpbGZsb3d8eyJWIjoiMC4wLjAwMDAiLCJQIjoiV2luMzIiLCJBTiI6Ik1haWwiLCJXVCI6Mn0%3D%7C1000&amp;sdata=fx9RB10cxJrzgDxFeaifEwy%2FnghwD1iU32zQfF07GCQ%3D&amp;reserved=0" TargetMode="External"/><Relationship Id="rId12" Type="http://schemas.openxmlformats.org/officeDocument/2006/relationships/hyperlink" Target="http://www.ercot.com/content/wcm/key_documents_lists/219766/8_Credit_Scoring_Model_Parameters_v1.pptx" TargetMode="External"/><Relationship Id="rId2" Type="http://schemas.openxmlformats.org/officeDocument/2006/relationships/hyperlink" Target="http://www.ercot.com/content/wcm/key_documents_lists/192949/June_2020_CRR_BA_Resettlement_Issue_121720_CMWG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cot.com/content/wcm/key_documents_lists/215276/Summary_Highlights_of_Filed_Joint_Comments_-_1-11-2021.pdf" TargetMode="External"/><Relationship Id="rId11" Type="http://schemas.openxmlformats.org/officeDocument/2006/relationships/hyperlink" Target="http://www.ercot.com/content/wcm/key_documents_lists/192879/xxx_NPRR_Credit_Risk_Assessment_v4.docx" TargetMode="External"/><Relationship Id="rId5" Type="http://schemas.openxmlformats.org/officeDocument/2006/relationships/hyperlink" Target="http://www.ercot.com/content/wcm/key_documents_lists/215276/NOGRR215_Overview_CMWG-OWG_01121.pptx" TargetMode="External"/><Relationship Id="rId10" Type="http://schemas.openxmlformats.org/officeDocument/2006/relationships/hyperlink" Target="http://www.ercot.com/content/wcm/key_documents_lists/195775/SAWG__Meeting_12-18-2020_May_vs_Dec_CDR_RM_WaterfallChart.pptx" TargetMode="External"/><Relationship Id="rId4" Type="http://schemas.openxmlformats.org/officeDocument/2006/relationships/hyperlink" Target="http://www.ercot.com/content/wcm/key_documents_lists/215276/CMWG_Dec_17_2020.pptx" TargetMode="External"/><Relationship Id="rId9" Type="http://schemas.openxmlformats.org/officeDocument/2006/relationships/hyperlink" Target="http://www.ercot.com/content/wcm/key_documents_lists/195775/RM_Report_Questions-Comments_as_of__12-17-2020.doc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Resmi Surendran</a:t>
            </a:r>
          </a:p>
          <a:p>
            <a:pPr algn="r"/>
            <a:r>
              <a:rPr lang="en-US" dirty="0"/>
              <a:t>TAC Meeting – January 2021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Previous meetings – Dec 2</a:t>
            </a:r>
            <a:r>
              <a:rPr lang="en-US" sz="2800" baseline="30000" dirty="0"/>
              <a:t>nd</a:t>
            </a:r>
            <a:r>
              <a:rPr lang="en-US" sz="2800" dirty="0"/>
              <a:t> &amp; Jan 6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Revision Requests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Discussions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Actions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133667" cy="4343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800" b="1" dirty="0"/>
              <a:t>New PRS Referrals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NPRR1056, Market Impact Generic Transmission Constraint (GTC) Notification 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NPRR1057, Modification to Real-Time Hub Price Formulas for Fully De-Energized Hubs 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NPRR1058, Resource Offer Modernization for Real-Time Co-Optimization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800" b="1" dirty="0"/>
              <a:t>Working Groups Discussions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NPRR981, Day-Ahead Market Price Correction Process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NPRR1023, Change to CRR Repossession Process (CMWG/MCWG)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NPRR1024, Determination of Significance with Respect to Price Correction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NOGRR215, Limit Use of Remedial Action Schemes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5211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Discussions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3398"/>
            <a:ext cx="11252200" cy="472440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/>
              <a:t> DAM Delays: </a:t>
            </a:r>
            <a:r>
              <a:rPr lang="en-US" dirty="0"/>
              <a:t>Data analysis on potential options to reduce the delays will be discussed at WMWG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dirty="0"/>
              <a:t>Working group discussions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CRR Balancing Account Resettlement </a:t>
            </a:r>
            <a:r>
              <a:rPr lang="en-US" dirty="0">
                <a:hlinkClick r:id="rId2"/>
              </a:rPr>
              <a:t>Issue</a:t>
            </a:r>
            <a:r>
              <a:rPr lang="en-US" dirty="0"/>
              <a:t>: June and July resettlements resulted in CRR Load Allocated Amounts in June &amp; July to be pulled back to replenish CRR Balancing Account at the time of resettlement.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ERCOT is starting to optimize Phase Shifting Transformers (PSTs) in CRR auctions to better align DAM (</a:t>
            </a:r>
            <a:r>
              <a:rPr lang="en-US" dirty="0">
                <a:hlinkClick r:id="rId3"/>
              </a:rPr>
              <a:t>ppt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IMM presented proposals to update Transmission Demand Curves (</a:t>
            </a:r>
            <a:r>
              <a:rPr lang="en-US" dirty="0">
                <a:hlinkClick r:id="rId4"/>
              </a:rPr>
              <a:t>ppt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CMWG &amp; OWG joint discussion on limiting use of Remedial Action Schemes (NOGRR215) (</a:t>
            </a:r>
            <a:r>
              <a:rPr lang="en-US" dirty="0">
                <a:hlinkClick r:id="rId5"/>
              </a:rPr>
              <a:t>ppt1</a:t>
            </a:r>
            <a:r>
              <a:rPr lang="en-US" dirty="0"/>
              <a:t>, </a:t>
            </a:r>
            <a:r>
              <a:rPr lang="en-US" dirty="0">
                <a:hlinkClick r:id="rId6"/>
              </a:rPr>
              <a:t>ppt2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2020 Reserve Margin study report review (EORM </a:t>
            </a:r>
            <a:r>
              <a:rPr lang="en-US" dirty="0">
                <a:sym typeface="Wingdings" panose="05000000000000000000" pitchFamily="2" charset="2"/>
              </a:rPr>
              <a:t>11% &amp; MERM 12.25% ) (</a:t>
            </a:r>
            <a:r>
              <a:rPr lang="en-US" dirty="0">
                <a:sym typeface="Wingdings" panose="05000000000000000000" pitchFamily="2" charset="2"/>
                <a:hlinkClick r:id="rId7"/>
              </a:rPr>
              <a:t>report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>
                <a:sym typeface="Wingdings" panose="05000000000000000000" pitchFamily="2" charset="2"/>
                <a:hlinkClick r:id="rId8"/>
              </a:rPr>
              <a:t>ppt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>
                <a:sym typeface="Wingdings" panose="05000000000000000000" pitchFamily="2" charset="2"/>
                <a:hlinkClick r:id="rId9"/>
              </a:rPr>
              <a:t>Q&amp;A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 Dec CDR review (15.5% for 2021 and &gt;25% from 2022-2025) (</a:t>
            </a:r>
            <a:r>
              <a:rPr lang="en-US" dirty="0">
                <a:sym typeface="Wingdings" panose="05000000000000000000" pitchFamily="2" charset="2"/>
                <a:hlinkClick r:id="rId10"/>
              </a:rPr>
              <a:t>ppt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Discussion on new Credit Risk Assessment and Associated Enforcement </a:t>
            </a:r>
            <a:r>
              <a:rPr lang="en-US" dirty="0">
                <a:hlinkClick r:id="rId11"/>
              </a:rPr>
              <a:t>draft language </a:t>
            </a:r>
            <a:r>
              <a:rPr lang="en-US" dirty="0"/>
              <a:t>(</a:t>
            </a:r>
            <a:r>
              <a:rPr lang="en-US" dirty="0">
                <a:hlinkClick r:id="rId12"/>
              </a:rPr>
              <a:t>ppt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972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Actions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39475" cy="4343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b="1" dirty="0"/>
              <a:t>NPRR1024 - Endorsed </a:t>
            </a:r>
            <a:r>
              <a:rPr lang="en-US" sz="2800" dirty="0"/>
              <a:t>as amended by the 11/9/20 ERCOT comments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NPRR1056 - Requested PRS to table for discussion by WMWG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b="1" dirty="0"/>
              <a:t>NPRR1057 - Endorsed </a:t>
            </a:r>
            <a:r>
              <a:rPr lang="en-US" sz="2800" dirty="0"/>
              <a:t>as amended by the 12/28/20 ERCOT comments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NPRR1058 - Requested PRS to table for discussion by WMWG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Approved 2021 WMS Working Group Leadership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b="1" dirty="0"/>
              <a:t>For vote at TAC - SMOGRR024 - </a:t>
            </a:r>
            <a:r>
              <a:rPr lang="en-US" sz="2800" dirty="0"/>
              <a:t>Endorse as amended by the 12/30/20 ERCOT comments, and Revised Impact Analysis for SMOGRR024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97572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 – Feb 3rd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Working Group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116733" cy="4343400"/>
          </a:xfrm>
        </p:spPr>
        <p:txBody>
          <a:bodyPr>
            <a:normAutofit fontScale="77500" lnSpcReduction="20000"/>
          </a:bodyPr>
          <a:lstStyle/>
          <a:p>
            <a:pPr marL="742950" lvl="2" indent="-514350">
              <a:lnSpc>
                <a:spcPct val="80000"/>
              </a:lnSpc>
              <a:buNone/>
            </a:pPr>
            <a:endParaRPr lang="en-US" b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800" b="1" dirty="0"/>
              <a:t>Congestion Management Working Group (CMWG)  C: </a:t>
            </a:r>
            <a:r>
              <a:rPr lang="en-US" sz="2800" dirty="0"/>
              <a:t>Katie Rich </a:t>
            </a:r>
            <a:r>
              <a:rPr lang="en-US" sz="2800" b="1" dirty="0"/>
              <a:t>VC:  </a:t>
            </a:r>
            <a:r>
              <a:rPr lang="en-US" sz="2800" dirty="0"/>
              <a:t>Andy Nguyen</a:t>
            </a:r>
          </a:p>
          <a:p>
            <a:pPr marL="742950" lvl="2" indent="-5143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800" b="1" dirty="0"/>
              <a:t>Demand Side Working Group (DSWG)  C: </a:t>
            </a:r>
            <a:r>
              <a:rPr lang="en-US" sz="2800" dirty="0"/>
              <a:t>Christian Powell  </a:t>
            </a:r>
            <a:r>
              <a:rPr lang="en-US" sz="2800" b="1" dirty="0"/>
              <a:t>VCs:  </a:t>
            </a:r>
            <a:r>
              <a:rPr lang="en-US" sz="2800" dirty="0"/>
              <a:t>Holly O’Neill &amp; Mike Hourihan </a:t>
            </a:r>
          </a:p>
          <a:p>
            <a:pPr marL="742950" lvl="2" indent="-5143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800" b="1" dirty="0"/>
              <a:t>Market Credit Working Group (MCWG)  C: </a:t>
            </a:r>
            <a:r>
              <a:rPr lang="en-US" sz="2800" dirty="0"/>
              <a:t>Brenden Sager 	</a:t>
            </a:r>
            <a:r>
              <a:rPr lang="en-US" sz="2800" b="1" dirty="0"/>
              <a:t>VC: </a:t>
            </a:r>
            <a:r>
              <a:rPr lang="en-US" sz="2800" dirty="0"/>
              <a:t>Seth Cochran 	</a:t>
            </a:r>
          </a:p>
          <a:p>
            <a:pPr marL="742950" lvl="2" indent="-5143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800" b="1" dirty="0"/>
              <a:t>Market Settlement Working Group (MSWG)  C: </a:t>
            </a:r>
            <a:r>
              <a:rPr lang="en-US" sz="2800" dirty="0"/>
              <a:t>OPEN 	</a:t>
            </a:r>
            <a:r>
              <a:rPr lang="en-US" sz="2800" b="1" dirty="0"/>
              <a:t>VC: </a:t>
            </a:r>
            <a:r>
              <a:rPr lang="en-US" sz="2800" dirty="0"/>
              <a:t>OPEN </a:t>
            </a:r>
          </a:p>
          <a:p>
            <a:pPr marL="742950" lvl="2" indent="-5143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800" b="1" dirty="0"/>
              <a:t>Metering Working Group (MWG)  C:  </a:t>
            </a:r>
            <a:r>
              <a:rPr lang="en-US" sz="2800" dirty="0"/>
              <a:t>Doug Breshears  	</a:t>
            </a:r>
            <a:r>
              <a:rPr lang="en-US" sz="2800" b="1" dirty="0"/>
              <a:t>VC:   </a:t>
            </a:r>
            <a:r>
              <a:rPr lang="en-US" sz="2800" dirty="0"/>
              <a:t>Gabriel Godinez 	</a:t>
            </a:r>
          </a:p>
          <a:p>
            <a:pPr marL="742950" lvl="2" indent="-5143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800" b="1" dirty="0"/>
              <a:t>Resource Cost Working Group (RCWG)  C: </a:t>
            </a:r>
            <a:r>
              <a:rPr lang="en-US" sz="2800" dirty="0"/>
              <a:t>Lori Simpson  	</a:t>
            </a:r>
            <a:r>
              <a:rPr lang="en-US" sz="2800" b="1" dirty="0"/>
              <a:t>VC:  </a:t>
            </a:r>
            <a:r>
              <a:rPr lang="en-US" sz="2800" dirty="0"/>
              <a:t>OPEN</a:t>
            </a:r>
          </a:p>
          <a:p>
            <a:pPr marL="742950" lvl="2" indent="-5143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800" b="1" dirty="0"/>
              <a:t>Supply Analysis Working Group (SAWG) C:  </a:t>
            </a:r>
            <a:r>
              <a:rPr lang="en-US" sz="2800" dirty="0"/>
              <a:t>Caitlin Smith  </a:t>
            </a:r>
            <a:r>
              <a:rPr lang="en-US" sz="2800" b="1" dirty="0"/>
              <a:t>VCs:   </a:t>
            </a:r>
            <a:r>
              <a:rPr lang="en-US" sz="2800" dirty="0"/>
              <a:t>Ian Haley &amp; Pete Warnken</a:t>
            </a:r>
          </a:p>
          <a:p>
            <a:pPr marL="742950" lvl="2" indent="-5143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800" b="1" dirty="0"/>
              <a:t>Wholesale Market Working Group (WMWG) C: </a:t>
            </a:r>
            <a:r>
              <a:rPr lang="en-US" sz="2800" dirty="0"/>
              <a:t>David Detelich 	</a:t>
            </a:r>
            <a:r>
              <a:rPr lang="en-US" sz="2800" b="1" dirty="0"/>
              <a:t>VC:  </a:t>
            </a:r>
            <a:r>
              <a:rPr lang="en-US" sz="2800" dirty="0"/>
              <a:t>Murali Sithuraj</a:t>
            </a:r>
          </a:p>
        </p:txBody>
      </p:sp>
    </p:spTree>
    <p:extLst>
      <p:ext uri="{BB962C8B-B14F-4D97-AF65-F5344CB8AC3E}">
        <p14:creationId xmlns:p14="http://schemas.microsoft.com/office/powerpoint/2010/main" val="3637206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Focus Areas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8800"/>
            <a:ext cx="10515600" cy="43434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Real-Time Co-optimization parameter discussion– Develop Proxy AS offer &amp; RUC ASDC, review </a:t>
            </a:r>
            <a:r>
              <a:rPr lang="en-US" dirty="0" err="1"/>
              <a:t>Max_SP</a:t>
            </a:r>
            <a:r>
              <a:rPr lang="en-US" dirty="0"/>
              <a:t> </a:t>
            </a:r>
            <a:r>
              <a:rPr lang="en-US" dirty="0" err="1"/>
              <a:t>etc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Integration of DER/DG/ESR/hybrid resources /BTM– CDR capacity forecasting / impact on congestion / requirements for providing AS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Reserve margin index reflecting operational risk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Market impacts of transmission planning - cost allocation, gen location &amp; congestion from GTCs/RAPs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AS markets - impact of new products and need for new rules/procedures (FFR, ECRS, Solar ramp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SOM recommendation discussions - transmission demand curves, mitigated offers/verifiable costs/generic costs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Market performance improvements - DAM delays, Price corrections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Credit &amp; settlement issues– RENA, BA, Resettlement, credit score  </a:t>
            </a:r>
            <a:r>
              <a:rPr lang="en-US" dirty="0" err="1"/>
              <a:t>etc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Review market outcomes and recommend enhancements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Convergence between markets - new LDF methodology, GTCs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Pricing outcomes during scarcity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EEA &amp; Resource Adequacy related concerns </a:t>
            </a:r>
          </a:p>
        </p:txBody>
      </p:sp>
    </p:spTree>
    <p:extLst>
      <p:ext uri="{BB962C8B-B14F-4D97-AF65-F5344CB8AC3E}">
        <p14:creationId xmlns:p14="http://schemas.microsoft.com/office/powerpoint/2010/main" val="388698615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9730CC-A266-4BA8-9C1E-8492A0A2661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5907</TotalTime>
  <Words>645</Words>
  <Application>Microsoft Office PowerPoint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</vt:lpstr>
      <vt:lpstr>Wingdings</vt:lpstr>
      <vt:lpstr>Retrospect</vt:lpstr>
      <vt:lpstr>WMS Report</vt:lpstr>
      <vt:lpstr>Overview</vt:lpstr>
      <vt:lpstr>Revision Requests</vt:lpstr>
      <vt:lpstr>WMS Discussions </vt:lpstr>
      <vt:lpstr>WMS Actions </vt:lpstr>
      <vt:lpstr>Next Meeting – Feb 3rd</vt:lpstr>
      <vt:lpstr>Working Group Leadership</vt:lpstr>
      <vt:lpstr>WMS Focus Areas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Surendran, Resmi SENA-STX/A/7</cp:lastModifiedBy>
  <cp:revision>19</cp:revision>
  <dcterms:created xsi:type="dcterms:W3CDTF">2021-01-14T19:13:08Z</dcterms:created>
  <dcterms:modified xsi:type="dcterms:W3CDTF">2021-01-19T21:47:25Z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