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8"/>
  </p:notesMasterIdLst>
  <p:handoutMasterIdLst>
    <p:handoutMasterId r:id="rId29"/>
  </p:handoutMasterIdLst>
  <p:sldIdLst>
    <p:sldId id="260" r:id="rId7"/>
    <p:sldId id="330" r:id="rId8"/>
    <p:sldId id="338" r:id="rId9"/>
    <p:sldId id="337" r:id="rId10"/>
    <p:sldId id="305" r:id="rId11"/>
    <p:sldId id="314" r:id="rId12"/>
    <p:sldId id="295" r:id="rId13"/>
    <p:sldId id="347" r:id="rId14"/>
    <p:sldId id="341" r:id="rId15"/>
    <p:sldId id="342" r:id="rId16"/>
    <p:sldId id="343" r:id="rId17"/>
    <p:sldId id="344" r:id="rId18"/>
    <p:sldId id="345" r:id="rId19"/>
    <p:sldId id="346" r:id="rId20"/>
    <p:sldId id="261" r:id="rId21"/>
    <p:sldId id="328" r:id="rId22"/>
    <p:sldId id="329" r:id="rId23"/>
    <p:sldId id="327" r:id="rId24"/>
    <p:sldId id="324" r:id="rId25"/>
    <p:sldId id="340" r:id="rId26"/>
    <p:sldId id="322" r:id="rId2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  <p:cmAuthor id="2" name="Papudesi, Spoorthy" initials="PS" lastIdx="7" clrIdx="1">
    <p:extLst>
      <p:ext uri="{19B8F6BF-5375-455C-9EA6-DF929625EA0E}">
        <p15:presenceInfo xmlns:p15="http://schemas.microsoft.com/office/powerpoint/2012/main" userId="S-1-5-21-639947351-343809578-3807592339-42261" providerId="AD"/>
      </p:ext>
    </p:extLst>
  </p:cmAuthor>
  <p:cmAuthor id="3" name="Spells, Vanessa" initials="SV" lastIdx="8" clrIdx="2">
    <p:extLst>
      <p:ext uri="{19B8F6BF-5375-455C-9EA6-DF929625EA0E}">
        <p15:presenceInfo xmlns:p15="http://schemas.microsoft.com/office/powerpoint/2012/main" userId="S-1-5-21-639947351-343809578-3807592339-4322" providerId="AD"/>
      </p:ext>
    </p:extLst>
  </p:cmAuthor>
  <p:cmAuthor id="4" name="Zapanta, Zaldy" initials="ZZ" lastIdx="11" clrIdx="3">
    <p:extLst>
      <p:ext uri="{19B8F6BF-5375-455C-9EA6-DF929625EA0E}">
        <p15:presenceInfo xmlns:p15="http://schemas.microsoft.com/office/powerpoint/2012/main" userId="S-1-5-21-639947351-343809578-3807592339-384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EC7"/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49" autoAdjust="0"/>
    <p:restoredTop sz="94660" autoAdjust="0"/>
  </p:normalViewPr>
  <p:slideViewPr>
    <p:cSldViewPr showGuides="1">
      <p:cViewPr varScale="1">
        <p:scale>
          <a:sx n="132" d="100"/>
          <a:sy n="132" d="100"/>
        </p:scale>
        <p:origin x="78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06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92"/>
    </p:cViewPr>
  </p:sorterViewPr>
  <p:notesViewPr>
    <p:cSldViewPr showGuides="1">
      <p:cViewPr varScale="1">
        <p:scale>
          <a:sx n="75" d="100"/>
          <a:sy n="75" d="100"/>
        </p:scale>
        <p:origin x="205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802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4383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362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665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6743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3337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3988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617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085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207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82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663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814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117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7087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875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438400"/>
            <a:ext cx="56460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Credit Exposure Update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Spoorthy Papudesi</a:t>
            </a:r>
          </a:p>
          <a:p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52800" y="3276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Credit Work Group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ERCOT Public</a:t>
            </a:r>
          </a:p>
          <a:p>
            <a:r>
              <a:rPr lang="en-US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January 20, 2021</a:t>
            </a:r>
            <a:endParaRPr lang="en-US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 Coverage of </a:t>
            </a:r>
            <a:r>
              <a:rPr lang="en-US" sz="1800" dirty="0" smtClean="0">
                <a:cs typeface="Times New Roman" panose="02020603050405020304" pitchFamily="18" charset="0"/>
              </a:rPr>
              <a:t>Settlements </a:t>
            </a:r>
            <a:r>
              <a:rPr lang="en-US" sz="1800" dirty="0">
                <a:cs typeface="Times New Roman" panose="02020603050405020304" pitchFamily="18" charset="0"/>
              </a:rPr>
              <a:t>Nov 2019 </a:t>
            </a:r>
            <a:r>
              <a:rPr lang="en-US" sz="1800" dirty="0">
                <a:solidFill>
                  <a:srgbClr val="00AEC7"/>
                </a:solidFill>
                <a:cs typeface="Times New Roman" panose="02020603050405020304" pitchFamily="18" charset="0"/>
              </a:rPr>
              <a:t>-</a:t>
            </a:r>
            <a:r>
              <a:rPr lang="en-US" sz="18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dirty="0">
                <a:cs typeface="Times New Roman" panose="02020603050405020304" pitchFamily="18" charset="0"/>
              </a:rPr>
              <a:t>Nov 2020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0" y="5029200"/>
            <a:ext cx="63815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5B6770"/>
                </a:solidFill>
              </a:rPr>
              <a:t>Actual/invoice exposure slightly higher than TPEA except during summer peak</a:t>
            </a:r>
            <a:endParaRPr lang="en-US" sz="1400" dirty="0">
              <a:solidFill>
                <a:srgbClr val="5B677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1295400"/>
            <a:ext cx="7065876" cy="3218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40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 Coverage of </a:t>
            </a:r>
            <a:r>
              <a:rPr lang="en-US" sz="1800" dirty="0" smtClean="0">
                <a:cs typeface="Times New Roman" panose="02020603050405020304" pitchFamily="18" charset="0"/>
              </a:rPr>
              <a:t>Settlements </a:t>
            </a:r>
            <a:r>
              <a:rPr lang="en-US" sz="1800" dirty="0">
                <a:cs typeface="Times New Roman" panose="02020603050405020304" pitchFamily="18" charset="0"/>
              </a:rPr>
              <a:t>Nov 2019 </a:t>
            </a:r>
            <a:r>
              <a:rPr lang="en-US" sz="1800" dirty="0">
                <a:solidFill>
                  <a:srgbClr val="00AEC7"/>
                </a:solidFill>
                <a:cs typeface="Times New Roman" panose="02020603050405020304" pitchFamily="18" charset="0"/>
              </a:rPr>
              <a:t>-</a:t>
            </a:r>
            <a:r>
              <a:rPr lang="en-US" sz="18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dirty="0">
                <a:cs typeface="Times New Roman" panose="02020603050405020304" pitchFamily="18" charset="0"/>
              </a:rPr>
              <a:t>Nov 2020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5396943"/>
            <a:ext cx="428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5B6770"/>
                </a:solidFill>
              </a:rPr>
              <a:t>TPEA closely approximates actual/invoice exposure</a:t>
            </a:r>
            <a:endParaRPr lang="en-US" sz="1400" dirty="0">
              <a:solidFill>
                <a:srgbClr val="5B677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218278"/>
            <a:ext cx="7687722" cy="3353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55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 Coverage of </a:t>
            </a:r>
            <a:r>
              <a:rPr lang="en-US" sz="1800" dirty="0" smtClean="0">
                <a:cs typeface="Times New Roman" panose="02020603050405020304" pitchFamily="18" charset="0"/>
              </a:rPr>
              <a:t>Settlements </a:t>
            </a:r>
            <a:r>
              <a:rPr lang="en-US" sz="1800" dirty="0">
                <a:cs typeface="Times New Roman" panose="02020603050405020304" pitchFamily="18" charset="0"/>
              </a:rPr>
              <a:t>Nov 2019 </a:t>
            </a:r>
            <a:r>
              <a:rPr lang="en-US" sz="1800" dirty="0">
                <a:solidFill>
                  <a:srgbClr val="00AEC7"/>
                </a:solidFill>
                <a:cs typeface="Times New Roman" panose="02020603050405020304" pitchFamily="18" charset="0"/>
              </a:rPr>
              <a:t>-</a:t>
            </a:r>
            <a:r>
              <a:rPr lang="en-US" sz="18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dirty="0">
                <a:cs typeface="Times New Roman" panose="02020603050405020304" pitchFamily="18" charset="0"/>
              </a:rPr>
              <a:t>Nov 2020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52835" y="5213265"/>
            <a:ext cx="40572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5B6770"/>
                </a:solidFill>
              </a:rPr>
              <a:t>TPEA generally exceeds actual/invoice exposure</a:t>
            </a:r>
            <a:endParaRPr lang="en-US" sz="1400" dirty="0">
              <a:solidFill>
                <a:srgbClr val="5B677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1364911"/>
            <a:ext cx="7187807" cy="2999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48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 Coverage of </a:t>
            </a:r>
            <a:r>
              <a:rPr lang="en-US" sz="1600" dirty="0" smtClean="0">
                <a:cs typeface="Times New Roman" panose="02020603050405020304" pitchFamily="18" charset="0"/>
              </a:rPr>
              <a:t>Settlements </a:t>
            </a:r>
            <a:r>
              <a:rPr lang="en-US" sz="1600" dirty="0">
                <a:cs typeface="Times New Roman" panose="02020603050405020304" pitchFamily="18" charset="0"/>
              </a:rPr>
              <a:t>Nov 2019 </a:t>
            </a:r>
            <a:r>
              <a:rPr lang="en-US" sz="1600" dirty="0">
                <a:solidFill>
                  <a:srgbClr val="00AEC7"/>
                </a:solidFill>
                <a:cs typeface="Times New Roman" panose="02020603050405020304" pitchFamily="18" charset="0"/>
              </a:rPr>
              <a:t>-</a:t>
            </a:r>
            <a:r>
              <a:rPr lang="en-US" sz="16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600" dirty="0">
                <a:cs typeface="Times New Roman" panose="02020603050405020304" pitchFamily="18" charset="0"/>
              </a:rPr>
              <a:t>Nov 2020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73221" y="4886446"/>
            <a:ext cx="3858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5B6770"/>
                </a:solidFill>
              </a:rPr>
              <a:t>TPES mostly exceeds actual/invoice exposure</a:t>
            </a:r>
            <a:endParaRPr lang="en-US" sz="1400" dirty="0">
              <a:solidFill>
                <a:srgbClr val="5B677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9880" y="1386682"/>
            <a:ext cx="7480440" cy="275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18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 Coverage of </a:t>
            </a:r>
            <a:r>
              <a:rPr lang="en-US" sz="1600" dirty="0" smtClean="0">
                <a:cs typeface="Times New Roman" panose="02020603050405020304" pitchFamily="18" charset="0"/>
              </a:rPr>
              <a:t>Settlements </a:t>
            </a:r>
            <a:r>
              <a:rPr lang="en-US" sz="1600" dirty="0">
                <a:cs typeface="Times New Roman" panose="02020603050405020304" pitchFamily="18" charset="0"/>
              </a:rPr>
              <a:t>Nov 2019 </a:t>
            </a:r>
            <a:r>
              <a:rPr lang="en-US" sz="1600" dirty="0">
                <a:solidFill>
                  <a:srgbClr val="00AEC7"/>
                </a:solidFill>
                <a:cs typeface="Times New Roman" panose="02020603050405020304" pitchFamily="18" charset="0"/>
              </a:rPr>
              <a:t>-</a:t>
            </a:r>
            <a:r>
              <a:rPr lang="en-US" sz="16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600" dirty="0">
                <a:cs typeface="Times New Roman" panose="02020603050405020304" pitchFamily="18" charset="0"/>
              </a:rPr>
              <a:t>Nov 2020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5410200"/>
            <a:ext cx="428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5B6770"/>
                </a:solidFill>
              </a:rPr>
              <a:t>TPEA closely approximates actual/invoice </a:t>
            </a:r>
            <a:r>
              <a:rPr lang="en-US" sz="1400" dirty="0" smtClean="0">
                <a:solidFill>
                  <a:srgbClr val="5B6770"/>
                </a:solidFill>
              </a:rPr>
              <a:t>exposure</a:t>
            </a:r>
            <a:endParaRPr lang="en-US" sz="1400" dirty="0">
              <a:solidFill>
                <a:srgbClr val="5B677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1176399"/>
            <a:ext cx="6870787" cy="2981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5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00AEC7"/>
                </a:solidFill>
              </a:rPr>
              <a:t>Appendix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Summary of </a:t>
            </a:r>
            <a:r>
              <a:rPr lang="en-US" sz="1800" dirty="0" smtClean="0"/>
              <a:t>Distribution </a:t>
            </a:r>
            <a:r>
              <a:rPr lang="en-US" sz="1800" dirty="0"/>
              <a:t>by </a:t>
            </a:r>
            <a:r>
              <a:rPr lang="en-US" sz="1800" dirty="0" smtClean="0"/>
              <a:t>Market Segment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66700" y="5867400"/>
            <a:ext cx="83439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/>
              <a:t>Note: </a:t>
            </a:r>
            <a:r>
              <a:rPr lang="en-US" sz="1100" dirty="0" smtClean="0"/>
              <a:t>Excess </a:t>
            </a:r>
            <a:r>
              <a:rPr lang="en-US" sz="1100" dirty="0"/>
              <a:t>collateral doesn’t include Unsecured Credit </a:t>
            </a:r>
            <a:r>
              <a:rPr lang="en-US" sz="1100" dirty="0" smtClean="0"/>
              <a:t>Limit and is defined as Collateral in excess of TPE</a:t>
            </a:r>
            <a:endParaRPr lang="en-US" sz="11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1028633"/>
              </p:ext>
            </p:extLst>
          </p:nvPr>
        </p:nvGraphicFramePr>
        <p:xfrm>
          <a:off x="920750" y="1427990"/>
          <a:ext cx="7378699" cy="1487805"/>
        </p:xfrm>
        <a:graphic>
          <a:graphicData uri="http://schemas.openxmlformats.org/drawingml/2006/table">
            <a:tbl>
              <a:tblPr/>
              <a:tblGrid>
                <a:gridCol w="1403194"/>
                <a:gridCol w="744552"/>
                <a:gridCol w="639551"/>
                <a:gridCol w="553641"/>
                <a:gridCol w="811371"/>
                <a:gridCol w="610914"/>
                <a:gridCol w="610914"/>
                <a:gridCol w="735006"/>
                <a:gridCol w="610914"/>
                <a:gridCol w="658642"/>
              </a:tblGrid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Category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Counter-Party Distribution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Average TPE Distribution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Average Excess Collateral Distribution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Nov-20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Dec-20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Change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Nov-20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Dec-20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Change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Nov-20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Dec-20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Change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CRR Only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12.92%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13.87%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0.95%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6.88%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7.13%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3.11%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3.45%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0.34%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Generation Only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11.81%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11.68%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-0.13%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12.88%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13.63%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0.75%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3.59%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3.92%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0.33%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Load Only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12.92%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12.77%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-0.14%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5.61%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6.90%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1.29%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10.91%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9.88%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-1.03%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Load and Gen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12.2%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12.0%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-0.13%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40.29%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44.03%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3.74%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53.72%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51.36%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-2.36%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Trader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50.2%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49.6%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-0.55%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34.33%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28.30%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-6.03%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28.67%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31.39%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2.72%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20752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Summary of </a:t>
            </a:r>
            <a:r>
              <a:rPr lang="en-US" sz="1800" dirty="0" smtClean="0"/>
              <a:t>Distribution </a:t>
            </a:r>
            <a:r>
              <a:rPr lang="en-US" sz="1800" dirty="0"/>
              <a:t>by Rating Group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9300976"/>
              </p:ext>
            </p:extLst>
          </p:nvPr>
        </p:nvGraphicFramePr>
        <p:xfrm>
          <a:off x="920750" y="1386682"/>
          <a:ext cx="7378699" cy="2440305"/>
        </p:xfrm>
        <a:graphic>
          <a:graphicData uri="http://schemas.openxmlformats.org/drawingml/2006/table">
            <a:tbl>
              <a:tblPr/>
              <a:tblGrid>
                <a:gridCol w="1403194"/>
                <a:gridCol w="744552"/>
                <a:gridCol w="639551"/>
                <a:gridCol w="553641"/>
                <a:gridCol w="811371"/>
                <a:gridCol w="610914"/>
                <a:gridCol w="610914"/>
                <a:gridCol w="735006"/>
                <a:gridCol w="610914"/>
                <a:gridCol w="658642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Rating Group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Counter-Party Distribution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Average TPE Distribution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Average Excess Collateral Distribution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Nov-20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Dec-20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Change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Nov-20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Dec-20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Change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Nov-20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Dec-20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Change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AAA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AA- to AA+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4.43%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4.38%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-0.05%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1.44%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2.41%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0.97%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2.22%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2.05%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-0.17%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A- to A+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6.64%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6.93%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0.29%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4.24%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5.10%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0.86%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10.79%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11.67%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0.88%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BBB- to BBB+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12.92%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13.14%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0.22%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26.60%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23.83%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-2.77%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32.97%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31.37%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-1.59%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Investment Grade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23.99%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24.45%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0.47%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32.28%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31.34%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-0.93%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45.98%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45.09%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-0.88%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BB- to BB+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4.43%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4.01%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-0.41%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24.65%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26.57%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1.93%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15.43%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14.39%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-1.04%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B- to B+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1.11%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1.09%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-0.01%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2.05%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3.12%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1.07%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1.22%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1.19%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-0.03%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CCC+ and below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Not Rated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70.48%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70.44%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-0.04%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41.02%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38.97%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-2.06%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37.37%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39.32%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1.95%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Non-investment Grade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76.01%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75.55%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-0.47%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67.72%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68.66%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0.93%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54.02%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54.91%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0.88%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65267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Distribution of TPE by Rating and Category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3274972"/>
              </p:ext>
            </p:extLst>
          </p:nvPr>
        </p:nvGraphicFramePr>
        <p:xfrm>
          <a:off x="723899" y="1386682"/>
          <a:ext cx="7886701" cy="2715861"/>
        </p:xfrm>
        <a:graphic>
          <a:graphicData uri="http://schemas.openxmlformats.org/drawingml/2006/table">
            <a:tbl>
              <a:tblPr/>
              <a:tblGrid>
                <a:gridCol w="1538282"/>
                <a:gridCol w="841248"/>
                <a:gridCol w="949409"/>
                <a:gridCol w="841248"/>
                <a:gridCol w="1057569"/>
                <a:gridCol w="841248"/>
                <a:gridCol w="1036538"/>
                <a:gridCol w="781159"/>
              </a:tblGrid>
              <a:tr h="3877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Rating Group</a:t>
                      </a:r>
                    </a:p>
                  </a:txBody>
                  <a:tcPr marL="9017" marR="9017" marT="90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CRR Only</a:t>
                      </a:r>
                    </a:p>
                  </a:txBody>
                  <a:tcPr marL="9017" marR="9017" marT="90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Generation Only</a:t>
                      </a:r>
                    </a:p>
                  </a:txBody>
                  <a:tcPr marL="9017" marR="9017" marT="90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Load Only</a:t>
                      </a:r>
                    </a:p>
                  </a:txBody>
                  <a:tcPr marL="9017" marR="9017" marT="90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Load and Generation</a:t>
                      </a:r>
                    </a:p>
                  </a:txBody>
                  <a:tcPr marL="9017" marR="9017" marT="90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Trader</a:t>
                      </a:r>
                    </a:p>
                  </a:txBody>
                  <a:tcPr marL="9017" marR="9017" marT="90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Total TPE</a:t>
                      </a:r>
                    </a:p>
                  </a:txBody>
                  <a:tcPr marL="9017" marR="9017" marT="90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Percent TPE</a:t>
                      </a:r>
                    </a:p>
                  </a:txBody>
                  <a:tcPr marL="9017" marR="9017" marT="90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</a:tr>
              <a:tr h="18935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AAA</a:t>
                      </a:r>
                    </a:p>
                  </a:txBody>
                  <a:tcPr marL="9017" marR="9017" marT="90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7" marR="9017" marT="9017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7" marR="9017" marT="9017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7" marR="9017" marT="9017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7" marR="9017" marT="9017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7" marR="9017" marT="9017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7" marR="9017" marT="9017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017" marR="9017" marT="90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18033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AA- to AA+</a:t>
                      </a:r>
                    </a:p>
                  </a:txBody>
                  <a:tcPr marL="9017" marR="9017" marT="90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414,024 </a:t>
                      </a:r>
                    </a:p>
                  </a:txBody>
                  <a:tcPr marL="9017" marR="9017" marT="90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7" marR="9017" marT="90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7" marR="9017" marT="90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9,976,272 </a:t>
                      </a:r>
                    </a:p>
                  </a:txBody>
                  <a:tcPr marL="9017" marR="9017" marT="90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40,500 </a:t>
                      </a:r>
                    </a:p>
                  </a:txBody>
                  <a:tcPr marL="9017" marR="9017" marT="90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10,430,796 </a:t>
                      </a:r>
                    </a:p>
                  </a:txBody>
                  <a:tcPr marL="9017" marR="9017" marT="90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2.41%</a:t>
                      </a:r>
                    </a:p>
                  </a:txBody>
                  <a:tcPr marL="9017" marR="9017" marT="90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18033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A- to A+</a:t>
                      </a:r>
                    </a:p>
                  </a:txBody>
                  <a:tcPr marL="9017" marR="9017" marT="90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7" marR="9017" marT="90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5,620 </a:t>
                      </a:r>
                    </a:p>
                  </a:txBody>
                  <a:tcPr marL="9017" marR="9017" marT="90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3,824,475 </a:t>
                      </a:r>
                    </a:p>
                  </a:txBody>
                  <a:tcPr marL="9017" marR="9017" marT="90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15,261,308 </a:t>
                      </a:r>
                    </a:p>
                  </a:txBody>
                  <a:tcPr marL="9017" marR="9017" marT="90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2,995,828 </a:t>
                      </a:r>
                    </a:p>
                  </a:txBody>
                  <a:tcPr marL="9017" marR="9017" marT="90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22,087,229 </a:t>
                      </a:r>
                    </a:p>
                  </a:txBody>
                  <a:tcPr marL="9017" marR="9017" marT="90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5.10%</a:t>
                      </a:r>
                    </a:p>
                  </a:txBody>
                  <a:tcPr marL="9017" marR="9017" marT="90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18033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BBB- to BBB+</a:t>
                      </a:r>
                    </a:p>
                  </a:txBody>
                  <a:tcPr marL="9017" marR="9017" marT="90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1,987,878 </a:t>
                      </a:r>
                    </a:p>
                  </a:txBody>
                  <a:tcPr marL="9017" marR="9017" marT="90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8,874,038 </a:t>
                      </a:r>
                    </a:p>
                  </a:txBody>
                  <a:tcPr marL="9017" marR="9017" marT="90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3,861,959 </a:t>
                      </a:r>
                    </a:p>
                  </a:txBody>
                  <a:tcPr marL="9017" marR="9017" marT="90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62,795,018 </a:t>
                      </a:r>
                    </a:p>
                  </a:txBody>
                  <a:tcPr marL="9017" marR="9017" marT="90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25,701,421 </a:t>
                      </a:r>
                    </a:p>
                  </a:txBody>
                  <a:tcPr marL="9017" marR="9017" marT="90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103,220,315 </a:t>
                      </a:r>
                    </a:p>
                  </a:txBody>
                  <a:tcPr marL="9017" marR="9017" marT="90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23.83%</a:t>
                      </a:r>
                    </a:p>
                  </a:txBody>
                  <a:tcPr marL="9017" marR="9017" marT="90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18033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Investment Grade</a:t>
                      </a:r>
                    </a:p>
                  </a:txBody>
                  <a:tcPr marL="9017" marR="9017" marT="90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2,401,902 </a:t>
                      </a:r>
                    </a:p>
                  </a:txBody>
                  <a:tcPr marL="9017" marR="9017" marT="90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8,879,658 </a:t>
                      </a:r>
                    </a:p>
                  </a:txBody>
                  <a:tcPr marL="9017" marR="9017" marT="90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7,686,434 </a:t>
                      </a:r>
                    </a:p>
                  </a:txBody>
                  <a:tcPr marL="9017" marR="9017" marT="90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88,032,598 </a:t>
                      </a:r>
                    </a:p>
                  </a:txBody>
                  <a:tcPr marL="9017" marR="9017" marT="90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28,737,749 </a:t>
                      </a:r>
                    </a:p>
                  </a:txBody>
                  <a:tcPr marL="9017" marR="9017" marT="90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135,738,341 </a:t>
                      </a:r>
                    </a:p>
                  </a:txBody>
                  <a:tcPr marL="9017" marR="9017" marT="90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31.34%</a:t>
                      </a:r>
                    </a:p>
                  </a:txBody>
                  <a:tcPr marL="9017" marR="9017" marT="90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18033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BB- to BB+</a:t>
                      </a:r>
                    </a:p>
                  </a:txBody>
                  <a:tcPr marL="9017" marR="9017" marT="90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7" marR="9017" marT="90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44,125,696 </a:t>
                      </a:r>
                    </a:p>
                  </a:txBody>
                  <a:tcPr marL="9017" marR="9017" marT="90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6,490,556 </a:t>
                      </a:r>
                    </a:p>
                  </a:txBody>
                  <a:tcPr marL="9017" marR="9017" marT="90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31,632,977 </a:t>
                      </a:r>
                    </a:p>
                  </a:txBody>
                  <a:tcPr marL="9017" marR="9017" marT="90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32,838,261 </a:t>
                      </a:r>
                    </a:p>
                  </a:txBody>
                  <a:tcPr marL="9017" marR="9017" marT="90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115,087,489 </a:t>
                      </a:r>
                    </a:p>
                  </a:txBody>
                  <a:tcPr marL="9017" marR="9017" marT="90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26.57%</a:t>
                      </a:r>
                    </a:p>
                  </a:txBody>
                  <a:tcPr marL="9017" marR="9017" marT="90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18033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B- to B+</a:t>
                      </a:r>
                    </a:p>
                  </a:txBody>
                  <a:tcPr marL="9017" marR="9017" marT="90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7" marR="9017" marT="90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7" marR="9017" marT="90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7" marR="9017" marT="90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8,019,204 </a:t>
                      </a:r>
                    </a:p>
                  </a:txBody>
                  <a:tcPr marL="9017" marR="9017" marT="90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5,481,210 </a:t>
                      </a:r>
                    </a:p>
                  </a:txBody>
                  <a:tcPr marL="9017" marR="9017" marT="90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13,500,415 </a:t>
                      </a:r>
                    </a:p>
                  </a:txBody>
                  <a:tcPr marL="9017" marR="9017" marT="90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3.12%</a:t>
                      </a:r>
                    </a:p>
                  </a:txBody>
                  <a:tcPr marL="9017" marR="9017" marT="90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18033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CCC+ and below</a:t>
                      </a:r>
                    </a:p>
                  </a:txBody>
                  <a:tcPr marL="9017" marR="9017" marT="90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7" marR="9017" marT="90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7" marR="9017" marT="90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7" marR="9017" marT="90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7" marR="9017" marT="90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7" marR="9017" marT="90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7" marR="9017" marT="90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017" marR="9017" marT="90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18033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Not Rated</a:t>
                      </a:r>
                    </a:p>
                  </a:txBody>
                  <a:tcPr marL="9017" marR="9017" marT="90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28,490,979 </a:t>
                      </a:r>
                    </a:p>
                  </a:txBody>
                  <a:tcPr marL="9017" marR="9017" marT="90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6,044,176 </a:t>
                      </a:r>
                    </a:p>
                  </a:txBody>
                  <a:tcPr marL="9017" marR="9017" marT="90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15,705,610 </a:t>
                      </a:r>
                    </a:p>
                  </a:txBody>
                  <a:tcPr marL="9017" marR="9017" marT="90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62,999,903 </a:t>
                      </a:r>
                    </a:p>
                  </a:txBody>
                  <a:tcPr marL="9017" marR="9017" marT="90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55,506,828 </a:t>
                      </a:r>
                    </a:p>
                  </a:txBody>
                  <a:tcPr marL="9017" marR="9017" marT="90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168,747,496 </a:t>
                      </a:r>
                    </a:p>
                  </a:txBody>
                  <a:tcPr marL="9017" marR="9017" marT="90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38.97%</a:t>
                      </a:r>
                    </a:p>
                  </a:txBody>
                  <a:tcPr marL="9017" marR="9017" marT="90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18033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Non-Investment Grade</a:t>
                      </a:r>
                    </a:p>
                  </a:txBody>
                  <a:tcPr marL="9017" marR="9017" marT="90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28,490,979 </a:t>
                      </a:r>
                    </a:p>
                  </a:txBody>
                  <a:tcPr marL="9017" marR="9017" marT="90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50,169,872 </a:t>
                      </a:r>
                    </a:p>
                  </a:txBody>
                  <a:tcPr marL="9017" marR="9017" marT="90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22,196,166 </a:t>
                      </a:r>
                    </a:p>
                  </a:txBody>
                  <a:tcPr marL="9017" marR="9017" marT="90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102,652,084 </a:t>
                      </a:r>
                    </a:p>
                  </a:txBody>
                  <a:tcPr marL="9017" marR="9017" marT="90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93,826,300 </a:t>
                      </a:r>
                    </a:p>
                  </a:txBody>
                  <a:tcPr marL="9017" marR="9017" marT="90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297,335,400 </a:t>
                      </a:r>
                    </a:p>
                  </a:txBody>
                  <a:tcPr marL="9017" marR="9017" marT="90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68.66%</a:t>
                      </a:r>
                    </a:p>
                  </a:txBody>
                  <a:tcPr marL="9017" marR="9017" marT="90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32640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Total TPE</a:t>
                      </a:r>
                    </a:p>
                  </a:txBody>
                  <a:tcPr marL="9017" marR="9017" marT="90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       30,892,881 </a:t>
                      </a:r>
                    </a:p>
                  </a:txBody>
                  <a:tcPr marL="9017" marR="9017" marT="90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           59,049,530 </a:t>
                      </a:r>
                    </a:p>
                  </a:txBody>
                  <a:tcPr marL="9017" marR="9017" marT="90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       29,882,600 </a:t>
                      </a:r>
                    </a:p>
                  </a:txBody>
                  <a:tcPr marL="9017" marR="9017" marT="90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            190,684,682 </a:t>
                      </a:r>
                    </a:p>
                  </a:txBody>
                  <a:tcPr marL="9017" marR="9017" marT="90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    122,564,048 </a:t>
                      </a:r>
                    </a:p>
                  </a:txBody>
                  <a:tcPr marL="9017" marR="9017" marT="90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            433,073,741 </a:t>
                      </a:r>
                    </a:p>
                  </a:txBody>
                  <a:tcPr marL="9017" marR="9017" marT="90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017" marR="9017" marT="90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18935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Percent TPE</a:t>
                      </a:r>
                    </a:p>
                  </a:txBody>
                  <a:tcPr marL="9017" marR="9017" marT="90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7.13%</a:t>
                      </a:r>
                    </a:p>
                  </a:txBody>
                  <a:tcPr marL="9017" marR="9017" marT="90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13.63%</a:t>
                      </a:r>
                    </a:p>
                  </a:txBody>
                  <a:tcPr marL="9017" marR="9017" marT="90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6.90%</a:t>
                      </a:r>
                    </a:p>
                  </a:txBody>
                  <a:tcPr marL="9017" marR="9017" marT="90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44.03%</a:t>
                      </a:r>
                    </a:p>
                  </a:txBody>
                  <a:tcPr marL="9017" marR="9017" marT="90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28.30%</a:t>
                      </a:r>
                    </a:p>
                  </a:txBody>
                  <a:tcPr marL="9017" marR="9017" marT="90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017" marR="9017" marT="90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17" marR="9017" marT="90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91487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Distribution of </a:t>
            </a:r>
            <a:r>
              <a:rPr lang="en-US" sz="1800" dirty="0" smtClean="0"/>
              <a:t>Excess Collateral </a:t>
            </a:r>
            <a:r>
              <a:rPr lang="en-US" sz="1800" dirty="0"/>
              <a:t>by Rating and Category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18180" y="5791200"/>
            <a:ext cx="83439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Note: </a:t>
            </a:r>
            <a:r>
              <a:rPr lang="en-US" sz="1400" dirty="0" smtClean="0"/>
              <a:t>Excess </a:t>
            </a:r>
            <a:r>
              <a:rPr lang="en-US" sz="1400" dirty="0"/>
              <a:t>collateral doesn’t include Unsecured Credit </a:t>
            </a:r>
            <a:r>
              <a:rPr lang="en-US" sz="1400" dirty="0" smtClean="0"/>
              <a:t>Limit</a:t>
            </a:r>
            <a:endParaRPr lang="en-US" sz="1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2463497"/>
              </p:ext>
            </p:extLst>
          </p:nvPr>
        </p:nvGraphicFramePr>
        <p:xfrm>
          <a:off x="666751" y="1386682"/>
          <a:ext cx="7886698" cy="2924598"/>
        </p:xfrm>
        <a:graphic>
          <a:graphicData uri="http://schemas.openxmlformats.org/drawingml/2006/table">
            <a:tbl>
              <a:tblPr/>
              <a:tblGrid>
                <a:gridCol w="1428251"/>
                <a:gridCol w="839410"/>
                <a:gridCol w="839410"/>
                <a:gridCol w="1042999"/>
                <a:gridCol w="902053"/>
                <a:gridCol w="939638"/>
                <a:gridCol w="964695"/>
                <a:gridCol w="930242"/>
              </a:tblGrid>
              <a:tr h="3855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Rating Group</a:t>
                      </a:r>
                    </a:p>
                  </a:txBody>
                  <a:tcPr marL="9404" marR="9404" marT="94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CRR Only</a:t>
                      </a:r>
                    </a:p>
                  </a:txBody>
                  <a:tcPr marL="9404" marR="9404" marT="94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Generation Only</a:t>
                      </a:r>
                    </a:p>
                  </a:txBody>
                  <a:tcPr marL="9404" marR="9404" marT="94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Load Only</a:t>
                      </a:r>
                    </a:p>
                  </a:txBody>
                  <a:tcPr marL="9404" marR="9404" marT="94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Load and Generation</a:t>
                      </a:r>
                    </a:p>
                  </a:txBody>
                  <a:tcPr marL="9404" marR="9404" marT="94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Trader</a:t>
                      </a:r>
                    </a:p>
                  </a:txBody>
                  <a:tcPr marL="9404" marR="9404" marT="94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Excess Collateral</a:t>
                      </a:r>
                    </a:p>
                  </a:txBody>
                  <a:tcPr marL="9404" marR="9404" marT="94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Percent Excess Collateral</a:t>
                      </a:r>
                    </a:p>
                  </a:txBody>
                  <a:tcPr marL="9404" marR="9404" marT="940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</a:tr>
              <a:tr h="19748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AAA</a:t>
                      </a:r>
                    </a:p>
                  </a:txBody>
                  <a:tcPr marL="9404" marR="9404" marT="94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404" marR="9404" marT="940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188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AA- to AA+</a:t>
                      </a:r>
                    </a:p>
                  </a:txBody>
                  <a:tcPr marL="9404" marR="9404" marT="94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6,935,681 </a:t>
                      </a:r>
                    </a:p>
                  </a:txBody>
                  <a:tcPr marL="9404" marR="9404" marT="9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40,595,052 </a:t>
                      </a:r>
                    </a:p>
                  </a:txBody>
                  <a:tcPr marL="9404" marR="9404" marT="9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1,959,544 </a:t>
                      </a:r>
                    </a:p>
                  </a:txBody>
                  <a:tcPr marL="9404" marR="9404" marT="9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49,490,277 </a:t>
                      </a:r>
                    </a:p>
                  </a:txBody>
                  <a:tcPr marL="9404" marR="9404" marT="9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2.05%</a:t>
                      </a:r>
                    </a:p>
                  </a:txBody>
                  <a:tcPr marL="9404" marR="9404" marT="940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188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A- to A+</a:t>
                      </a:r>
                    </a:p>
                  </a:txBody>
                  <a:tcPr marL="9404" marR="9404" marT="94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116,644 </a:t>
                      </a:r>
                    </a:p>
                  </a:txBody>
                  <a:tcPr marL="9404" marR="9404" marT="9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3,994,380 </a:t>
                      </a:r>
                    </a:p>
                  </a:txBody>
                  <a:tcPr marL="9404" marR="9404" marT="9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64,921,716 </a:t>
                      </a:r>
                    </a:p>
                  </a:txBody>
                  <a:tcPr marL="9404" marR="9404" marT="9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137,779,660 </a:t>
                      </a:r>
                    </a:p>
                  </a:txBody>
                  <a:tcPr marL="9404" marR="9404" marT="9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74,211,284 </a:t>
                      </a:r>
                    </a:p>
                  </a:txBody>
                  <a:tcPr marL="9404" marR="9404" marT="9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281,023,684 </a:t>
                      </a:r>
                    </a:p>
                  </a:txBody>
                  <a:tcPr marL="9404" marR="9404" marT="9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11.67%</a:t>
                      </a:r>
                    </a:p>
                  </a:txBody>
                  <a:tcPr marL="9404" marR="9404" marT="940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188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BBB- to BBB+</a:t>
                      </a:r>
                    </a:p>
                  </a:txBody>
                  <a:tcPr marL="9404" marR="9404" marT="94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19,259,293 </a:t>
                      </a:r>
                    </a:p>
                  </a:txBody>
                  <a:tcPr marL="9404" marR="9404" marT="9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28,521,862 </a:t>
                      </a:r>
                    </a:p>
                  </a:txBody>
                  <a:tcPr marL="9404" marR="9404" marT="9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70,093,171 </a:t>
                      </a:r>
                    </a:p>
                  </a:txBody>
                  <a:tcPr marL="9404" marR="9404" marT="9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420,934,961 </a:t>
                      </a:r>
                    </a:p>
                  </a:txBody>
                  <a:tcPr marL="9404" marR="9404" marT="9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217,013,557 </a:t>
                      </a:r>
                    </a:p>
                  </a:txBody>
                  <a:tcPr marL="9404" marR="9404" marT="9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755,822,845 </a:t>
                      </a:r>
                    </a:p>
                  </a:txBody>
                  <a:tcPr marL="9404" marR="9404" marT="9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31.37%</a:t>
                      </a:r>
                    </a:p>
                  </a:txBody>
                  <a:tcPr marL="9404" marR="9404" marT="940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188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Investment Grade</a:t>
                      </a:r>
                    </a:p>
                  </a:txBody>
                  <a:tcPr marL="9404" marR="9404" marT="94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26,311,619 </a:t>
                      </a:r>
                    </a:p>
                  </a:txBody>
                  <a:tcPr marL="9404" marR="9404" marT="9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32,516,243 </a:t>
                      </a:r>
                    </a:p>
                  </a:txBody>
                  <a:tcPr marL="9404" marR="9404" marT="9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135,014,887 </a:t>
                      </a:r>
                    </a:p>
                  </a:txBody>
                  <a:tcPr marL="9404" marR="9404" marT="9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599,309,673 </a:t>
                      </a:r>
                    </a:p>
                  </a:txBody>
                  <a:tcPr marL="9404" marR="9404" marT="9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293,184,384 </a:t>
                      </a:r>
                    </a:p>
                  </a:txBody>
                  <a:tcPr marL="9404" marR="9404" marT="9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1,086,336,806 </a:t>
                      </a:r>
                    </a:p>
                  </a:txBody>
                  <a:tcPr marL="9404" marR="9404" marT="9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45.09%</a:t>
                      </a:r>
                    </a:p>
                  </a:txBody>
                  <a:tcPr marL="9404" marR="9404" marT="940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188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BB- to BB+</a:t>
                      </a:r>
                    </a:p>
                  </a:txBody>
                  <a:tcPr marL="9404" marR="9404" marT="94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55,290,719 </a:t>
                      </a:r>
                    </a:p>
                  </a:txBody>
                  <a:tcPr marL="9404" marR="9404" marT="9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42,982,631 </a:t>
                      </a:r>
                    </a:p>
                  </a:txBody>
                  <a:tcPr marL="9404" marR="9404" marT="9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217,275,256 </a:t>
                      </a:r>
                    </a:p>
                  </a:txBody>
                  <a:tcPr marL="9404" marR="9404" marT="9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31,150,348 </a:t>
                      </a:r>
                    </a:p>
                  </a:txBody>
                  <a:tcPr marL="9404" marR="9404" marT="9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346,698,953 </a:t>
                      </a:r>
                    </a:p>
                  </a:txBody>
                  <a:tcPr marL="9404" marR="9404" marT="9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14.39%</a:t>
                      </a:r>
                    </a:p>
                  </a:txBody>
                  <a:tcPr marL="9404" marR="9404" marT="940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188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B- to B+</a:t>
                      </a:r>
                    </a:p>
                  </a:txBody>
                  <a:tcPr marL="9404" marR="9404" marT="94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23,477,952 </a:t>
                      </a:r>
                    </a:p>
                  </a:txBody>
                  <a:tcPr marL="9404" marR="9404" marT="9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5,244,599 </a:t>
                      </a:r>
                    </a:p>
                  </a:txBody>
                  <a:tcPr marL="9404" marR="9404" marT="9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28,722,551 </a:t>
                      </a:r>
                    </a:p>
                  </a:txBody>
                  <a:tcPr marL="9404" marR="9404" marT="9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1.19%</a:t>
                      </a:r>
                    </a:p>
                  </a:txBody>
                  <a:tcPr marL="9404" marR="9404" marT="940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188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CCC+ and below</a:t>
                      </a:r>
                    </a:p>
                  </a:txBody>
                  <a:tcPr marL="9404" marR="9404" marT="94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404" marR="9404" marT="940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188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Not Rated</a:t>
                      </a:r>
                    </a:p>
                  </a:txBody>
                  <a:tcPr marL="9404" marR="9404" marT="94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56,793,881 </a:t>
                      </a:r>
                    </a:p>
                  </a:txBody>
                  <a:tcPr marL="9404" marR="9404" marT="9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6,641,995 </a:t>
                      </a:r>
                    </a:p>
                  </a:txBody>
                  <a:tcPr marL="9404" marR="9404" marT="9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59,966,808 </a:t>
                      </a:r>
                    </a:p>
                  </a:txBody>
                  <a:tcPr marL="9404" marR="9404" marT="9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397,174,206 </a:t>
                      </a:r>
                    </a:p>
                  </a:txBody>
                  <a:tcPr marL="9404" marR="9404" marT="9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426,677,223 </a:t>
                      </a:r>
                    </a:p>
                  </a:txBody>
                  <a:tcPr marL="9404" marR="9404" marT="9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947,254,113 </a:t>
                      </a:r>
                    </a:p>
                  </a:txBody>
                  <a:tcPr marL="9404" marR="9404" marT="9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39.32%</a:t>
                      </a:r>
                    </a:p>
                  </a:txBody>
                  <a:tcPr marL="9404" marR="9404" marT="940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188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Non-Investment Grade</a:t>
                      </a:r>
                    </a:p>
                  </a:txBody>
                  <a:tcPr marL="9404" marR="9404" marT="94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56,793,881 </a:t>
                      </a:r>
                    </a:p>
                  </a:txBody>
                  <a:tcPr marL="9404" marR="9404" marT="9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61,932,714 </a:t>
                      </a:r>
                    </a:p>
                  </a:txBody>
                  <a:tcPr marL="9404" marR="9404" marT="9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102,949,438 </a:t>
                      </a:r>
                    </a:p>
                  </a:txBody>
                  <a:tcPr marL="9404" marR="9404" marT="9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637,927,414 </a:t>
                      </a:r>
                    </a:p>
                  </a:txBody>
                  <a:tcPr marL="9404" marR="9404" marT="9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463,072,169 </a:t>
                      </a:r>
                    </a:p>
                  </a:txBody>
                  <a:tcPr marL="9404" marR="9404" marT="9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1,322,675,617 </a:t>
                      </a:r>
                    </a:p>
                  </a:txBody>
                  <a:tcPr marL="9404" marR="9404" marT="9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54.91%</a:t>
                      </a:r>
                    </a:p>
                  </a:txBody>
                  <a:tcPr marL="9404" marR="9404" marT="940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263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Total Excess Collateral</a:t>
                      </a:r>
                    </a:p>
                  </a:txBody>
                  <a:tcPr marL="9404" marR="9404" marT="94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83,105,500 </a:t>
                      </a:r>
                    </a:p>
                  </a:txBody>
                  <a:tcPr marL="9404" marR="9404" marT="9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94,448,956 </a:t>
                      </a:r>
                    </a:p>
                  </a:txBody>
                  <a:tcPr marL="9404" marR="9404" marT="9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237,964,326 </a:t>
                      </a:r>
                    </a:p>
                  </a:txBody>
                  <a:tcPr marL="9404" marR="9404" marT="9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1,237,237,088 </a:t>
                      </a:r>
                    </a:p>
                  </a:txBody>
                  <a:tcPr marL="9404" marR="9404" marT="9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756,256,553 </a:t>
                      </a:r>
                    </a:p>
                  </a:txBody>
                  <a:tcPr marL="9404" marR="9404" marT="9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2,409,012,423 </a:t>
                      </a:r>
                    </a:p>
                  </a:txBody>
                  <a:tcPr marL="9404" marR="9404" marT="9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404" marR="9404" marT="940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38555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Percent Excess Collateral</a:t>
                      </a:r>
                    </a:p>
                  </a:txBody>
                  <a:tcPr marL="9404" marR="9404" marT="94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3.45%</a:t>
                      </a:r>
                    </a:p>
                  </a:txBody>
                  <a:tcPr marL="9404" marR="9404" marT="9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3.92%</a:t>
                      </a:r>
                    </a:p>
                  </a:txBody>
                  <a:tcPr marL="9404" marR="9404" marT="9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9.88%</a:t>
                      </a:r>
                    </a:p>
                  </a:txBody>
                  <a:tcPr marL="9404" marR="9404" marT="9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51.36%</a:t>
                      </a:r>
                    </a:p>
                  </a:txBody>
                  <a:tcPr marL="9404" marR="9404" marT="9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31.39%</a:t>
                      </a:r>
                    </a:p>
                  </a:txBody>
                  <a:tcPr marL="9404" marR="9404" marT="9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404" marR="9404" marT="9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8831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latin typeface="+mn-lt"/>
                <a:cs typeface="Times New Roman" panose="02020603050405020304" pitchFamily="18" charset="0"/>
              </a:rPr>
              <a:t>Monthly Highlights </a:t>
            </a:r>
            <a:r>
              <a:rPr lang="en-US" sz="1800" dirty="0" smtClean="0">
                <a:cs typeface="Times New Roman" panose="02020603050405020304" pitchFamily="18" charset="0"/>
              </a:rPr>
              <a:t>Nov 2020- </a:t>
            </a:r>
            <a:r>
              <a:rPr lang="en-US" sz="1800" dirty="0" smtClean="0">
                <a:latin typeface="+mn-lt"/>
                <a:cs typeface="Times New Roman" panose="02020603050405020304" pitchFamily="18" charset="0"/>
              </a:rPr>
              <a:t>Dec 2020</a:t>
            </a:r>
            <a:endParaRPr lang="en-US" sz="1800" b="1" dirty="0">
              <a:solidFill>
                <a:schemeClr val="accent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5182"/>
            <a:ext cx="8534400" cy="51816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Market-wide average TPE increased from $ 416.58 million to $ 433.07 million</a:t>
            </a:r>
          </a:p>
          <a:p>
            <a:pPr lvl="1"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TPE increased mainly due to higher Forward Adjustment Factors in December compared to November</a:t>
            </a:r>
          </a:p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Discretionary Collateral is defined as Secured Collateral in excess of TPE,CRR Locked ACL and DAM Exposure</a:t>
            </a:r>
          </a:p>
          <a:p>
            <a:pPr lvl="1"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Average Discretionary Collateral slightly increased from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$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1,239.7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million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to $1,241.2 million </a:t>
            </a:r>
          </a:p>
          <a:p>
            <a:pPr lvl="1"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The increase in Discretionary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C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ollateral is largely due to decrease in CRR Locked ACL.</a:t>
            </a:r>
          </a:p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Number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of active Counter-Parties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increased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by 3</a:t>
            </a:r>
            <a:endParaRPr lang="en-US" sz="1400" dirty="0" smtClean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No unusual collateral call activity</a:t>
            </a:r>
          </a:p>
          <a:p>
            <a:pPr>
              <a:spcAft>
                <a:spcPts val="600"/>
              </a:spcAft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US" sz="1400" dirty="0" smtClean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48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 </a:t>
            </a:r>
            <a:r>
              <a:rPr lang="en-US" sz="1800" dirty="0" smtClean="0">
                <a:cs typeface="Times New Roman" panose="02020603050405020304" pitchFamily="18" charset="0"/>
              </a:rPr>
              <a:t>Coverage </a:t>
            </a:r>
            <a:r>
              <a:rPr lang="en-US" sz="1800" dirty="0">
                <a:cs typeface="Times New Roman" panose="02020603050405020304" pitchFamily="18" charset="0"/>
              </a:rPr>
              <a:t>of </a:t>
            </a:r>
            <a:r>
              <a:rPr lang="en-US" sz="1800" dirty="0" smtClean="0">
                <a:cs typeface="Times New Roman" panose="02020603050405020304" pitchFamily="18" charset="0"/>
              </a:rPr>
              <a:t>Settlements</a:t>
            </a:r>
            <a:endParaRPr lang="en-US" sz="1800" b="1" dirty="0">
              <a:solidFill>
                <a:schemeClr val="accent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4" y="914400"/>
            <a:ext cx="8534400" cy="5181600"/>
          </a:xfrm>
        </p:spPr>
        <p:txBody>
          <a:bodyPr/>
          <a:lstStyle/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rgbClr val="5B6770"/>
                </a:solidFill>
                <a:latin typeface="+mj-lt"/>
              </a:rPr>
              <a:t>TPEA covers </a:t>
            </a:r>
            <a:r>
              <a:rPr lang="en-US" sz="1800" dirty="0">
                <a:solidFill>
                  <a:srgbClr val="5B6770"/>
                </a:solidFill>
                <a:latin typeface="+mj-lt"/>
              </a:rPr>
              <a:t>S</a:t>
            </a:r>
            <a:r>
              <a:rPr lang="en-US" sz="1800" dirty="0" smtClean="0">
                <a:solidFill>
                  <a:srgbClr val="5B6770"/>
                </a:solidFill>
                <a:latin typeface="+mj-lt"/>
              </a:rPr>
              <a:t>ettlement/Invoice exposure and estimated Real-Time and Day- Ahead completed but not settled activity (RTLCNS and UDAA)</a:t>
            </a: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rgbClr val="5B6770"/>
                </a:solidFill>
                <a:latin typeface="+mj-lt"/>
              </a:rPr>
              <a:t>The analysis was performed for the period, Nov 2019 -</a:t>
            </a:r>
            <a:r>
              <a:rPr lang="en-US" sz="18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sz="1800" dirty="0" smtClean="0">
                <a:solidFill>
                  <a:srgbClr val="5B6770"/>
                </a:solidFill>
                <a:latin typeface="+mj-lt"/>
              </a:rPr>
              <a:t>Nov 2020</a:t>
            </a: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rgbClr val="5B6770"/>
                </a:solidFill>
                <a:latin typeface="+mj-lt"/>
              </a:rPr>
              <a:t>Only Settlement invoices due to ERCOT are considered in the calculation</a:t>
            </a: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rgbClr val="5B6770"/>
                </a:solidFill>
                <a:latin typeface="+mj-lt"/>
              </a:rPr>
              <a:t>M1 values as of May 28, 2020 were used for the period Jul 2019 - May 2020 and M1 values effective as of each day were used since Jun 2020</a:t>
            </a: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1800" dirty="0">
              <a:solidFill>
                <a:srgbClr val="5B6770"/>
              </a:solidFill>
              <a:latin typeface="+mj-lt"/>
            </a:endParaRPr>
          </a:p>
          <a:p>
            <a:pPr marL="457200" lvl="1" indent="0" algn="just">
              <a:spcAft>
                <a:spcPts val="600"/>
              </a:spcAft>
              <a:buNone/>
            </a:pPr>
            <a:r>
              <a:rPr lang="en-US" sz="1800" b="1" u="sng" dirty="0" smtClean="0">
                <a:solidFill>
                  <a:srgbClr val="5B6770"/>
                </a:solidFill>
                <a:latin typeface="+mj-lt"/>
              </a:rPr>
              <a:t>Example</a:t>
            </a: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rgbClr val="5B6770"/>
                </a:solidFill>
                <a:latin typeface="+mj-lt"/>
              </a:rPr>
              <a:t>For business date 2/1/2020, if a Counter-Party has M1 value of 20, then all the charge invoices till 2/21/2020 including RTLCNS and UDAA as of 2/1/2020 is summed up to arrive at “Invoice Exposure”</a:t>
            </a: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1800" dirty="0" smtClean="0">
              <a:solidFill>
                <a:srgbClr val="5B6770"/>
              </a:solidFill>
              <a:latin typeface="+mj-lt"/>
            </a:endParaRP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1800" dirty="0" smtClean="0">
              <a:solidFill>
                <a:srgbClr val="5B6770"/>
              </a:solidFill>
              <a:latin typeface="+mj-lt"/>
            </a:endParaRPr>
          </a:p>
          <a:p>
            <a:pPr marL="457200" lvl="1" indent="0" algn="just">
              <a:spcAft>
                <a:spcPts val="600"/>
              </a:spcAft>
              <a:buNone/>
            </a:pPr>
            <a:endParaRPr lang="en-US" sz="1800" dirty="0">
              <a:solidFill>
                <a:srgbClr val="5B6770"/>
              </a:solidFill>
              <a:latin typeface="+mj-lt"/>
            </a:endParaRP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1800" dirty="0" smtClean="0">
              <a:solidFill>
                <a:srgbClr val="5B6770"/>
              </a:solidFill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13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00AEC7"/>
                </a:solidFill>
              </a:rPr>
              <a:t>Questions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92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 smtClean="0">
                <a:cs typeface="Times New Roman" panose="02020603050405020304" pitchFamily="18" charset="0"/>
              </a:rPr>
              <a:t>TPE/Real-Time &amp; Day-Ahead Daily Average Settlement Point Prices for HB_NORTH </a:t>
            </a:r>
            <a:br>
              <a:rPr lang="en-US" sz="1600" dirty="0" smtClean="0">
                <a:cs typeface="Times New Roman" panose="02020603050405020304" pitchFamily="18" charset="0"/>
              </a:rPr>
            </a:br>
            <a:r>
              <a:rPr lang="en-US" sz="1600" dirty="0" smtClean="0">
                <a:cs typeface="Times New Roman" panose="02020603050405020304" pitchFamily="18" charset="0"/>
              </a:rPr>
              <a:t>Dec 2019- Dec </a:t>
            </a:r>
            <a:r>
              <a:rPr lang="en-US" sz="1600" dirty="0">
                <a:cs typeface="Times New Roman" panose="02020603050405020304" pitchFamily="18" charset="0"/>
              </a:rPr>
              <a:t>2020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812" y="1295400"/>
            <a:ext cx="8120576" cy="3328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08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TPE and Forward Adjustment Factors </a:t>
            </a:r>
            <a:r>
              <a:rPr lang="en-US" sz="1800" dirty="0">
                <a:cs typeface="Times New Roman" panose="02020603050405020304" pitchFamily="18" charset="0"/>
              </a:rPr>
              <a:t>Dec 2019- Dec 2020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066800"/>
            <a:ext cx="8047417" cy="3633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25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Available Credit by Type Compared to Total Potential Exposure (TPE)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10054" y="5715000"/>
            <a:ext cx="83343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5B6770"/>
                </a:solidFill>
              </a:rPr>
              <a:t>* Numbers are as of month-end except for Max TPE</a:t>
            </a:r>
            <a:endParaRPr lang="en-US" sz="1200" dirty="0">
              <a:solidFill>
                <a:srgbClr val="5B677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143000"/>
            <a:ext cx="8229600" cy="355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463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Discretionary Collateral Nov 2020- Dec </a:t>
            </a:r>
            <a:r>
              <a:rPr lang="en-US" sz="1800" dirty="0">
                <a:cs typeface="Times New Roman" panose="02020603050405020304" pitchFamily="18" charset="0"/>
              </a:rPr>
              <a:t>2020</a:t>
            </a:r>
            <a:endParaRPr lang="en-US" sz="1800" b="0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86486" y="806105"/>
            <a:ext cx="800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At a Counter-Party level, no unusual changes were noted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5715000"/>
            <a:ext cx="792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Note: Discretionary </a:t>
            </a:r>
            <a:r>
              <a:rPr lang="en-US" sz="1400" dirty="0"/>
              <a:t>c</a:t>
            </a:r>
            <a:r>
              <a:rPr lang="en-US" sz="1400" dirty="0" smtClean="0"/>
              <a:t>ollateral doesn’t include Unsecured Credit Limit or parent guarantees</a:t>
            </a:r>
            <a:endParaRPr lang="en-US" sz="1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1386682"/>
            <a:ext cx="6474513" cy="3407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28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TPE and Discretionary Collateral by Market Segment- Dec 2020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9600" y="914400"/>
            <a:ext cx="777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Load and Generation entities accounted for the largest portion of </a:t>
            </a:r>
            <a:r>
              <a:rPr lang="en-US" sz="1400" dirty="0"/>
              <a:t>d</a:t>
            </a:r>
            <a:r>
              <a:rPr lang="en-US" sz="1400" dirty="0" smtClean="0"/>
              <a:t>iscretionary collateral</a:t>
            </a:r>
            <a:endParaRPr lang="en-US" sz="1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6569" y="1386682"/>
            <a:ext cx="7267062" cy="3481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83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Discretionary Collateral by Market Segment Feb 2019 - Dec 2020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9600" y="914400"/>
            <a:ext cx="777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Load and Generation entities accounted for the largest portion of </a:t>
            </a:r>
            <a:r>
              <a:rPr lang="en-US" sz="1400" dirty="0"/>
              <a:t>d</a:t>
            </a:r>
            <a:r>
              <a:rPr lang="en-US" sz="1400" dirty="0" smtClean="0"/>
              <a:t>iscretionary collateral</a:t>
            </a:r>
            <a:endParaRPr lang="en-US" sz="1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5793" y="1237298"/>
            <a:ext cx="7352413" cy="4383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76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 Coverage of </a:t>
            </a:r>
            <a:r>
              <a:rPr lang="en-US" sz="1800" dirty="0" smtClean="0">
                <a:cs typeface="Times New Roman" panose="02020603050405020304" pitchFamily="18" charset="0"/>
              </a:rPr>
              <a:t>Settlements Nov 2019 </a:t>
            </a:r>
            <a:r>
              <a:rPr lang="en-US" sz="1800" dirty="0" smtClean="0">
                <a:solidFill>
                  <a:srgbClr val="00AEC7"/>
                </a:solidFill>
                <a:cs typeface="Times New Roman" panose="02020603050405020304" pitchFamily="18" charset="0"/>
              </a:rPr>
              <a:t>-</a:t>
            </a:r>
            <a:r>
              <a:rPr lang="en-US" sz="1800" dirty="0" smtClean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cs typeface="Times New Roman" panose="02020603050405020304" pitchFamily="18" charset="0"/>
              </a:rPr>
              <a:t>Nov </a:t>
            </a:r>
            <a:r>
              <a:rPr lang="en-US" sz="1800" dirty="0">
                <a:cs typeface="Times New Roman" panose="02020603050405020304" pitchFamily="18" charset="0"/>
              </a:rPr>
              <a:t>2020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5396943"/>
            <a:ext cx="40572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5B6770"/>
                </a:solidFill>
              </a:rPr>
              <a:t>TPEA generally exceeds actual/invoice exposure</a:t>
            </a:r>
            <a:endParaRPr lang="en-US" sz="1400" dirty="0">
              <a:solidFill>
                <a:srgbClr val="5B677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405" y="1219200"/>
            <a:ext cx="7919390" cy="3572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93882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98149</TotalTime>
  <Words>1195</Words>
  <Application>Microsoft Office PowerPoint</Application>
  <PresentationFormat>On-screen Show (4:3)</PresentationFormat>
  <Paragraphs>488</Paragraphs>
  <Slides>21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Times New Roman</vt:lpstr>
      <vt:lpstr>Wingdings</vt:lpstr>
      <vt:lpstr>1_Custom Design</vt:lpstr>
      <vt:lpstr>Office Theme</vt:lpstr>
      <vt:lpstr>Custom Design</vt:lpstr>
      <vt:lpstr>PowerPoint Presentation</vt:lpstr>
      <vt:lpstr>Monthly Highlights Nov 2020- Dec 2020</vt:lpstr>
      <vt:lpstr>TPE/Real-Time &amp; Day-Ahead Daily Average Settlement Point Prices for HB_NORTH  Dec 2019- Dec 2020</vt:lpstr>
      <vt:lpstr>TPE and Forward Adjustment Factors Dec 2019- Dec 2020</vt:lpstr>
      <vt:lpstr>Available Credit by Type Compared to Total Potential Exposure (TPE)</vt:lpstr>
      <vt:lpstr>Discretionary Collateral Nov 2020- Dec 2020</vt:lpstr>
      <vt:lpstr>TPE and Discretionary Collateral by Market Segment- Dec 2020</vt:lpstr>
      <vt:lpstr>Discretionary Collateral by Market Segment Feb 2019 - Dec 2020</vt:lpstr>
      <vt:lpstr>TPE Coverage of Settlements Nov 2019 - Nov 2020</vt:lpstr>
      <vt:lpstr>TPE Coverage of Settlements Nov 2019 - Nov 2020</vt:lpstr>
      <vt:lpstr>TPE Coverage of Settlements Nov 2019 - Nov 2020</vt:lpstr>
      <vt:lpstr>TPE Coverage of Settlements Nov 2019 - Nov 2020</vt:lpstr>
      <vt:lpstr>TPE Coverage of Settlements Nov 2019 - Nov 2020</vt:lpstr>
      <vt:lpstr>TPE Coverage of Settlements Nov 2019 - Nov 2020</vt:lpstr>
      <vt:lpstr>PowerPoint Presentation</vt:lpstr>
      <vt:lpstr>Summary of Distribution by Market Segment</vt:lpstr>
      <vt:lpstr>Summary of Distribution by Rating Group </vt:lpstr>
      <vt:lpstr>Distribution of TPE by Rating and Category</vt:lpstr>
      <vt:lpstr>Distribution of Excess Collateral by Rating and Category</vt:lpstr>
      <vt:lpstr>TPE Coverage of Settlements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Papudesi, Spoorthy</cp:lastModifiedBy>
  <cp:revision>666</cp:revision>
  <cp:lastPrinted>2019-06-18T19:02:16Z</cp:lastPrinted>
  <dcterms:created xsi:type="dcterms:W3CDTF">2016-01-21T15:20:31Z</dcterms:created>
  <dcterms:modified xsi:type="dcterms:W3CDTF">2021-01-19T16:26:03Z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