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8"/>
  </p:notesMasterIdLst>
  <p:handoutMasterIdLst>
    <p:handoutMasterId r:id="rId29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41" r:id="rId15"/>
    <p:sldId id="342" r:id="rId16"/>
    <p:sldId id="343" r:id="rId17"/>
    <p:sldId id="344" r:id="rId18"/>
    <p:sldId id="345" r:id="rId19"/>
    <p:sldId id="346" r:id="rId20"/>
    <p:sldId id="261" r:id="rId21"/>
    <p:sldId id="328" r:id="rId22"/>
    <p:sldId id="329" r:id="rId23"/>
    <p:sldId id="327" r:id="rId24"/>
    <p:sldId id="324" r:id="rId25"/>
    <p:sldId id="340" r:id="rId26"/>
    <p:sldId id="322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7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38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337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08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January 20, 2021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Nov 2019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Nov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5029200"/>
            <a:ext cx="63815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Actual/invoice exposure slightly higher than TPEA except during summer peak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295400"/>
            <a:ext cx="7065876" cy="321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0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Nov 2019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Nov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428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closely approximates actual/invoice exposure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18278"/>
            <a:ext cx="7687722" cy="335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</a:t>
            </a:r>
            <a:r>
              <a:rPr lang="en-US" sz="1800" dirty="0">
                <a:cs typeface="Times New Roman" panose="02020603050405020304" pitchFamily="18" charset="0"/>
              </a:rPr>
              <a:t>Nov 2019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Nov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4057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generally exceeds actual/invoice exposure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364911"/>
            <a:ext cx="7187807" cy="299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</a:t>
            </a:r>
            <a:r>
              <a:rPr lang="en-US" sz="1600" dirty="0" smtClean="0">
                <a:cs typeface="Times New Roman" panose="02020603050405020304" pitchFamily="18" charset="0"/>
              </a:rPr>
              <a:t>Settlements </a:t>
            </a:r>
            <a:r>
              <a:rPr lang="en-US" sz="1600" dirty="0">
                <a:cs typeface="Times New Roman" panose="02020603050405020304" pitchFamily="18" charset="0"/>
              </a:rPr>
              <a:t>Nov 2019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Nov 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3221" y="4886446"/>
            <a:ext cx="3858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TPES mostly exceeds actual/invoice exposure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880" y="1386682"/>
            <a:ext cx="7480440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</a:t>
            </a:r>
            <a:r>
              <a:rPr lang="en-US" sz="1600" dirty="0" smtClean="0">
                <a:cs typeface="Times New Roman" panose="02020603050405020304" pitchFamily="18" charset="0"/>
              </a:rPr>
              <a:t>Settlements </a:t>
            </a:r>
            <a:r>
              <a:rPr lang="en-US" sz="1600" dirty="0">
                <a:cs typeface="Times New Roman" panose="02020603050405020304" pitchFamily="18" charset="0"/>
              </a:rPr>
              <a:t>Nov 2019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Nov 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428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closely approximates actual/invoice </a:t>
            </a:r>
            <a:r>
              <a:rPr lang="en-US" sz="1400" dirty="0" smtClean="0">
                <a:solidFill>
                  <a:srgbClr val="5B6770"/>
                </a:solidFill>
              </a:rPr>
              <a:t>exposure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176399"/>
            <a:ext cx="6870787" cy="298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867400"/>
            <a:ext cx="83439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Note: </a:t>
            </a:r>
            <a:r>
              <a:rPr lang="en-US" sz="1100" dirty="0" smtClean="0"/>
              <a:t>Excess </a:t>
            </a:r>
            <a:r>
              <a:rPr lang="en-US" sz="1100" dirty="0"/>
              <a:t>collateral doesn’t include Unsecured Credit </a:t>
            </a:r>
            <a:r>
              <a:rPr lang="en-US" sz="1100" dirty="0" smtClean="0"/>
              <a:t>Limit and is defined as Collateral in excess of TPE</a:t>
            </a:r>
            <a:endParaRPr lang="en-US" sz="11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028633"/>
              </p:ext>
            </p:extLst>
          </p:nvPr>
        </p:nvGraphicFramePr>
        <p:xfrm>
          <a:off x="920750" y="1427990"/>
          <a:ext cx="7378699" cy="1487805"/>
        </p:xfrm>
        <a:graphic>
          <a:graphicData uri="http://schemas.openxmlformats.org/drawingml/2006/table">
            <a:tbl>
              <a:tblPr/>
              <a:tblGrid>
                <a:gridCol w="1403194"/>
                <a:gridCol w="744552"/>
                <a:gridCol w="639551"/>
                <a:gridCol w="553641"/>
                <a:gridCol w="811371"/>
                <a:gridCol w="610914"/>
                <a:gridCol w="610914"/>
                <a:gridCol w="735006"/>
                <a:gridCol w="610914"/>
                <a:gridCol w="658642"/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Counter-Party Distribution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TPE Distribution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Excess Collateral Distribution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Nov-20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Dec-20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Nov-20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Dec-20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Nov-20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Dec-20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12.92%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13.87%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0.95%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3.92%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12.92%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10.91%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9.88%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-1.03%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40.29%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44.03%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3.74%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53.72%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51.36%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-2.36%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50.2%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49.6%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34.33%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28.30%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-6.03%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28.67%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300976"/>
              </p:ext>
            </p:extLst>
          </p:nvPr>
        </p:nvGraphicFramePr>
        <p:xfrm>
          <a:off x="920750" y="1386682"/>
          <a:ext cx="7378699" cy="2440305"/>
        </p:xfrm>
        <a:graphic>
          <a:graphicData uri="http://schemas.openxmlformats.org/drawingml/2006/table">
            <a:tbl>
              <a:tblPr/>
              <a:tblGrid>
                <a:gridCol w="1403194"/>
                <a:gridCol w="744552"/>
                <a:gridCol w="639551"/>
                <a:gridCol w="553641"/>
                <a:gridCol w="811371"/>
                <a:gridCol w="610914"/>
                <a:gridCol w="610914"/>
                <a:gridCol w="735006"/>
                <a:gridCol w="610914"/>
                <a:gridCol w="658642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Counter-Party Distribution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TPE Distribution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Average Excess Collateral Distribution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Nov-20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Dec-20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Nov-20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Dec-20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Nov-20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Dec-20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2.41%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10.79%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11.67%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12.92%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23.83%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-2.77%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32.97%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31.37%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-1.59%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23.99%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24.45%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0.47%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32.28%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31.34%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45.98%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45.09%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-0.41%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24.65%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-1.04%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1.09%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70.48%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70.44%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-0.04%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38.97%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-2.06%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37.37%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1.95%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75.55%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-0.47%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67.72%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68.66%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54.91%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274972"/>
              </p:ext>
            </p:extLst>
          </p:nvPr>
        </p:nvGraphicFramePr>
        <p:xfrm>
          <a:off x="723899" y="1386682"/>
          <a:ext cx="7886701" cy="2715861"/>
        </p:xfrm>
        <a:graphic>
          <a:graphicData uri="http://schemas.openxmlformats.org/drawingml/2006/table">
            <a:tbl>
              <a:tblPr/>
              <a:tblGrid>
                <a:gridCol w="1538282"/>
                <a:gridCol w="841248"/>
                <a:gridCol w="949409"/>
                <a:gridCol w="841248"/>
                <a:gridCol w="1057569"/>
                <a:gridCol w="841248"/>
                <a:gridCol w="1036538"/>
                <a:gridCol w="781159"/>
              </a:tblGrid>
              <a:tr h="3877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9017" marR="9017" marT="90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Generation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TPE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TPE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189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9017" marR="9017" marT="90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0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9017" marR="9017" marT="90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414,024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9,976,272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40,500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10,430,796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2.41%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0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9017" marR="9017" marT="90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5,620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3,824,475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15,261,308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2,995,828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22,087,229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5.10%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0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9017" marR="9017" marT="90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1,987,878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8,874,038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3,861,959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62,795,018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25,701,421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103,220,315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23.83%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0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9017" marR="9017" marT="90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2,401,902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8,879,658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7,686,434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88,032,598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28,737,749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135,738,341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31.34%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0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9017" marR="9017" marT="90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44,125,696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6,490,556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31,632,977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32,838,261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115,087,489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26.57%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0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9017" marR="9017" marT="90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8,019,204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5,481,210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13,500,415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3.12%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0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9017" marR="9017" marT="90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0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9017" marR="9017" marT="90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28,490,979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6,044,176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15,705,610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62,999,903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55,506,828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168,747,496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38.97%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0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9017" marR="9017" marT="90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28,490,979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50,169,872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22,196,166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102,652,084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93,826,300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297,335,400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68.66%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32640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TPE</a:t>
                      </a:r>
                    </a:p>
                  </a:txBody>
                  <a:tcPr marL="9017" marR="9017" marT="90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30,892,881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    59,049,530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29,882,600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     190,684,682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122,564,048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            433,073,741 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935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TPE</a:t>
                      </a:r>
                    </a:p>
                  </a:txBody>
                  <a:tcPr marL="9017" marR="9017" marT="901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7.13%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13.63%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6.90%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44.03%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28.30%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17" marR="9017" marT="901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463497"/>
              </p:ext>
            </p:extLst>
          </p:nvPr>
        </p:nvGraphicFramePr>
        <p:xfrm>
          <a:off x="666751" y="1386682"/>
          <a:ext cx="7886698" cy="2924598"/>
        </p:xfrm>
        <a:graphic>
          <a:graphicData uri="http://schemas.openxmlformats.org/drawingml/2006/table">
            <a:tbl>
              <a:tblPr/>
              <a:tblGrid>
                <a:gridCol w="1428251"/>
                <a:gridCol w="839410"/>
                <a:gridCol w="839410"/>
                <a:gridCol w="1042999"/>
                <a:gridCol w="902053"/>
                <a:gridCol w="939638"/>
                <a:gridCol w="964695"/>
                <a:gridCol w="930242"/>
              </a:tblGrid>
              <a:tr h="3855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Rating Group</a:t>
                      </a:r>
                    </a:p>
                  </a:txBody>
                  <a:tcPr marL="9404" marR="9404" marT="94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CRR Only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Generation Only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Only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Load and Generation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Trader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Excess Collateral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Excess Collateral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19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AAA</a:t>
                      </a:r>
                    </a:p>
                  </a:txBody>
                  <a:tcPr marL="9404" marR="9404" marT="94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8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AA- to AA+</a:t>
                      </a:r>
                    </a:p>
                  </a:txBody>
                  <a:tcPr marL="9404" marR="9404" marT="94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6,935,681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40,595,052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1,959,544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49,490,277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2.05%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8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A- to A+</a:t>
                      </a:r>
                    </a:p>
                  </a:txBody>
                  <a:tcPr marL="9404" marR="9404" marT="94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116,644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3,994,380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64,921,716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137,779,660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74,211,284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281,023,684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11.67%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8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BBB- to BBB+</a:t>
                      </a:r>
                    </a:p>
                  </a:txBody>
                  <a:tcPr marL="9404" marR="9404" marT="94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19,259,293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28,521,862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70,093,171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420,934,961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217,013,557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755,822,845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31.37%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8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Investment Grade</a:t>
                      </a:r>
                    </a:p>
                  </a:txBody>
                  <a:tcPr marL="9404" marR="9404" marT="94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26,311,619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32,516,243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135,014,887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599,309,673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293,184,384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1,086,336,806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45.09%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8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BB- to BB+</a:t>
                      </a:r>
                    </a:p>
                  </a:txBody>
                  <a:tcPr marL="9404" marR="9404" marT="94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55,290,719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42,982,631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217,275,256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31,150,348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346,698,953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14.39%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8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B- to B+</a:t>
                      </a:r>
                    </a:p>
                  </a:txBody>
                  <a:tcPr marL="9404" marR="9404" marT="94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23,477,952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5,244,599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28,722,551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8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CCC+ and below</a:t>
                      </a:r>
                    </a:p>
                  </a:txBody>
                  <a:tcPr marL="9404" marR="9404" marT="94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8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Not Rated</a:t>
                      </a:r>
                    </a:p>
                  </a:txBody>
                  <a:tcPr marL="9404" marR="9404" marT="94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56,793,881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6,641,995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59,966,808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397,174,206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426,677,223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947,254,113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39.32%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188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Non-Investment Grade</a:t>
                      </a:r>
                    </a:p>
                  </a:txBody>
                  <a:tcPr marL="9404" marR="9404" marT="94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56,793,881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61,932,714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102,949,438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637,927,414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463,072,169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1,322,675,617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54.91%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263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Total Excess Collateral</a:t>
                      </a:r>
                    </a:p>
                  </a:txBody>
                  <a:tcPr marL="9404" marR="9404" marT="94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83,105,500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94,448,956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237,964,326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1,237,237,088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756,256,553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2,409,012,423 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FF4"/>
                    </a:solidFill>
                  </a:tcPr>
                </a:tc>
              </a:tr>
              <a:tr h="3855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Percent Excess Collateral</a:t>
                      </a:r>
                    </a:p>
                  </a:txBody>
                  <a:tcPr marL="9404" marR="9404" marT="94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3.45%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3.92%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9.88%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51.36%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31.39%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 smtClean="0">
                <a:cs typeface="Times New Roman" panose="02020603050405020304" pitchFamily="18" charset="0"/>
              </a:rPr>
              <a:t>Nov 2020-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Dec 2020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$ 416.58 million to $ 433.07 million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higher Forward Adjustment Factors in December compared to November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slightly increased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1,239.7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$1,241.2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decrease in CRR Locked ACL.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of active Counter-Parties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increased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by 3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cs typeface="Times New Roman" panose="02020603050405020304" pitchFamily="18" charset="0"/>
              </a:rPr>
              <a:t>Coverage </a:t>
            </a:r>
            <a:r>
              <a:rPr lang="en-US" sz="1800" dirty="0">
                <a:cs typeface="Times New Roman" panose="02020603050405020304" pitchFamily="18" charset="0"/>
              </a:rPr>
              <a:t>of </a:t>
            </a:r>
            <a:r>
              <a:rPr lang="en-US" sz="1800" dirty="0" smtClean="0">
                <a:cs typeface="Times New Roman" panose="02020603050405020304" pitchFamily="18" charset="0"/>
              </a:rPr>
              <a:t>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4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TPEA covers </a:t>
            </a:r>
            <a:r>
              <a:rPr lang="en-US" sz="1800" dirty="0">
                <a:solidFill>
                  <a:srgbClr val="5B6770"/>
                </a:solidFill>
                <a:latin typeface="+mj-lt"/>
              </a:rPr>
              <a:t>S</a:t>
            </a: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The analysis was performed for the period, Nov 2019 -</a:t>
            </a:r>
            <a:r>
              <a:rPr lang="en-US" sz="180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Nov 2020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Only Settlement invoices due to ERCOT are considered in the calculation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M1 values as of May 28, 2020 were used for the period Jul 2019 - May 2020 and M1 values effective as of each day were used since Jun 2020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800" b="1" u="sng" dirty="0" smtClean="0">
                <a:solidFill>
                  <a:srgbClr val="5B6770"/>
                </a:solidFill>
                <a:latin typeface="+mj-lt"/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5B6770"/>
                </a:solidFill>
                <a:latin typeface="+mj-lt"/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 smtClean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&amp; Day-Ahead Daily Average Settlement Point Prices for HB_NORTH </a:t>
            </a:r>
            <a:br>
              <a:rPr lang="en-US" sz="1600" dirty="0" smtClean="0">
                <a:cs typeface="Times New Roman" panose="02020603050405020304" pitchFamily="18" charset="0"/>
              </a:rPr>
            </a:br>
            <a:r>
              <a:rPr lang="en-US" sz="1600" dirty="0" smtClean="0">
                <a:cs typeface="Times New Roman" panose="02020603050405020304" pitchFamily="18" charset="0"/>
              </a:rPr>
              <a:t>Dec 2019- Dec </a:t>
            </a:r>
            <a:r>
              <a:rPr lang="en-US" sz="1600" dirty="0">
                <a:cs typeface="Times New Roman" panose="02020603050405020304" pitchFamily="18" charset="0"/>
              </a:rPr>
              <a:t>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812" y="1295400"/>
            <a:ext cx="8120576" cy="33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</a:t>
            </a:r>
            <a:r>
              <a:rPr lang="en-US" sz="1800" dirty="0">
                <a:cs typeface="Times New Roman" panose="02020603050405020304" pitchFamily="18" charset="0"/>
              </a:rPr>
              <a:t>Dec 2019- Dec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066800"/>
            <a:ext cx="8047417" cy="3633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 Numbers are as of month-end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143000"/>
            <a:ext cx="8229600" cy="35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Nov 2020- Dec </a:t>
            </a:r>
            <a:r>
              <a:rPr lang="en-US" sz="1800" dirty="0">
                <a:cs typeface="Times New Roman" panose="02020603050405020304" pitchFamily="18" charset="0"/>
              </a:rPr>
              <a:t>2020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386682"/>
            <a:ext cx="6474513" cy="340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Dec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69" y="1386682"/>
            <a:ext cx="7267062" cy="348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by Market Segment Feb 2019 - Dec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793" y="1237298"/>
            <a:ext cx="7352413" cy="438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76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</a:t>
            </a:r>
            <a:r>
              <a:rPr lang="en-US" sz="1800" dirty="0" smtClean="0">
                <a:cs typeface="Times New Roman" panose="02020603050405020304" pitchFamily="18" charset="0"/>
              </a:rPr>
              <a:t>Settlements Nov 2019 </a:t>
            </a:r>
            <a:r>
              <a:rPr lang="en-US" sz="1800" dirty="0" smtClean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800" dirty="0" smtClean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cs typeface="Times New Roman" panose="02020603050405020304" pitchFamily="18" charset="0"/>
              </a:rPr>
              <a:t>Nov </a:t>
            </a:r>
            <a:r>
              <a:rPr lang="en-US" sz="1800" dirty="0">
                <a:cs typeface="Times New Roman" panose="02020603050405020304" pitchFamily="18" charset="0"/>
              </a:rPr>
              <a:t>2020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4057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5B6770"/>
                </a:solidFill>
              </a:rPr>
              <a:t>TPEA generally exceeds actual/invoice exposure</a:t>
            </a:r>
            <a:endParaRPr lang="en-US" sz="14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05" y="1219200"/>
            <a:ext cx="7919390" cy="357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98149</TotalTime>
  <Words>1195</Words>
  <Application>Microsoft Office PowerPoint</Application>
  <PresentationFormat>On-screen Show (4:3)</PresentationFormat>
  <Paragraphs>488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Monthly Highlights Nov 2020- Dec 2020</vt:lpstr>
      <vt:lpstr>TPE/Real-Time &amp; Day-Ahead Daily Average Settlement Point Prices for HB_NORTH  Dec 2019- Dec 2020</vt:lpstr>
      <vt:lpstr>TPE and Forward Adjustment Factors Dec 2019- Dec 2020</vt:lpstr>
      <vt:lpstr>Available Credit by Type Compared to Total Potential Exposure (TPE)</vt:lpstr>
      <vt:lpstr>Discretionary Collateral Nov 2020- Dec 2020</vt:lpstr>
      <vt:lpstr>TPE and Discretionary Collateral by Market Segment- Dec 2020</vt:lpstr>
      <vt:lpstr>Discretionary Collateral by Market Segment Feb 2019 - Dec 2020</vt:lpstr>
      <vt:lpstr>TPE Coverage of Settlements Nov 2019 - Nov 2020</vt:lpstr>
      <vt:lpstr>TPE Coverage of Settlements Nov 2019 - Nov 2020</vt:lpstr>
      <vt:lpstr>TPE Coverage of Settlements Nov 2019 - Nov 2020</vt:lpstr>
      <vt:lpstr>TPE Coverage of Settlements Nov 2019 - Nov 2020</vt:lpstr>
      <vt:lpstr>TPE Coverage of Settlements Nov 2019 - Nov 2020</vt:lpstr>
      <vt:lpstr>TPE Coverage of Settlements Nov 2019 - Nov 2020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TPE Coverage of Settlements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666</cp:revision>
  <cp:lastPrinted>2019-06-18T19:02:16Z</cp:lastPrinted>
  <dcterms:created xsi:type="dcterms:W3CDTF">2016-01-21T15:20:31Z</dcterms:created>
  <dcterms:modified xsi:type="dcterms:W3CDTF">2021-01-19T16:26:03Z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