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8"/>
  </p:notesMasterIdLst>
  <p:handoutMasterIdLst>
    <p:handoutMasterId r:id="rId9"/>
  </p:handoutMasterIdLst>
  <p:sldIdLst>
    <p:sldId id="343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2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74" d="100"/>
          <a:sy n="74" d="100"/>
        </p:scale>
        <p:origin x="109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983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2021 Credit Working Group Goals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Autofit/>
          </a:bodyPr>
          <a:lstStyle/>
          <a:p>
            <a:r>
              <a:rPr lang="en-US" sz="1800" dirty="0" smtClean="0">
                <a:latin typeface="+mj-lt"/>
              </a:rPr>
              <a:t>Review the ongoing impact on market participant credit exposure and collateral requirements resulting from the incorporation of a forward price curve-based methodology</a:t>
            </a:r>
          </a:p>
          <a:p>
            <a:endParaRPr lang="en-US" sz="1800" dirty="0" smtClean="0">
              <a:latin typeface="+mj-lt"/>
            </a:endParaRPr>
          </a:p>
          <a:p>
            <a:r>
              <a:rPr lang="en-US" sz="1800" dirty="0" smtClean="0">
                <a:latin typeface="+mj-lt"/>
              </a:rPr>
              <a:t>Clarify the market’s risk tolerance/appetite level and provide regular updates on credit exposure to the ERCOT Board</a:t>
            </a:r>
          </a:p>
          <a:p>
            <a:pPr marL="0" indent="0">
              <a:buNone/>
            </a:pPr>
            <a:endParaRPr lang="en-US" sz="1800" dirty="0" smtClean="0">
              <a:latin typeface="+mj-lt"/>
            </a:endParaRPr>
          </a:p>
          <a:p>
            <a:r>
              <a:rPr lang="en-US" sz="1800" dirty="0" smtClean="0">
                <a:latin typeface="+mj-lt"/>
              </a:rPr>
              <a:t>Evaluate and quantify potential market risk under current credit rules and examine a framework for reviewing rules in flight</a:t>
            </a:r>
          </a:p>
          <a:p>
            <a:endParaRPr lang="en-US" sz="1800" dirty="0">
              <a:latin typeface="+mj-lt"/>
            </a:endParaRPr>
          </a:p>
          <a:p>
            <a:r>
              <a:rPr lang="en-US" sz="1800" dirty="0" smtClean="0">
                <a:latin typeface="+mj-lt"/>
              </a:rPr>
              <a:t>Effectively communicate credit risk to the market </a:t>
            </a:r>
          </a:p>
          <a:p>
            <a:endParaRPr lang="en-US" sz="1800" dirty="0">
              <a:latin typeface="+mj-lt"/>
            </a:endParaRPr>
          </a:p>
          <a:p>
            <a:r>
              <a:rPr lang="en-US" sz="1800" dirty="0" smtClean="0">
                <a:latin typeface="+mj-lt"/>
              </a:rPr>
              <a:t>Examine current Protocol language to determine how effective current calculations capture actual credit risk </a:t>
            </a:r>
          </a:p>
          <a:p>
            <a:endParaRPr lang="en-US" sz="1800" dirty="0" smtClean="0">
              <a:latin typeface="+mj-lt"/>
            </a:endParaRPr>
          </a:p>
          <a:p>
            <a:pPr marL="0" indent="0">
              <a:buNone/>
            </a:pPr>
            <a:endParaRPr lang="en-US" sz="2000" dirty="0">
              <a:latin typeface="+mj-lt"/>
            </a:endParaRPr>
          </a:p>
          <a:p>
            <a:pPr marL="0" indent="0">
              <a:buNone/>
            </a:pPr>
            <a:endParaRPr lang="en-US" sz="2000" dirty="0" smtClean="0">
              <a:latin typeface="+mj-lt"/>
            </a:endParaRPr>
          </a:p>
          <a:p>
            <a:endParaRPr lang="en-US" sz="2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5203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6C0A13C557444952015FD2047F71F" ma:contentTypeVersion="10" ma:contentTypeDescription="Create a new document." ma:contentTypeScope="" ma:versionID="f0de833f6d223c6a1a24d574662ef7d5">
  <xsd:schema xmlns:xsd="http://www.w3.org/2001/XMLSchema" xmlns:xs="http://www.w3.org/2001/XMLSchema" xmlns:p="http://schemas.microsoft.com/office/2006/metadata/properties" xmlns:ns3="682aae85-a8c2-47e7-a6ef-c7c964c86792" targetNamespace="http://schemas.microsoft.com/office/2006/metadata/properties" ma:root="true" ma:fieldsID="bce3e21b1674c5380c9df685938606d9" ns3:_="">
    <xsd:import namespace="682aae85-a8c2-47e7-a6ef-c7c964c8679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2aae85-a8c2-47e7-a6ef-c7c964c867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682aae85-a8c2-47e7-a6ef-c7c964c86792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221D05-E1C8-4FCA-8BE8-FA4820755A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2aae85-a8c2-47e7-a6ef-c7c964c867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81192</TotalTime>
  <Words>86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1_Custom Design</vt:lpstr>
      <vt:lpstr>Office Theme</vt:lpstr>
      <vt:lpstr>Custom Design</vt:lpstr>
      <vt:lpstr>2021 Credit Working Group Goals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Spells, Vanessa</cp:lastModifiedBy>
  <cp:revision>525</cp:revision>
  <cp:lastPrinted>2019-06-18T19:02:16Z</cp:lastPrinted>
  <dcterms:created xsi:type="dcterms:W3CDTF">2016-01-21T15:20:31Z</dcterms:created>
  <dcterms:modified xsi:type="dcterms:W3CDTF">2021-01-19T16:26:16Z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0x0101000976C0A13C557444952015FD2047F71F</vt:lpwstr>
  </property>
</Properties>
</file>