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314" r:id="rId8"/>
    <p:sldId id="322" r:id="rId9"/>
    <p:sldId id="323" r:id="rId10"/>
    <p:sldId id="324" r:id="rId11"/>
    <p:sldId id="313" r:id="rId12"/>
    <p:sldId id="308" r:id="rId13"/>
    <p:sldId id="316" r:id="rId14"/>
    <p:sldId id="280" r:id="rId15"/>
    <p:sldId id="317" r:id="rId16"/>
    <p:sldId id="319" r:id="rId17"/>
    <p:sldId id="305" r:id="rId18"/>
    <p:sldId id="318" r:id="rId19"/>
    <p:sldId id="306" r:id="rId20"/>
    <p:sldId id="312" r:id="rId21"/>
    <p:sldId id="299" r:id="rId22"/>
    <p:sldId id="310" r:id="rId23"/>
    <p:sldId id="309" r:id="rId24"/>
    <p:sldId id="311" r:id="rId25"/>
    <p:sldId id="304" r:id="rId26"/>
    <p:sldId id="315" r:id="rId27"/>
    <p:sldId id="307" r:id="rId28"/>
    <p:sldId id="264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672" y="60"/>
      </p:cViewPr>
      <p:guideLst>
        <p:guide orient="horz" pos="81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05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9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40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91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61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00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45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19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453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11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0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618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91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89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87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84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70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92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78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453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8.  Credit Scoring Model Parameters</a:t>
            </a:r>
            <a:endParaRPr lang="en-US" dirty="0"/>
          </a:p>
          <a:p>
            <a:r>
              <a:rPr lang="en-US" dirty="0" smtClean="0"/>
              <a:t>Mark Ruane</a:t>
            </a:r>
            <a:endParaRPr lang="en-US" dirty="0"/>
          </a:p>
          <a:p>
            <a:r>
              <a:rPr lang="en-US" dirty="0" smtClean="0"/>
              <a:t>Sr. Director</a:t>
            </a:r>
            <a:r>
              <a:rPr lang="en-US" dirty="0" smtClean="0"/>
              <a:t>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January 20, 2021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</a:t>
            </a:r>
            <a:r>
              <a:rPr lang="en-US" sz="2400" dirty="0"/>
              <a:t>model score results by segment:  2019 financial data, calibrated using </a:t>
            </a:r>
            <a:r>
              <a:rPr lang="en-US" sz="2400" dirty="0" smtClean="0"/>
              <a:t>2019 </a:t>
            </a:r>
            <a:r>
              <a:rPr lang="en-US" sz="2400" dirty="0"/>
              <a:t>financial </a:t>
            </a:r>
            <a:r>
              <a:rPr lang="en-US" sz="2400" dirty="0" smtClean="0"/>
              <a:t>data (both classes).</a:t>
            </a:r>
            <a:endParaRPr lang="en-US" sz="24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6231" y="5130798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lower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233614"/>
            <a:ext cx="8382000" cy="232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1600200"/>
            <a:ext cx="6324600" cy="379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1931" y="871537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weightings, calibrated using 2018 financial data.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14" y="1752600"/>
            <a:ext cx="7606571" cy="414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1931" y="871537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weightings, calibrated using 2019 financial data.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93" y="1885951"/>
            <a:ext cx="7999014" cy="362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6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ratio bounds.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43" y="1745457"/>
            <a:ext cx="8535057" cy="342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4384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financial scoring model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score results by segment:  2018 financial data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81000" y="5165724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higher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1981200"/>
            <a:ext cx="6781800" cy="26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score results by segment:  2019 financial data, calibrated using 2018 financial data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5281" y="5165724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higher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00" y="2195514"/>
            <a:ext cx="6979400" cy="274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score results by segment:  2019 financial data, calibrated using 2019 financial data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5281" y="5165724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higher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705" y="2233614"/>
            <a:ext cx="6926590" cy="271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676400"/>
            <a:ext cx="6934200" cy="415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7415" y="1066800"/>
            <a:ext cx="8665369" cy="4992136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Recap:</a:t>
            </a:r>
          </a:p>
          <a:p>
            <a:r>
              <a:rPr lang="en-US" sz="2400" dirty="0" smtClean="0"/>
              <a:t>CWG/MCWG reviewed recalibrated versions of credit scoring models used by ERCOT and MISO.</a:t>
            </a:r>
          </a:p>
          <a:p>
            <a:pPr lvl="1"/>
            <a:r>
              <a:rPr lang="en-US" sz="2000" dirty="0" smtClean="0"/>
              <a:t>Test models were recalibrated using on 2018 and 2019 ERCOT Counter-Party financial data</a:t>
            </a:r>
          </a:p>
          <a:p>
            <a:pPr lvl="1"/>
            <a:r>
              <a:rPr lang="en-US" sz="2000" dirty="0" smtClean="0"/>
              <a:t>Calibration was done by optimizing the R^2s between model results and agency ratings (where available)</a:t>
            </a:r>
          </a:p>
          <a:p>
            <a:endParaRPr lang="en-US" sz="2400" dirty="0" smtClean="0"/>
          </a:p>
          <a:p>
            <a:r>
              <a:rPr lang="en-US" sz="2400" dirty="0" smtClean="0"/>
              <a:t>There appeared to be more support for the MISO-derived model based on:</a:t>
            </a:r>
          </a:p>
          <a:p>
            <a:pPr lvl="1"/>
            <a:r>
              <a:rPr lang="en-US" sz="2000" dirty="0"/>
              <a:t>Better explanatory power </a:t>
            </a:r>
            <a:endParaRPr lang="en-US" sz="2000" dirty="0" smtClean="0"/>
          </a:p>
          <a:p>
            <a:pPr lvl="1"/>
            <a:r>
              <a:rPr lang="en-US" sz="2000" dirty="0" smtClean="0"/>
              <a:t>Two </a:t>
            </a:r>
            <a:r>
              <a:rPr lang="en-US" sz="2000" dirty="0"/>
              <a:t>sub-models: for public power and non-public power Entities</a:t>
            </a:r>
          </a:p>
          <a:p>
            <a:endParaRPr lang="en-US" sz="2000" dirty="0" smtClean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</a:t>
            </a:r>
            <a:r>
              <a:rPr lang="en-US" dirty="0" smtClean="0"/>
              <a:t>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8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9315" y="8763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weightings calibrated using 2018 financial data.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447800"/>
            <a:ext cx="4267200" cy="468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9315" y="8763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weightings calibrated using 2019 financial data.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700" y="1524000"/>
            <a:ext cx="4038600" cy="443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3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9315" y="8763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ratio bounds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890714"/>
            <a:ext cx="5327153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5900" y="31242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 / next steps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84" y="1295400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7415" y="1066800"/>
            <a:ext cx="8665369" cy="171739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Next steps:</a:t>
            </a:r>
          </a:p>
          <a:p>
            <a:r>
              <a:rPr lang="en-US" sz="2400" dirty="0" smtClean="0"/>
              <a:t>Finalize model, ratios and weightings</a:t>
            </a:r>
          </a:p>
          <a:p>
            <a:r>
              <a:rPr lang="en-US" sz="2400" dirty="0" smtClean="0"/>
              <a:t>Incorporate results in an OBD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</a:t>
            </a:r>
            <a:r>
              <a:rPr lang="en-US" dirty="0" smtClean="0"/>
              <a:t>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1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7415" y="1066800"/>
            <a:ext cx="8665369" cy="83099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The weightings below are based on the average of 2018 and 2019 optimization weightings, rounded to 5%.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</a:t>
            </a:r>
            <a:r>
              <a:rPr lang="en-US" dirty="0" smtClean="0"/>
              <a:t>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126397"/>
            <a:ext cx="8349858" cy="404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2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7415" y="1066800"/>
            <a:ext cx="8665369" cy="83099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Appendices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</a:t>
            </a:r>
            <a:r>
              <a:rPr lang="en-US" dirty="0" smtClean="0"/>
              <a:t>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4384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financial scoring model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27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0037" y="969429"/>
            <a:ext cx="8462963" cy="2160591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Financial Scoring Models</a:t>
            </a:r>
          </a:p>
          <a:p>
            <a:pPr marL="457200" indent="-457200"/>
            <a:r>
              <a:rPr lang="en-US" sz="2400" dirty="0" smtClean="0"/>
              <a:t>Updated using 2019 Counter-Party financial data</a:t>
            </a:r>
          </a:p>
          <a:p>
            <a:pPr marL="457200" indent="-457200"/>
            <a:r>
              <a:rPr lang="en-US" sz="2400" dirty="0" smtClean="0"/>
              <a:t>For both testing models, revised data reduced the “fit” of the model score to the agency rating for rated entities. </a:t>
            </a:r>
            <a:endParaRPr lang="en-US" sz="2400" dirty="0" smtClean="0"/>
          </a:p>
          <a:p>
            <a:pPr marL="457200" indent="-457200"/>
            <a:r>
              <a:rPr lang="en-US" sz="2400" dirty="0" smtClean="0"/>
              <a:t>Changes to weightings and sector results follow.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6271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score results by ERCOT-defined segment</a:t>
            </a:r>
            <a:r>
              <a:rPr lang="en-US" sz="2400" dirty="0"/>
              <a:t>:</a:t>
            </a:r>
            <a:r>
              <a:rPr lang="en-US" sz="2400" dirty="0" smtClean="0"/>
              <a:t> 2018 financial data (both classes).</a:t>
            </a:r>
            <a:endParaRPr lang="en-US" sz="2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6231" y="5130798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lower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77" y="2457450"/>
            <a:ext cx="8201645" cy="22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</a:t>
            </a:r>
            <a:r>
              <a:rPr lang="en-US" sz="2400" dirty="0"/>
              <a:t>model score results by segment:  2019 financial data, calibrated using 2018 financial data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6231" y="5130798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lower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Scoring Model Parameters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55" y="2438400"/>
            <a:ext cx="8201645" cy="22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9504</TotalTime>
  <Words>577</Words>
  <Application>Microsoft Office PowerPoint</Application>
  <PresentationFormat>On-screen Show (4:3)</PresentationFormat>
  <Paragraphs>114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  <vt:lpstr>Credit Scoring Model Parameters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241</cp:revision>
  <cp:lastPrinted>2016-01-21T20:53:15Z</cp:lastPrinted>
  <dcterms:created xsi:type="dcterms:W3CDTF">2016-01-21T15:20:31Z</dcterms:created>
  <dcterms:modified xsi:type="dcterms:W3CDTF">2021-01-15T20:44:12Z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