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0" r:id="rId2"/>
    <p:sldMasterId id="2147483702" r:id="rId3"/>
  </p:sldMasterIdLst>
  <p:notesMasterIdLst>
    <p:notesMasterId r:id="rId12"/>
  </p:notesMasterIdLst>
  <p:handoutMasterIdLst>
    <p:handoutMasterId r:id="rId13"/>
  </p:handoutMasterIdLst>
  <p:sldIdLst>
    <p:sldId id="270" r:id="rId4"/>
    <p:sldId id="571" r:id="rId5"/>
    <p:sldId id="593" r:id="rId6"/>
    <p:sldId id="599" r:id="rId7"/>
    <p:sldId id="600" r:id="rId8"/>
    <p:sldId id="601" r:id="rId9"/>
    <p:sldId id="597" r:id="rId10"/>
    <p:sldId id="57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  <p:cmAuthor id="7" name="Woodfin, Dan" initials="WD" lastIdx="1" clrIdx="7">
    <p:extLst>
      <p:ext uri="{19B8F6BF-5375-455C-9EA6-DF929625EA0E}">
        <p15:presenceInfo xmlns:p15="http://schemas.microsoft.com/office/powerpoint/2012/main" userId="S-1-5-21-639947351-343809578-3807592339-4693" providerId="AD"/>
      </p:ext>
    </p:extLst>
  </p:cmAuthor>
  <p:cmAuthor id="1" name="Du, Pengwei" initials="DP" lastIdx="3" clrIdx="1">
    <p:extLst>
      <p:ext uri="{19B8F6BF-5375-455C-9EA6-DF929625EA0E}">
        <p15:presenceInfo xmlns:p15="http://schemas.microsoft.com/office/powerpoint/2012/main" userId="S-1-5-21-639947351-343809578-3807592339-42176" providerId="AD"/>
      </p:ext>
    </p:extLst>
  </p:cmAuthor>
  <p:cmAuthor id="2" name="Mago, Nitika" initials="NVM" lastIdx="25" clrIdx="2">
    <p:extLst>
      <p:ext uri="{19B8F6BF-5375-455C-9EA6-DF929625EA0E}">
        <p15:presenceInfo xmlns:p15="http://schemas.microsoft.com/office/powerpoint/2012/main" userId="Mago, Nitika" providerId="None"/>
      </p:ext>
    </p:extLst>
  </p:cmAuthor>
  <p:cmAuthor id="3" name="Steffan, Nick" initials="SN" lastIdx="3" clrIdx="3">
    <p:extLst>
      <p:ext uri="{19B8F6BF-5375-455C-9EA6-DF929625EA0E}">
        <p15:presenceInfo xmlns:p15="http://schemas.microsoft.com/office/powerpoint/2012/main" userId="S-1-5-21-639947351-343809578-3807592339-42285" providerId="AD"/>
      </p:ext>
    </p:extLst>
  </p:cmAuthor>
  <p:cmAuthor id="4" name="Littlefield, Jennifer" initials="LJ" lastIdx="2" clrIdx="4">
    <p:extLst>
      <p:ext uri="{19B8F6BF-5375-455C-9EA6-DF929625EA0E}">
        <p15:presenceInfo xmlns:p15="http://schemas.microsoft.com/office/powerpoint/2012/main" userId="S-1-5-21-639947351-343809578-3807592339-51623" providerId="AD"/>
      </p:ext>
    </p:extLst>
  </p:cmAuthor>
  <p:cmAuthor id="5" name="Li, Weifeng" initials="LW" lastIdx="10" clrIdx="5">
    <p:extLst>
      <p:ext uri="{19B8F6BF-5375-455C-9EA6-DF929625EA0E}">
        <p15:presenceInfo xmlns:p15="http://schemas.microsoft.com/office/powerpoint/2012/main" userId="S-1-5-21-639947351-343809578-3807592339-55239" providerId="AD"/>
      </p:ext>
    </p:extLst>
  </p:cmAuthor>
  <p:cmAuthor id="6" name="Matevosyan, Julia" initials="MJ" lastIdx="3" clrIdx="6">
    <p:extLst>
      <p:ext uri="{19B8F6BF-5375-455C-9EA6-DF929625EA0E}">
        <p15:presenceInfo xmlns:p15="http://schemas.microsoft.com/office/powerpoint/2012/main" userId="S-1-5-21-639947351-343809578-3807592339-335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89F"/>
    <a:srgbClr val="73C8FD"/>
    <a:srgbClr val="50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71907" autoAdjust="0"/>
  </p:normalViewPr>
  <p:slideViewPr>
    <p:cSldViewPr snapToGrid="0">
      <p:cViewPr varScale="1">
        <p:scale>
          <a:sx n="68" d="100"/>
          <a:sy n="68" d="100"/>
        </p:scale>
        <p:origin x="1134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98" d="100"/>
          <a:sy n="98" d="100"/>
        </p:scale>
        <p:origin x="351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5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814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695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833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9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977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321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023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5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64" r:id="rId2"/>
    <p:sldLayoutId id="2147483690" r:id="rId3"/>
    <p:sldLayoutId id="2147483691" r:id="rId4"/>
    <p:sldLayoutId id="214748368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4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5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93401/RRS_Limits_RFP_v8.0.pptx" TargetMode="External"/><Relationship Id="rId2" Type="http://schemas.openxmlformats.org/officeDocument/2006/relationships/hyperlink" Target="http://www.ercot.com/content/wcm/key_documents_lists/193384/RRS_Limits_for_ESR_PDCWG_08202020_v4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rcot.com/content/wcm/lists/219848/Capacity_Changes_by_Fuel_Type_Charts_December_2020.xls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134533"/>
            <a:ext cx="5519928" cy="1989198"/>
          </a:xfrm>
        </p:spPr>
        <p:txBody>
          <a:bodyPr/>
          <a:lstStyle/>
          <a:p>
            <a:r>
              <a:rPr lang="en-US" altLang="zh-CN" sz="3200" cap="none" dirty="0" smtClean="0"/>
              <a:t>Update for RFP “a Study to </a:t>
            </a:r>
            <a:r>
              <a:rPr lang="en-US" altLang="zh-CN" sz="3200" cap="none" dirty="0"/>
              <a:t>Evaluate </a:t>
            </a:r>
            <a:r>
              <a:rPr lang="en-US" altLang="zh-CN" sz="3200" cap="none" dirty="0" smtClean="0"/>
              <a:t>the</a:t>
            </a:r>
            <a:r>
              <a:rPr lang="en-US" altLang="zh-CN" sz="3200" cap="none" dirty="0" smtClean="0">
                <a:solidFill>
                  <a:schemeClr val="accent2"/>
                </a:solidFill>
              </a:rPr>
              <a:t> Need for </a:t>
            </a:r>
            <a:r>
              <a:rPr lang="en-US" altLang="zh-CN" sz="3200" cap="none" dirty="0"/>
              <a:t>Limitations on Resources Providing </a:t>
            </a:r>
            <a:r>
              <a:rPr lang="en-US" altLang="zh-CN" sz="3200" cap="none" dirty="0" smtClean="0">
                <a:solidFill>
                  <a:schemeClr val="accent2"/>
                </a:solidFill>
              </a:rPr>
              <a:t>R</a:t>
            </a:r>
            <a:r>
              <a:rPr lang="en-US" sz="3200" cap="none" dirty="0" smtClean="0"/>
              <a:t>RS-PFR”</a:t>
            </a:r>
            <a:endParaRPr lang="en-US" sz="3200" cap="non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547872" y="3991708"/>
            <a:ext cx="4465283" cy="923544"/>
          </a:xfrm>
        </p:spPr>
        <p:txBody>
          <a:bodyPr/>
          <a:lstStyle/>
          <a:p>
            <a:r>
              <a:rPr lang="en-US" dirty="0" smtClean="0"/>
              <a:t>ERCOT Staff</a:t>
            </a:r>
          </a:p>
          <a:p>
            <a:r>
              <a:rPr lang="en-US" dirty="0" smtClean="0"/>
              <a:t>Jan. 13, 2021</a:t>
            </a:r>
          </a:p>
          <a:p>
            <a:r>
              <a:rPr lang="en-US" dirty="0" smtClean="0"/>
              <a:t>PDCWG meeting</a:t>
            </a:r>
          </a:p>
        </p:txBody>
      </p:sp>
    </p:spTree>
    <p:extLst>
      <p:ext uri="{BB962C8B-B14F-4D97-AF65-F5344CB8AC3E}">
        <p14:creationId xmlns:p14="http://schemas.microsoft.com/office/powerpoint/2010/main" val="218805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</a:t>
            </a:r>
            <a:r>
              <a:rPr lang="en-US" dirty="0"/>
              <a:t>Discussion</a:t>
            </a:r>
            <a:r>
              <a:rPr lang="en-US" dirty="0" smtClean="0"/>
              <a:t> at PDCWG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ERCOT has </a:t>
            </a:r>
            <a:r>
              <a:rPr lang="en-US" sz="1600" dirty="0" smtClean="0"/>
              <a:t>had </a:t>
            </a:r>
            <a:r>
              <a:rPr lang="en-US" sz="1600" dirty="0"/>
              <a:t>a </a:t>
            </a:r>
            <a:r>
              <a:rPr lang="en-US" sz="1600" dirty="0" smtClean="0"/>
              <a:t>limit of 20</a:t>
            </a:r>
            <a:r>
              <a:rPr lang="en-US" sz="1600" dirty="0"/>
              <a:t>% </a:t>
            </a:r>
            <a:r>
              <a:rPr lang="en-US" sz="1600" dirty="0" smtClean="0"/>
              <a:t>of capacity </a:t>
            </a:r>
            <a:r>
              <a:rPr lang="en-US" sz="1600" dirty="0"/>
              <a:t>on </a:t>
            </a:r>
            <a:r>
              <a:rPr lang="en-US" sz="1600" dirty="0" smtClean="0"/>
              <a:t>a single thermal </a:t>
            </a:r>
            <a:r>
              <a:rPr lang="en-US" sz="1600" dirty="0"/>
              <a:t>generation </a:t>
            </a:r>
            <a:r>
              <a:rPr lang="en-US" sz="1600" dirty="0" smtClean="0"/>
              <a:t>resource </a:t>
            </a:r>
            <a:r>
              <a:rPr lang="en-US" sz="1600" dirty="0"/>
              <a:t>providing </a:t>
            </a:r>
            <a:r>
              <a:rPr lang="en-US" altLang="zh-CN" sz="1600" dirty="0"/>
              <a:t>PFR, due to the 5% governor droop</a:t>
            </a:r>
            <a:r>
              <a:rPr lang="en-US" sz="1600" dirty="0"/>
              <a:t>. </a:t>
            </a:r>
          </a:p>
          <a:p>
            <a:pPr lvl="1"/>
            <a:r>
              <a:rPr lang="en-US" sz="1600" dirty="0"/>
              <a:t>This has historically resulted in a distribution of RRS-PFR across multiple </a:t>
            </a:r>
            <a:r>
              <a:rPr lang="en-US" sz="1600" dirty="0" smtClean="0"/>
              <a:t>Resources.</a:t>
            </a:r>
            <a:endParaRPr lang="en-US" sz="1600" dirty="0"/>
          </a:p>
          <a:p>
            <a:pPr lvl="1"/>
            <a:r>
              <a:rPr lang="en-US" sz="1600" dirty="0"/>
              <a:t>Recently,</a:t>
            </a:r>
            <a:r>
              <a:rPr lang="en-US" altLang="zh-CN" sz="1600" dirty="0"/>
              <a:t> </a:t>
            </a:r>
            <a:r>
              <a:rPr lang="en-US" sz="1600" dirty="0"/>
              <a:t>technologies such as ESRs and CLRs have qualified to provide RRS-PFR.  </a:t>
            </a:r>
          </a:p>
          <a:p>
            <a:pPr lvl="2"/>
            <a:r>
              <a:rPr lang="en-US" dirty="0"/>
              <a:t>Because of these resources’ characteristics, there is the potential that these Resources could technically provide up to 100% of their capacity as </a:t>
            </a:r>
            <a:r>
              <a:rPr lang="en-US" dirty="0" smtClean="0"/>
              <a:t>RRS-PFR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As the size of these resources grow, there could be negative outcomes of various types resulting from too much </a:t>
            </a:r>
            <a:r>
              <a:rPr lang="en-US" dirty="0" smtClean="0"/>
              <a:t>RRS</a:t>
            </a:r>
            <a:r>
              <a:rPr lang="en-US" altLang="zh-CN" dirty="0" smtClean="0"/>
              <a:t>-</a:t>
            </a:r>
            <a:r>
              <a:rPr lang="en-US" dirty="0" smtClean="0"/>
              <a:t>PFR </a:t>
            </a:r>
            <a:r>
              <a:rPr lang="en-US" dirty="0"/>
              <a:t>from a single resource/site. </a:t>
            </a:r>
          </a:p>
          <a:p>
            <a:endParaRPr lang="en-US" sz="800" dirty="0" smtClean="0"/>
          </a:p>
          <a:p>
            <a:r>
              <a:rPr lang="en-US" sz="1600" dirty="0" smtClean="0"/>
              <a:t>Per the request of PDCWG, ERCOT </a:t>
            </a:r>
            <a:r>
              <a:rPr lang="en-US" sz="1600" dirty="0"/>
              <a:t>presented an </a:t>
            </a:r>
            <a:r>
              <a:rPr lang="en-US" sz="1600" dirty="0" smtClean="0">
                <a:hlinkClick r:id="rId2"/>
              </a:rPr>
              <a:t>analysis</a:t>
            </a:r>
            <a:r>
              <a:rPr lang="en-US" sz="1600" dirty="0" smtClean="0"/>
              <a:t>, based </a:t>
            </a:r>
            <a:r>
              <a:rPr lang="en-US" sz="1600" dirty="0"/>
              <a:t>on historically </a:t>
            </a:r>
            <a:r>
              <a:rPr lang="en-US" sz="1600" dirty="0" smtClean="0"/>
              <a:t>acceptable </a:t>
            </a:r>
            <a:r>
              <a:rPr lang="en-US" sz="1600" dirty="0"/>
              <a:t>quantities per Resource,</a:t>
            </a:r>
            <a:r>
              <a:rPr lang="en-US" sz="1600" dirty="0" smtClean="0"/>
              <a:t> </a:t>
            </a:r>
            <a:r>
              <a:rPr lang="en-US" sz="1600" dirty="0"/>
              <a:t>at </a:t>
            </a:r>
            <a:r>
              <a:rPr lang="en-US" sz="1600" dirty="0" smtClean="0"/>
              <a:t>the 2020 </a:t>
            </a:r>
            <a:r>
              <a:rPr lang="en-US" sz="1600" dirty="0"/>
              <a:t>August PDCWG meeting </a:t>
            </a:r>
            <a:r>
              <a:rPr lang="en-US" sz="1600" dirty="0" smtClean="0"/>
              <a:t>to recommend a limit to </a:t>
            </a:r>
            <a:r>
              <a:rPr lang="en-US" sz="1600" dirty="0"/>
              <a:t>non-thermal Generation Resource and Energy Storage Resources </a:t>
            </a:r>
            <a:r>
              <a:rPr lang="en-US" sz="1600" dirty="0" smtClean="0"/>
              <a:t>(ESRs) providing RRS-PFR.</a:t>
            </a:r>
          </a:p>
          <a:p>
            <a:r>
              <a:rPr lang="en-US" sz="1600" dirty="0" smtClean="0"/>
              <a:t>Due to lack of models and operational data for ESRs providing RRS-PFR, both ERCOT and PDCWG recognize that a </a:t>
            </a:r>
            <a:r>
              <a:rPr lang="en-US" sz="1600" dirty="0"/>
              <a:t>more thorough analysis </a:t>
            </a:r>
            <a:r>
              <a:rPr lang="en-US" sz="1600" dirty="0" smtClean="0"/>
              <a:t>needs to be performed in a timely manner.</a:t>
            </a:r>
            <a:endParaRPr lang="en-US" sz="1600" dirty="0"/>
          </a:p>
          <a:p>
            <a:r>
              <a:rPr lang="en-US" sz="1600" dirty="0" smtClean="0"/>
              <a:t>At 2020 December PDCWG meeting, EROCT presented </a:t>
            </a:r>
            <a:r>
              <a:rPr lang="en-US" sz="1600" dirty="0" smtClean="0">
                <a:hlinkClick r:id="rId3"/>
              </a:rPr>
              <a:t>the scope of work and timeline of </a:t>
            </a:r>
            <a:r>
              <a:rPr lang="en-US" sz="1600" dirty="0">
                <a:hlinkClick r:id="rId3"/>
              </a:rPr>
              <a:t>RFP</a:t>
            </a:r>
            <a:r>
              <a:rPr lang="en-US" sz="1600" dirty="0"/>
              <a:t> </a:t>
            </a:r>
            <a:r>
              <a:rPr lang="en-US" sz="1600" dirty="0" smtClean="0"/>
              <a:t>(</a:t>
            </a:r>
            <a:r>
              <a:rPr lang="en-US" sz="1600" dirty="0"/>
              <a:t>A</a:t>
            </a:r>
            <a:r>
              <a:rPr lang="en-US" sz="1600" dirty="0" smtClean="0"/>
              <a:t> </a:t>
            </a:r>
            <a:r>
              <a:rPr lang="en-US" sz="1600" dirty="0"/>
              <a:t>Study to Evaluate the Need for Limitations on Resources Providing </a:t>
            </a:r>
            <a:r>
              <a:rPr lang="en-US" sz="1600" dirty="0" smtClean="0"/>
              <a:t>RRS-PFR) and solicited comments from stakeholders.</a:t>
            </a:r>
            <a:endParaRPr lang="en-US" sz="1600" dirty="0"/>
          </a:p>
          <a:p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25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for RFP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41400"/>
            <a:ext cx="8534400" cy="4878633"/>
          </a:xfrm>
        </p:spPr>
        <p:txBody>
          <a:bodyPr/>
          <a:lstStyle/>
          <a:p>
            <a:r>
              <a:rPr lang="en-US" altLang="zh-CN" dirty="0"/>
              <a:t>RFP </a:t>
            </a:r>
            <a:r>
              <a:rPr lang="en-US" altLang="zh-CN" dirty="0" smtClean="0"/>
              <a:t>- </a:t>
            </a:r>
            <a:r>
              <a:rPr lang="en-US" altLang="zh-CN" b="1" i="1" dirty="0" smtClean="0"/>
              <a:t>A </a:t>
            </a:r>
            <a:r>
              <a:rPr lang="en-US" altLang="zh-CN" b="1" i="1" dirty="0"/>
              <a:t>Study to Evaluate the</a:t>
            </a:r>
            <a:r>
              <a:rPr lang="en-US" altLang="zh-CN" b="1" i="1" dirty="0">
                <a:solidFill>
                  <a:schemeClr val="accent2"/>
                </a:solidFill>
              </a:rPr>
              <a:t> Need for </a:t>
            </a:r>
            <a:r>
              <a:rPr lang="en-US" altLang="zh-CN" b="1" i="1" dirty="0"/>
              <a:t>Limitations on Resources Providing </a:t>
            </a:r>
            <a:r>
              <a:rPr lang="en-US" altLang="zh-CN" b="1" i="1" dirty="0" smtClean="0">
                <a:solidFill>
                  <a:schemeClr val="accent2"/>
                </a:solidFill>
              </a:rPr>
              <a:t>R</a:t>
            </a:r>
            <a:r>
              <a:rPr lang="en-US" b="1" i="1" dirty="0" smtClean="0"/>
              <a:t>RS-PFR</a:t>
            </a:r>
            <a:endParaRPr lang="en-US" b="1" i="1" dirty="0"/>
          </a:p>
          <a:p>
            <a:pPr lvl="1"/>
            <a:r>
              <a:rPr lang="en-US" dirty="0" smtClean="0"/>
              <a:t>Perform </a:t>
            </a:r>
            <a:r>
              <a:rPr lang="en-US" dirty="0"/>
              <a:t>a study/analysis to investigate whether there are reliability reasons to establish one or more types of limits on Resources providing PFR per Resource, group, and/or at system level for different technologies or a limit on the minimum number of Resources providing PFR. The study should </a:t>
            </a:r>
            <a:r>
              <a:rPr lang="en-US" dirty="0" smtClean="0"/>
              <a:t>analyze the </a:t>
            </a:r>
            <a:r>
              <a:rPr lang="en-US" dirty="0"/>
              <a:t>need for PFR limitations in the context of both NERC standards and ERCOT Nodal Protocols, and consider the characteristics of different technologies providing PFR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Add a requirement “Complete </a:t>
            </a:r>
            <a:r>
              <a:rPr lang="en-US" dirty="0"/>
              <a:t>the proposed work within a duration of </a:t>
            </a:r>
            <a:r>
              <a:rPr lang="en-US" dirty="0">
                <a:solidFill>
                  <a:srgbClr val="FF0000"/>
                </a:solidFill>
              </a:rPr>
              <a:t>6-8</a:t>
            </a:r>
            <a:r>
              <a:rPr lang="en-US" dirty="0"/>
              <a:t> </a:t>
            </a:r>
            <a:r>
              <a:rPr lang="en-US" dirty="0" smtClean="0"/>
              <a:t>months” to remove uncertainty in the completion date of the RFP study.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613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Anticipated Timeline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47612"/>
              </p:ext>
            </p:extLst>
          </p:nvPr>
        </p:nvGraphicFramePr>
        <p:xfrm>
          <a:off x="1113155" y="1406685"/>
          <a:ext cx="6230180" cy="2124305"/>
        </p:xfrm>
        <a:graphic>
          <a:graphicData uri="http://schemas.openxmlformats.org/drawingml/2006/table">
            <a:tbl>
              <a:tblPr/>
              <a:tblGrid>
                <a:gridCol w="4177629"/>
                <a:gridCol w="2052551"/>
              </a:tblGrid>
              <a:tr h="424861">
                <a:tc gridSpan="2">
                  <a:txBody>
                    <a:bodyPr/>
                    <a:lstStyle/>
                    <a:p>
                      <a:pPr marL="27432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Procurement  Timeline</a:t>
                      </a: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4861">
                <a:tc>
                  <a:txBody>
                    <a:bodyPr/>
                    <a:lstStyle/>
                    <a:p>
                      <a:pPr marL="27432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RFP Release Date</a:t>
                      </a: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1/18/2021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861">
                <a:tc>
                  <a:txBody>
                    <a:bodyPr/>
                    <a:lstStyle/>
                    <a:p>
                      <a:pPr marL="27432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Vendor Proposals Due</a:t>
                      </a: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2/26/2021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861">
                <a:tc>
                  <a:txBody>
                    <a:bodyPr/>
                    <a:lstStyle/>
                    <a:p>
                      <a:pPr marL="27432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Anticipated Contract Award</a:t>
                      </a: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3/29/2021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861">
                <a:tc>
                  <a:txBody>
                    <a:bodyPr/>
                    <a:lstStyle/>
                    <a:p>
                      <a:pPr marL="27432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Anticipated Contract Start Date</a:t>
                      </a: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3/29/2021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783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Batteries in Planning 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46268" y="5439453"/>
            <a:ext cx="63276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Capacity Changes by Fuel Type Charts, December 2020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55825" y="5999202"/>
            <a:ext cx="4057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Blue: 2021, Yellow: 2022, Green:2023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723" y="1286818"/>
            <a:ext cx="8813467" cy="3833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454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Batteries with a Request Submitted for </a:t>
            </a:r>
            <a:r>
              <a:rPr lang="en-US" sz="2400" dirty="0"/>
              <a:t>Full </a:t>
            </a:r>
            <a:r>
              <a:rPr lang="en-US" sz="2400" dirty="0" smtClean="0"/>
              <a:t>Interconnection Study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0199"/>
            <a:ext cx="9172339" cy="398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170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Going Forward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0"/>
            <a:r>
              <a:rPr lang="en-US" dirty="0"/>
              <a:t>The RRS-PFR limit and other AS limits </a:t>
            </a:r>
            <a:r>
              <a:rPr lang="en-US" dirty="0" smtClean="0"/>
              <a:t>for </a:t>
            </a:r>
            <a:r>
              <a:rPr lang="en-US" dirty="0"/>
              <a:t>both existing and future resources will be subject to the limits determined and informed from the RFP study.</a:t>
            </a:r>
          </a:p>
          <a:p>
            <a:r>
              <a:rPr lang="en-US" dirty="0"/>
              <a:t>No grandfathering will be allowed as the limits are related to reliability </a:t>
            </a:r>
            <a:r>
              <a:rPr lang="en-US" dirty="0" smtClean="0"/>
              <a:t>reasons.</a:t>
            </a:r>
            <a:endParaRPr lang="en-US" dirty="0"/>
          </a:p>
          <a:p>
            <a:r>
              <a:rPr lang="en-US" dirty="0"/>
              <a:t>The RRS-PFR limit and other AS limits, if they exist, will </a:t>
            </a:r>
            <a:r>
              <a:rPr lang="en-US" altLang="zh-CN" dirty="0" smtClean="0"/>
              <a:t>continue </a:t>
            </a:r>
            <a:r>
              <a:rPr lang="en-US" dirty="0" smtClean="0"/>
              <a:t>be subject </a:t>
            </a:r>
            <a:r>
              <a:rPr lang="en-US" dirty="0"/>
              <a:t>to the periodic review of the reliability </a:t>
            </a:r>
            <a:r>
              <a:rPr lang="en-US" dirty="0" smtClean="0"/>
              <a:t>needs </a:t>
            </a:r>
            <a:r>
              <a:rPr lang="en-US" dirty="0"/>
              <a:t>for the ERCOT grid.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508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203" y="2072482"/>
            <a:ext cx="8458200" cy="518318"/>
          </a:xfrm>
        </p:spPr>
        <p:txBody>
          <a:bodyPr/>
          <a:lstStyle/>
          <a:p>
            <a:r>
              <a:rPr lang="en-US" dirty="0" smtClean="0"/>
              <a:t>Questions + Discussions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79053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35759</TotalTime>
  <Words>504</Words>
  <Application>Microsoft Office PowerPoint</Application>
  <PresentationFormat>On-screen Show (4:3)</PresentationFormat>
  <Paragraphs>47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黑体</vt:lpstr>
      <vt:lpstr>SimSun</vt:lpstr>
      <vt:lpstr>Arial</vt:lpstr>
      <vt:lpstr>Calibri</vt:lpstr>
      <vt:lpstr>Courier New</vt:lpstr>
      <vt:lpstr>Times New Roman</vt:lpstr>
      <vt:lpstr>Wingdings</vt:lpstr>
      <vt:lpstr>1_Office Theme</vt:lpstr>
      <vt:lpstr>2_Custom Design</vt:lpstr>
      <vt:lpstr>3_Custom Design</vt:lpstr>
      <vt:lpstr>PowerPoint Presentation</vt:lpstr>
      <vt:lpstr>Previous Discussion at PDCWG</vt:lpstr>
      <vt:lpstr>Update for RFP</vt:lpstr>
      <vt:lpstr>Anticipated Timeline</vt:lpstr>
      <vt:lpstr>Batteries in Planning Queue</vt:lpstr>
      <vt:lpstr>Batteries with a Request Submitted for Full Interconnection Study</vt:lpstr>
      <vt:lpstr>Going Forward</vt:lpstr>
      <vt:lpstr>Questions + Discussions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Matevosjana, Julia</dc:creator>
  <cp:lastModifiedBy>Du, Pengwei</cp:lastModifiedBy>
  <cp:revision>764</cp:revision>
  <dcterms:created xsi:type="dcterms:W3CDTF">2016-04-16T13:25:21Z</dcterms:created>
  <dcterms:modified xsi:type="dcterms:W3CDTF">2021-01-11T20:19:40Z</dcterms:modified>
</cp:coreProperties>
</file>