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402" r:id="rId2"/>
    <p:sldId id="407" r:id="rId3"/>
    <p:sldId id="403" r:id="rId4"/>
    <p:sldId id="40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86017" autoAdjust="0"/>
  </p:normalViewPr>
  <p:slideViewPr>
    <p:cSldViewPr>
      <p:cViewPr varScale="1">
        <p:scale>
          <a:sx n="60" d="100"/>
          <a:sy n="60" d="100"/>
        </p:scale>
        <p:origin x="1411" y="-10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311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74BD799-1B77-4E4F-A547-0EE030C258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1191560"/>
              </p:ext>
            </p:extLst>
          </p:nvPr>
        </p:nvGraphicFramePr>
        <p:xfrm>
          <a:off x="533400" y="861150"/>
          <a:ext cx="8229600" cy="488433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778078260"/>
                    </a:ext>
                  </a:extLst>
                </a:gridCol>
              </a:tblGrid>
              <a:tr h="6252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2020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559222"/>
                  </a:ext>
                </a:extLst>
              </a:tr>
              <a:tr h="224741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Conducted 4 Training Classes – Total of ___ Participants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Retail 101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January 14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- __ participants (in-person training)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April 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- __ participants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August 6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- __ participants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MarkeTrak / Inadvertent Gain Training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August 12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- __ participants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17587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MarkeTrak on-line modules – __Total Participants in 2020 </a:t>
                      </a:r>
                      <a:r>
                        <a:rPr lang="en-US" i="1" dirty="0">
                          <a:solidFill>
                            <a:srgbClr val="FF0000"/>
                          </a:solidFill>
                        </a:rPr>
                        <a:t>(__all</a:t>
                      </a:r>
                      <a:r>
                        <a:rPr lang="en-US" i="1" baseline="0" dirty="0">
                          <a:solidFill>
                            <a:srgbClr val="FF0000"/>
                          </a:solidFill>
                        </a:rPr>
                        <a:t> time)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Retail 101 on-line module – __ Total Participants in 2020 </a:t>
                      </a:r>
                      <a:r>
                        <a:rPr lang="en-US" i="1" baseline="0" dirty="0">
                          <a:solidFill>
                            <a:srgbClr val="FF0000"/>
                          </a:solidFill>
                        </a:rPr>
                        <a:t>(__ all time)</a:t>
                      </a:r>
                      <a:endParaRPr lang="en-US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522937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Completed development of Mass Transition on-line module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473874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Updated MarkeTrak / Inadvertent Gain Training deck for WebEx training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865185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Remained flexible with 2020 Training Plan amidst pandemic, pivoted schedule for on-line class offerings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68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619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2020 – cont.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599858"/>
              </p:ext>
            </p:extLst>
          </p:nvPr>
        </p:nvGraphicFramePr>
        <p:xfrm>
          <a:off x="457200" y="1371600"/>
          <a:ext cx="8229600" cy="2726202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6191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2020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Reviewed MarkeTrak on-line modules for accuracy/relevancy and modified as needed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Supported ERCOT market notifications and communications for training efforts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Reviewed feedback from all training sessions and modified as warranted, i.e. additional engagement/checkpoint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58422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18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60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225458"/>
              </p:ext>
            </p:extLst>
          </p:nvPr>
        </p:nvGraphicFramePr>
        <p:xfrm>
          <a:off x="533400" y="914401"/>
          <a:ext cx="8229600" cy="4649377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41170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2021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3046599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Facilitate the following Instructor-led Courses: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Retail 101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January 19</a:t>
                      </a:r>
                      <a:r>
                        <a:rPr lang="en-US" u="none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 , WebEx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March 30</a:t>
                      </a:r>
                      <a:r>
                        <a:rPr lang="en-US" u="none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 , WebEx only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MarkeTrak/Inadvertent Gain Training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January 26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, WebEx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March 31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, WebEx only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TXSET 101 </a:t>
                      </a:r>
                    </a:p>
                    <a:p>
                      <a:pPr marL="1200150" lvl="2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TBD, WebEx only 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808897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Remain flexible and continue to monitor ERCOT and market participant COVID-19 guidelines to determine when in person classed may resume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671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32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2021 – cont.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627840"/>
              </p:ext>
            </p:extLst>
          </p:nvPr>
        </p:nvGraphicFramePr>
        <p:xfrm>
          <a:off x="533400" y="806445"/>
          <a:ext cx="8229600" cy="5377091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5138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2021 Goals – cont.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Update TXSET 101 training materials for WebEx training only while maintaining a high level of engagement of participants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724258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ERCOT market notifications and communications for training efforts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MarkeTrak on-line training modules to align with market revisions as needed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40210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 Instructor-led retail market training, WebEx only and in person if permitted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277149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training materials based on feedback as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warranted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58422"/>
                  </a:ext>
                </a:extLst>
              </a:tr>
              <a:tr h="38273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Modify training materials to maintain consistency with Retail market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18730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Collaborate with RMS working groups by providing input when updating market documentation (i.e. user guides, process flows)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185785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enhancements for ERCOT’s Learning Management System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48489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7552</TotalTime>
  <Words>361</Words>
  <Application>Microsoft Office PowerPoint</Application>
  <PresentationFormat>On-screen Show (4:3)</PresentationFormat>
  <Paragraphs>52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Wingdings</vt:lpstr>
      <vt:lpstr>Custom Design</vt:lpstr>
      <vt:lpstr>Accomplishments for 2020</vt:lpstr>
      <vt:lpstr>Accomplishments 2020 – cont.</vt:lpstr>
      <vt:lpstr>Goals for 2021</vt:lpstr>
      <vt:lpstr>Goals for 2021 – cont.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380</cp:revision>
  <cp:lastPrinted>2016-02-12T19:29:41Z</cp:lastPrinted>
  <dcterms:created xsi:type="dcterms:W3CDTF">2005-04-21T14:28:35Z</dcterms:created>
  <dcterms:modified xsi:type="dcterms:W3CDTF">2021-01-07T23:43:21Z</dcterms:modified>
</cp:coreProperties>
</file>