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1/14/2021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January 14, 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January 14, 2021 – Combined Ballot</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200" dirty="0" smtClean="0">
                <a:solidFill>
                  <a:schemeClr val="tx1"/>
                </a:solidFill>
              </a:rPr>
              <a:t>To approve the December 10, 2020 Meeting Minutes as presented</a:t>
            </a:r>
          </a:p>
          <a:p>
            <a:pPr lvl="0"/>
            <a:r>
              <a:rPr lang="en-US" sz="2200" dirty="0">
                <a:solidFill>
                  <a:schemeClr val="tx1"/>
                </a:solidFill>
              </a:rPr>
              <a:t>To endorse and forward to TAC the 12/10/20 PRS Report and Impact Analysis for </a:t>
            </a:r>
            <a:r>
              <a:rPr lang="en-US" sz="2200" b="1" dirty="0" smtClean="0">
                <a:solidFill>
                  <a:schemeClr val="tx1"/>
                </a:solidFill>
              </a:rPr>
              <a:t>NPRR1024</a:t>
            </a:r>
          </a:p>
          <a:p>
            <a:pPr lvl="0"/>
            <a:r>
              <a:rPr lang="en-US" sz="2200" dirty="0">
                <a:solidFill>
                  <a:schemeClr val="tx1"/>
                </a:solidFill>
              </a:rPr>
              <a:t>To endorse and forward to TAC the 12/10/20 PRS Report and Impact Analysis for </a:t>
            </a:r>
            <a:r>
              <a:rPr lang="en-US" sz="2200" b="1" dirty="0">
                <a:solidFill>
                  <a:schemeClr val="tx1"/>
                </a:solidFill>
              </a:rPr>
              <a:t>NPRR1034</a:t>
            </a:r>
            <a:r>
              <a:rPr lang="en-US" sz="2200" dirty="0">
                <a:solidFill>
                  <a:schemeClr val="tx1"/>
                </a:solidFill>
              </a:rPr>
              <a:t> with a recommended priority of 2021 and rank of 3280</a:t>
            </a:r>
          </a:p>
          <a:p>
            <a:pPr lvl="0"/>
            <a:r>
              <a:rPr lang="en-US" sz="2200" dirty="0">
                <a:solidFill>
                  <a:schemeClr val="tx1"/>
                </a:solidFill>
              </a:rPr>
              <a:t>To endorse and forward to TAC the 12/10/20 PRS Report and Impact Analysis for </a:t>
            </a:r>
            <a:r>
              <a:rPr lang="en-US" sz="2200" b="1" dirty="0">
                <a:solidFill>
                  <a:schemeClr val="tx1"/>
                </a:solidFill>
              </a:rPr>
              <a:t>NPRR1040</a:t>
            </a:r>
            <a:r>
              <a:rPr lang="en-US" sz="2200" dirty="0">
                <a:solidFill>
                  <a:schemeClr val="tx1"/>
                </a:solidFill>
              </a:rPr>
              <a:t> with a recommended priority of 2021 and rank of 3290</a:t>
            </a:r>
          </a:p>
          <a:p>
            <a:pPr lvl="0"/>
            <a:r>
              <a:rPr lang="en-US" sz="2200" dirty="0">
                <a:solidFill>
                  <a:schemeClr val="tx1"/>
                </a:solidFill>
              </a:rPr>
              <a:t>To endorse and forward to TAC the 12/10/20 PRS Report and Impact Analysis for </a:t>
            </a:r>
            <a:r>
              <a:rPr lang="en-US" sz="2200" b="1" dirty="0">
                <a:solidFill>
                  <a:schemeClr val="tx1"/>
                </a:solidFill>
              </a:rPr>
              <a:t>NPRR1044</a:t>
            </a:r>
          </a:p>
          <a:p>
            <a:pPr lvl="0"/>
            <a:r>
              <a:rPr lang="en-US" sz="2200" dirty="0">
                <a:solidFill>
                  <a:schemeClr val="tx1"/>
                </a:solidFill>
              </a:rPr>
              <a:t>To endorse and forward to TAC the 12/10/20 PRS Report and Impact Analysis for </a:t>
            </a:r>
            <a:r>
              <a:rPr lang="en-US" sz="2200" b="1" dirty="0">
                <a:solidFill>
                  <a:schemeClr val="tx1"/>
                </a:solidFill>
              </a:rPr>
              <a:t>NPRR1053</a:t>
            </a:r>
          </a:p>
          <a:p>
            <a:pPr lvl="0"/>
            <a:r>
              <a:rPr lang="en-US" sz="2200" dirty="0">
                <a:solidFill>
                  <a:schemeClr val="tx1"/>
                </a:solidFill>
              </a:rPr>
              <a:t>To endorse and forward to TAC the 12/10/20 PRS Report and Impact Analysis for </a:t>
            </a:r>
            <a:r>
              <a:rPr lang="en-US" sz="2200" b="1" dirty="0">
                <a:solidFill>
                  <a:schemeClr val="tx1"/>
                </a:solidFill>
              </a:rPr>
              <a:t>NPRR1054</a:t>
            </a:r>
            <a:r>
              <a:rPr lang="en-US" sz="2200" dirty="0">
                <a:solidFill>
                  <a:schemeClr val="tx1"/>
                </a:solidFill>
              </a:rPr>
              <a:t> with a </a:t>
            </a:r>
            <a:r>
              <a:rPr lang="en-US" sz="2200" dirty="0" smtClean="0">
                <a:solidFill>
                  <a:schemeClr val="tx1"/>
                </a:solidFill>
              </a:rPr>
              <a:t>recommended effective </a:t>
            </a:r>
            <a:r>
              <a:rPr lang="en-US" sz="2200" dirty="0">
                <a:solidFill>
                  <a:schemeClr val="tx1"/>
                </a:solidFill>
              </a:rPr>
              <a:t>date of March 1, 2021 for Sections 4.2.1.2, 4.4.4, and 4.4.4.2; and </a:t>
            </a:r>
            <a:r>
              <a:rPr lang="en-US" sz="2200" dirty="0" smtClean="0">
                <a:solidFill>
                  <a:schemeClr val="tx1"/>
                </a:solidFill>
              </a:rPr>
              <a:t>upon system implementation for all remaining language with a </a:t>
            </a:r>
            <a:r>
              <a:rPr lang="en-US" sz="2200" dirty="0">
                <a:solidFill>
                  <a:schemeClr val="tx1"/>
                </a:solidFill>
              </a:rPr>
              <a:t>recommended priority of 2021 and rank of </a:t>
            </a:r>
            <a:r>
              <a:rPr lang="en-US" sz="2200" dirty="0" smtClean="0">
                <a:solidFill>
                  <a:schemeClr val="tx1"/>
                </a:solidFill>
              </a:rPr>
              <a:t>3300</a:t>
            </a:r>
          </a:p>
          <a:p>
            <a:pPr lvl="0"/>
            <a:r>
              <a:rPr lang="en-US" sz="2200" dirty="0" smtClean="0">
                <a:solidFill>
                  <a:schemeClr val="tx1"/>
                </a:solidFill>
              </a:rPr>
              <a:t>To </a:t>
            </a:r>
            <a:r>
              <a:rPr lang="en-US" sz="2200" dirty="0">
                <a:solidFill>
                  <a:schemeClr val="tx1"/>
                </a:solidFill>
              </a:rPr>
              <a:t>recommend approval of </a:t>
            </a:r>
            <a:r>
              <a:rPr lang="en-US" sz="2200" b="1" dirty="0">
                <a:solidFill>
                  <a:schemeClr val="tx1"/>
                </a:solidFill>
              </a:rPr>
              <a:t>NPRR1045</a:t>
            </a:r>
            <a:r>
              <a:rPr lang="en-US" sz="2200" dirty="0">
                <a:solidFill>
                  <a:schemeClr val="tx1"/>
                </a:solidFill>
              </a:rPr>
              <a:t> as amended by the </a:t>
            </a:r>
            <a:r>
              <a:rPr lang="en-US" sz="2200" dirty="0" smtClean="0">
                <a:solidFill>
                  <a:schemeClr val="tx1"/>
                </a:solidFill>
              </a:rPr>
              <a:t>1/13/21 </a:t>
            </a:r>
            <a:r>
              <a:rPr lang="en-US" sz="2200" dirty="0">
                <a:solidFill>
                  <a:schemeClr val="tx1"/>
                </a:solidFill>
              </a:rPr>
              <a:t>ERCOT comments</a:t>
            </a:r>
          </a:p>
          <a:p>
            <a:pPr lvl="0"/>
            <a:r>
              <a:rPr lang="en-US" sz="2200" dirty="0">
                <a:solidFill>
                  <a:schemeClr val="tx1"/>
                </a:solidFill>
              </a:rPr>
              <a:t>To recommend approval of </a:t>
            </a:r>
            <a:r>
              <a:rPr lang="en-US" sz="2200" b="1" dirty="0">
                <a:solidFill>
                  <a:schemeClr val="tx1"/>
                </a:solidFill>
              </a:rPr>
              <a:t>NPRR1057</a:t>
            </a:r>
            <a:r>
              <a:rPr lang="en-US" sz="2200" dirty="0">
                <a:solidFill>
                  <a:schemeClr val="tx1"/>
                </a:solidFill>
              </a:rPr>
              <a:t> as amended by the 1/8/21 ERCOT comments</a:t>
            </a:r>
          </a:p>
          <a:p>
            <a:pPr lvl="0"/>
            <a:endParaRPr lang="en-US" sz="2000" b="1" dirty="0" smtClean="0">
              <a:solidFill>
                <a:schemeClr val="tx1"/>
              </a:solidFill>
            </a:endParaRPr>
          </a:p>
          <a:p>
            <a:pPr lvl="0"/>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699</TotalTime>
  <Words>386</Words>
  <Application>Microsoft Office PowerPoint</Application>
  <PresentationFormat>Widescreen</PresentationFormat>
  <Paragraphs>23</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January 14, 2021 - Proposed Combined Ballot Methodology</vt:lpstr>
      <vt:lpstr>PRS – January 14,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93</cp:revision>
  <cp:lastPrinted>2016-01-21T20:53:15Z</cp:lastPrinted>
  <dcterms:created xsi:type="dcterms:W3CDTF">2016-01-21T15:20:31Z</dcterms:created>
  <dcterms:modified xsi:type="dcterms:W3CDTF">2021-01-14T14:25:45Z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