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9" r:id="rId7"/>
    <p:sldId id="297" r:id="rId8"/>
    <p:sldId id="281" r:id="rId9"/>
    <p:sldId id="296" r:id="rId10"/>
    <p:sldId id="277" r:id="rId11"/>
    <p:sldId id="295" r:id="rId12"/>
    <p:sldId id="273" r:id="rId13"/>
    <p:sldId id="279" r:id="rId14"/>
    <p:sldId id="280" r:id="rId15"/>
    <p:sldId id="289" r:id="rId16"/>
    <p:sldId id="290" r:id="rId17"/>
    <p:sldId id="28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howGuides="1">
      <p:cViewPr>
        <p:scale>
          <a:sx n="120" d="100"/>
          <a:sy n="120" d="100"/>
        </p:scale>
        <p:origin x="1308" y="19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Ongoing Discussion on Proposal for Load Profile Template Changes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 </a:t>
            </a:r>
            <a:r>
              <a:rPr lang="en-US" dirty="0" smtClean="0">
                <a:solidFill>
                  <a:schemeClr val="tx2"/>
                </a:solidFill>
              </a:rPr>
              <a:t>13, </a:t>
            </a:r>
            <a:r>
              <a:rPr lang="en-US" dirty="0" smtClean="0">
                <a:solidFill>
                  <a:schemeClr val="tx2"/>
                </a:solidFill>
              </a:rPr>
              <a:t>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C00000"/>
                </a:solidFill>
              </a:rPr>
              <a:t>ERCOT to model aggregate as a generator if the capacity for a given fuel type and technical specification at a transmission-level POI exceeds 1 MW</a:t>
            </a:r>
          </a:p>
          <a:p>
            <a:r>
              <a:rPr lang="en-US" sz="2000" dirty="0" smtClean="0"/>
              <a:t>Unit IDs used to identify fuel type and </a:t>
            </a:r>
            <a:r>
              <a:rPr lang="en-US" sz="2000" dirty="0"/>
              <a:t>technical </a:t>
            </a:r>
            <a:r>
              <a:rPr lang="en-US" sz="2000" dirty="0" smtClean="0"/>
              <a:t>specifications</a:t>
            </a:r>
          </a:p>
          <a:p>
            <a:r>
              <a:rPr lang="en-US" sz="2000" dirty="0" smtClean="0"/>
              <a:t>Generator bus names are “UDG_” + transmission-level POI bus name</a:t>
            </a:r>
          </a:p>
          <a:p>
            <a:r>
              <a:rPr lang="en-US" sz="2000" dirty="0" smtClean="0"/>
              <a:t>Embedded in ERCOT load forecasts</a:t>
            </a:r>
          </a:p>
          <a:p>
            <a:r>
              <a:rPr lang="en-US" sz="2000" dirty="0" smtClean="0"/>
              <a:t>ERCOT will forecast rooftop solar growth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7121553"/>
              </p:ext>
            </p:extLst>
          </p:nvPr>
        </p:nvGraphicFramePr>
        <p:xfrm>
          <a:off x="4629150" y="990600"/>
          <a:ext cx="390448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68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Unit ID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Fuel</a:t>
                      </a:r>
                      <a:r>
                        <a:rPr lang="en-US" sz="1100" baseline="0" dirty="0" smtClean="0"/>
                        <a:t> Type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Technical Specs</a:t>
                      </a:r>
                      <a:endParaRPr lang="en-US" sz="1100" dirty="0"/>
                    </a:p>
                  </a:txBody>
                  <a:tcPr anchor="ctr"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 1547-2018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KB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KF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Unregistered 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18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28599" y="762000"/>
            <a:ext cx="8610601" cy="5486400"/>
          </a:xfrm>
        </p:spPr>
        <p:txBody>
          <a:bodyPr/>
          <a:lstStyle/>
          <a:p>
            <a:r>
              <a:rPr lang="en-US" dirty="0" smtClean="0"/>
              <a:t>Revise columns to provide clearer guidance to TDSPs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Clarify that Max PV output is inverter nameplate in kW-AC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Eliminate Inverter efficiency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Total PV array in kW-DC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Include fuel type for Non-renewable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Include Energy Storage data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Add the Transmission-level POI name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Identical to nomenclature used for mapping SODG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Load Profile Data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19600"/>
            <a:ext cx="9144000" cy="117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7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799" y="762000"/>
            <a:ext cx="8610601" cy="609600"/>
          </a:xfrm>
        </p:spPr>
        <p:txBody>
          <a:bodyPr/>
          <a:lstStyle/>
          <a:p>
            <a:r>
              <a:rPr lang="en-US" dirty="0"/>
              <a:t>Revise </a:t>
            </a:r>
            <a:r>
              <a:rPr lang="en-US" dirty="0" smtClean="0"/>
              <a:t>nomenclature to match proposed data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 Template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79563"/>
            <a:ext cx="8496300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9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3363280"/>
              </p:ext>
            </p:extLst>
          </p:nvPr>
        </p:nvGraphicFramePr>
        <p:xfrm>
          <a:off x="1295400" y="962660"/>
          <a:ext cx="6543865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580"/>
                <a:gridCol w="1996853"/>
                <a:gridCol w="1501552"/>
                <a:gridCol w="15798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Fuel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  <a:r>
                        <a:rPr lang="en-US" baseline="0" dirty="0" smtClean="0"/>
                        <a:t> Specs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Pmax</a:t>
                      </a:r>
                      <a:r>
                        <a:rPr lang="en-US" dirty="0" smtClean="0"/>
                        <a:t>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Registration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Battery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Natural 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SODG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Natural 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SODG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PUCT 25.212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Unregistered</a:t>
                      </a:r>
                      <a:endParaRPr lang="en-US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Native 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Near-Term vs. Long-Term Proposal : </a:t>
            </a:r>
            <a:r>
              <a:rPr lang="en-US" dirty="0" smtClean="0"/>
              <a:t>Example 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940046"/>
            <a:ext cx="4569678" cy="19059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347690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Long-Term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3505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Near-Term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4014331"/>
            <a:ext cx="4127841" cy="192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6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838200"/>
            <a:ext cx="8534400" cy="5410200"/>
          </a:xfrm>
        </p:spPr>
        <p:txBody>
          <a:bodyPr/>
          <a:lstStyle/>
          <a:p>
            <a:r>
              <a:rPr lang="en-US" sz="2400" dirty="0" smtClean="0"/>
              <a:t>Recap summary of offline discussions with TDSPs regarding ERCOT Proposed Load Profile template changes presented at Nov 6 PWG meeting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400" dirty="0" smtClean="0"/>
              <a:t>Primary feedback from TDSPs</a:t>
            </a:r>
          </a:p>
          <a:p>
            <a:pPr lvl="1"/>
            <a:r>
              <a:rPr lang="en-US" sz="2200" dirty="0" smtClean="0"/>
              <a:t>Excel spreadsheet method was originally acceptable for small numbers of Unregistered DG  </a:t>
            </a:r>
          </a:p>
          <a:p>
            <a:pPr lvl="2"/>
            <a:r>
              <a:rPr lang="en-US" sz="2000" dirty="0" smtClean="0"/>
              <a:t>Not really viable long-term for larger volumes of information (&gt;2,000/month)</a:t>
            </a:r>
          </a:p>
          <a:p>
            <a:pPr lvl="2"/>
            <a:r>
              <a:rPr lang="en-US" sz="2000" dirty="0" smtClean="0"/>
              <a:t>TDSPs </a:t>
            </a:r>
            <a:r>
              <a:rPr lang="en-US" sz="2000" dirty="0"/>
              <a:t>require </a:t>
            </a:r>
            <a:r>
              <a:rPr lang="en-US" sz="2000" dirty="0" smtClean="0"/>
              <a:t>significant advance </a:t>
            </a:r>
            <a:r>
              <a:rPr lang="en-US" sz="2000" dirty="0"/>
              <a:t>notice for </a:t>
            </a:r>
            <a:r>
              <a:rPr lang="en-US" sz="2000" dirty="0" smtClean="0"/>
              <a:t>implementation of new method</a:t>
            </a:r>
          </a:p>
          <a:p>
            <a:pPr lvl="1"/>
            <a:r>
              <a:rPr lang="en-US" sz="2200" dirty="0" smtClean="0"/>
              <a:t>No current method for updating/revising existing ESIIDs when DG is modified/expanded</a:t>
            </a:r>
          </a:p>
          <a:p>
            <a:pPr lvl="1"/>
            <a:r>
              <a:rPr lang="en-US" sz="2200" dirty="0" smtClean="0"/>
              <a:t>TDSPs generally acknowledge ERCOTs data request but want effort communicated </a:t>
            </a:r>
            <a:r>
              <a:rPr lang="en-US" sz="2200" dirty="0" smtClean="0"/>
              <a:t>to </a:t>
            </a:r>
            <a:r>
              <a:rPr lang="en-US" sz="2200" dirty="0" smtClean="0"/>
              <a:t>wider </a:t>
            </a:r>
            <a:r>
              <a:rPr lang="en-US" sz="2200" dirty="0" smtClean="0"/>
              <a:t>audience</a:t>
            </a:r>
            <a:endParaRPr lang="en-US" sz="22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7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28599" y="762000"/>
            <a:ext cx="8610601" cy="54864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Data requested by ERCOT 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Clarify that Max PV output is inverter nameplate in kW-AC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Eliminate Inverter efficiency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Total PV array in kW-DC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Include fuel type for Non-renewable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Include Energy Storage data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Add the Transmission-level POI name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Identical to nomenclature used for mapping SODG</a:t>
            </a:r>
          </a:p>
          <a:p>
            <a:pPr marL="457200" lvl="1" indent="0">
              <a:buNone/>
            </a:pPr>
            <a:endParaRPr lang="en-US" sz="1000" dirty="0" smtClean="0">
              <a:solidFill>
                <a:schemeClr val="tx2"/>
              </a:solidFill>
            </a:endParaRPr>
          </a:p>
          <a:p>
            <a:r>
              <a:rPr lang="en-US" sz="2000" dirty="0" smtClean="0"/>
              <a:t>Example of 2 UDG of battery co-located with solar shown below: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Unregistered Data Requested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99" y="4315645"/>
            <a:ext cx="8686801" cy="140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2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Desired Timeframe goal is </a:t>
            </a:r>
            <a:r>
              <a:rPr lang="en-US" sz="2000" u="sng" dirty="0" smtClean="0"/>
              <a:t>2023/2024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 smtClean="0"/>
              <a:t>Not an immediate ask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No action needed by PRS at this time</a:t>
            </a:r>
          </a:p>
          <a:p>
            <a:pPr lvl="1"/>
            <a:r>
              <a:rPr lang="en-US" sz="1800" dirty="0" smtClean="0"/>
              <a:t>Continue discussions with TDSPs</a:t>
            </a:r>
          </a:p>
          <a:p>
            <a:pPr lvl="1"/>
            <a:r>
              <a:rPr lang="en-US" sz="1800" dirty="0" smtClean="0"/>
              <a:t>Eventually will require an </a:t>
            </a:r>
            <a:r>
              <a:rPr lang="en-US" sz="1800" dirty="0" smtClean="0"/>
              <a:t>LPGRR </a:t>
            </a:r>
            <a:r>
              <a:rPr lang="en-US" sz="1800" dirty="0" smtClean="0"/>
              <a:t>to revise data and method</a:t>
            </a:r>
          </a:p>
          <a:p>
            <a:pPr lvl="2"/>
            <a:r>
              <a:rPr lang="en-US" sz="1600" dirty="0" smtClean="0"/>
              <a:t>Move long-term process to another OBD?</a:t>
            </a:r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r>
              <a:rPr lang="en-US" sz="2000" dirty="0" smtClean="0"/>
              <a:t>Questions?</a:t>
            </a:r>
          </a:p>
          <a:p>
            <a:pPr marL="914400" lvl="2" indent="0">
              <a:buNone/>
            </a:pPr>
            <a:endParaRPr lang="en-US" sz="1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43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Slides presented at Nov 6, 2020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3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5029200" cy="5486400"/>
          </a:xfrm>
        </p:spPr>
        <p:txBody>
          <a:bodyPr/>
          <a:lstStyle/>
          <a:p>
            <a:r>
              <a:rPr lang="en-US" sz="2000" dirty="0" smtClean="0"/>
              <a:t>Distribution </a:t>
            </a:r>
            <a:r>
              <a:rPr lang="en-US" sz="2000" dirty="0"/>
              <a:t>Generation Resource (DGR)/ Distribution Energy Storage Resource </a:t>
            </a:r>
            <a:r>
              <a:rPr lang="en-US" sz="2000" dirty="0" smtClean="0"/>
              <a:t>(DESR)</a:t>
            </a:r>
            <a:r>
              <a:rPr lang="en-US" sz="2000" dirty="0"/>
              <a:t>, Settlement Only Distribution Generator </a:t>
            </a:r>
            <a:r>
              <a:rPr lang="en-US" sz="2000" dirty="0" smtClean="0"/>
              <a:t>(SODG), </a:t>
            </a:r>
            <a:r>
              <a:rPr lang="en-US" sz="2000" dirty="0">
                <a:solidFill>
                  <a:srgbClr val="C00000"/>
                </a:solidFill>
              </a:rPr>
              <a:t>and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C00000"/>
                </a:solidFill>
              </a:rPr>
              <a:t>Unregistered </a:t>
            </a:r>
            <a:r>
              <a:rPr lang="en-US" sz="2000" dirty="0" smtClean="0">
                <a:solidFill>
                  <a:srgbClr val="C00000"/>
                </a:solidFill>
              </a:rPr>
              <a:t>Distributed Generation (DG) </a:t>
            </a:r>
            <a:r>
              <a:rPr lang="en-US" sz="2000" dirty="0">
                <a:solidFill>
                  <a:srgbClr val="C00000"/>
                </a:solidFill>
              </a:rPr>
              <a:t>modeled as separate </a:t>
            </a:r>
            <a:r>
              <a:rPr lang="en-US" sz="2000" dirty="0" smtClean="0">
                <a:solidFill>
                  <a:srgbClr val="C00000"/>
                </a:solidFill>
              </a:rPr>
              <a:t>aggregations by transmission bus</a:t>
            </a:r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/>
              <a:t>Aggregation rules based on fuel type and </a:t>
            </a:r>
            <a:r>
              <a:rPr lang="en-US" sz="2000" dirty="0" smtClean="0"/>
              <a:t>technical specifications</a:t>
            </a:r>
            <a:endParaRPr lang="en-US" sz="2000" dirty="0"/>
          </a:p>
          <a:p>
            <a:r>
              <a:rPr lang="en-US" sz="2000" dirty="0"/>
              <a:t>Generator buses have the same nominal kV as the transmission-level </a:t>
            </a:r>
            <a:r>
              <a:rPr lang="en-US" sz="2000" dirty="0" smtClean="0"/>
              <a:t>POI</a:t>
            </a:r>
            <a:endParaRPr lang="en-US" sz="2000" dirty="0"/>
          </a:p>
          <a:p>
            <a:r>
              <a:rPr lang="en-US" sz="2000" dirty="0" smtClean="0"/>
              <a:t>ERCOT and TSPs will determine default equivalent impedance to be used</a:t>
            </a:r>
          </a:p>
          <a:p>
            <a:r>
              <a:rPr lang="en-US" sz="2000" dirty="0" smtClean="0"/>
              <a:t>Impedance for specific models </a:t>
            </a:r>
            <a:r>
              <a:rPr lang="en-US" sz="2000" dirty="0"/>
              <a:t>may be changed by </a:t>
            </a:r>
            <a:r>
              <a:rPr lang="en-US" sz="2000" dirty="0" smtClean="0"/>
              <a:t>individual TSPs</a:t>
            </a:r>
            <a:endParaRPr lang="en-US" sz="2000" dirty="0"/>
          </a:p>
        </p:txBody>
      </p:sp>
      <p:pic>
        <p:nvPicPr>
          <p:cNvPr id="9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81600" y="2667000"/>
            <a:ext cx="3886200" cy="16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9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</a:t>
            </a:r>
            <a:r>
              <a:rPr lang="en-US" dirty="0" smtClean="0"/>
              <a:t>Proposal: Overview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38" y="1801218"/>
            <a:ext cx="8630724" cy="3255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286000"/>
            <a:ext cx="1524000" cy="834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91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Modeled by ERCOT based on data in RIOO</a:t>
            </a:r>
          </a:p>
          <a:p>
            <a:r>
              <a:rPr lang="en-US" sz="2000" dirty="0" smtClean="0"/>
              <a:t>Unit IDs used to identify fuel type and </a:t>
            </a:r>
            <a:r>
              <a:rPr lang="en-US" sz="2000" dirty="0"/>
              <a:t>technical </a:t>
            </a:r>
            <a:r>
              <a:rPr lang="en-US" sz="2000" dirty="0" smtClean="0"/>
              <a:t>specifications</a:t>
            </a:r>
          </a:p>
          <a:p>
            <a:r>
              <a:rPr lang="en-US" sz="2000" dirty="0" smtClean="0"/>
              <a:t>Generator bus names are “DGR_” + transmission-level POI bus name</a:t>
            </a:r>
          </a:p>
          <a:p>
            <a:r>
              <a:rPr lang="en-US" sz="2000" dirty="0" smtClean="0"/>
              <a:t>Not embedded in ERCOT load forecasts</a:t>
            </a:r>
          </a:p>
          <a:p>
            <a:r>
              <a:rPr lang="en-US" sz="2000" dirty="0" smtClean="0"/>
              <a:t>No ERCOT DGR forecast</a:t>
            </a:r>
          </a:p>
          <a:p>
            <a:r>
              <a:rPr lang="en-US" sz="2000" dirty="0" smtClean="0"/>
              <a:t>Added to models once individual DGR meets milestone for inclusion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2568047"/>
              </p:ext>
            </p:extLst>
          </p:nvPr>
        </p:nvGraphicFramePr>
        <p:xfrm>
          <a:off x="4629150" y="990600"/>
          <a:ext cx="390448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68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Unit ID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Fuel</a:t>
                      </a:r>
                      <a:r>
                        <a:rPr lang="en-US" sz="1100" baseline="0" dirty="0" smtClean="0"/>
                        <a:t> Type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Technical Specs</a:t>
                      </a:r>
                      <a:endParaRPr lang="en-US" sz="1100" dirty="0"/>
                    </a:p>
                  </a:txBody>
                  <a:tcPr anchor="ctr"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NORGG212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DB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DF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DGR/DESR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Modeled by ERCOT based on data in RIOO</a:t>
            </a:r>
          </a:p>
          <a:p>
            <a:r>
              <a:rPr lang="en-US" sz="2000" dirty="0" smtClean="0"/>
              <a:t>Unit IDs used to identify fuel type and </a:t>
            </a:r>
            <a:r>
              <a:rPr lang="en-US" sz="2000" dirty="0"/>
              <a:t>technical </a:t>
            </a:r>
            <a:r>
              <a:rPr lang="en-US" sz="2000" dirty="0" smtClean="0"/>
              <a:t>specifications</a:t>
            </a:r>
          </a:p>
          <a:p>
            <a:r>
              <a:rPr lang="en-US" sz="2000" dirty="0" smtClean="0"/>
              <a:t>Generator bus names are “SODG_” + transmission-level POI bus name</a:t>
            </a:r>
          </a:p>
          <a:p>
            <a:r>
              <a:rPr lang="en-US" sz="2000" dirty="0" smtClean="0"/>
              <a:t>Not embedded in ERCOT load forecasts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Resource telemetry will be needed</a:t>
            </a:r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 smtClean="0"/>
              <a:t>No ERCOT SODG forecast</a:t>
            </a:r>
          </a:p>
          <a:p>
            <a:r>
              <a:rPr lang="en-US" sz="2000" dirty="0" smtClean="0"/>
              <a:t>Added to models once individual SODG meets milestone for inclusion</a:t>
            </a:r>
            <a:endParaRPr lang="en-US" sz="2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6612923"/>
              </p:ext>
            </p:extLst>
          </p:nvPr>
        </p:nvGraphicFramePr>
        <p:xfrm>
          <a:off x="4629150" y="990600"/>
          <a:ext cx="3904488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968"/>
                <a:gridCol w="1508760"/>
                <a:gridCol w="150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Unit ID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Fuel</a:t>
                      </a:r>
                      <a:r>
                        <a:rPr lang="en-US" sz="1100" baseline="0" dirty="0" smtClean="0"/>
                        <a:t> Type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Technical Specs</a:t>
                      </a:r>
                      <a:endParaRPr lang="en-US" sz="1100" dirty="0"/>
                    </a:p>
                  </a:txBody>
                  <a:tcPr anchor="ctr"/>
                </a:tc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IEEE 1547-2018</a:t>
                      </a:r>
                      <a:endParaRPr lang="en-US" sz="1100" dirty="0"/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IEEE 1547-2018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Battery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JB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Solar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Natural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Diesel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JF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Landfill Gas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Hydro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JH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Inverter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  <a:tr h="2468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JI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Other Sync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PUCT 25.212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Proposal: SODG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477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7649</TotalTime>
  <Words>834</Words>
  <Application>Microsoft Office PowerPoint</Application>
  <PresentationFormat>On-screen Show (4:3)</PresentationFormat>
  <Paragraphs>289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Discussion</vt:lpstr>
      <vt:lpstr>Additional Unregistered Data Requested</vt:lpstr>
      <vt:lpstr>Next Steps</vt:lpstr>
      <vt:lpstr>Appendix</vt:lpstr>
      <vt:lpstr>Long-Term Proposal: Overview</vt:lpstr>
      <vt:lpstr>Long-Term Proposal: Overview Example</vt:lpstr>
      <vt:lpstr>Long-Term Proposal: DGR/DESR</vt:lpstr>
      <vt:lpstr>Long-Term Proposal: SODG</vt:lpstr>
      <vt:lpstr>Long-Term Proposal: Unregistered DG</vt:lpstr>
      <vt:lpstr>Proposal for Load Profile Data</vt:lpstr>
      <vt:lpstr>Load Profile Template </vt:lpstr>
      <vt:lpstr>Near-Term vs. Long-Term Proposal : Example 3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146</cp:revision>
  <cp:lastPrinted>2016-01-21T20:53:15Z</cp:lastPrinted>
  <dcterms:created xsi:type="dcterms:W3CDTF">2016-01-21T15:20:31Z</dcterms:created>
  <dcterms:modified xsi:type="dcterms:W3CDTF">2021-01-13T16:50:07Z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