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4" r:id="rId9"/>
    <p:sldId id="265" r:id="rId10"/>
    <p:sldId id="263" r:id="rId11"/>
    <p:sldId id="269" r:id="rId12"/>
    <p:sldId id="266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7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921270-AAE9-462B-A9C5-534789682524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69BF99-1EC6-438A-8156-C8ED9591A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897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DFAF increased mid-month as forward prices increased.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69BF99-1EC6-438A-8156-C8ED9591AC7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140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0A3C0-270A-4644-BE13-0B0335A1E2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5A5E55-8A62-424F-98AD-8D127627C3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A83C87-1EF5-4575-8A6A-83FEE77EC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5DB94-C470-4663-9A22-125375C9A49F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9B3594-5F7E-4EAC-AAF7-4B3AB7F21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2C7327-85FB-40D6-BC32-84F511AF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B94F8-2DA0-4FCC-A7BC-356CD632A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159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C9EB-3C59-4E3A-BD61-11B3AD3FE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F34D79-22E4-400D-B9F4-EF3B15A2BD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F5210D-259B-4FFE-8428-FE6DA2586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5DB94-C470-4663-9A22-125375C9A49F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408658-C6A1-429D-B715-31BD7AC35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606F97-DB03-48CA-88F7-8D00659C4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B94F8-2DA0-4FCC-A7BC-356CD632A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689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B5784BD-794B-4727-B8F3-856E2D104C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CB6223-DDB4-4348-9D8B-AFD791357A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BC34CB-08F6-4525-A4E0-DF31911AC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5DB94-C470-4663-9A22-125375C9A49F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E75361-6A7A-404F-9D83-FA1578A0F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3478CE-367F-4219-B06C-850A15787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B94F8-2DA0-4FCC-A7BC-356CD632A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402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46063B-D02C-4B4F-85BF-64980AFA5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EBEA30-2D2D-4ADC-8B9C-3EF38C9FD7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9BD2FE-0217-4B49-ACA7-F8F2AD8DA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5DB94-C470-4663-9A22-125375C9A49F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A3F313-5973-4670-8D56-D149FB93D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32B417-3CCC-4458-A24A-F40549721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B94F8-2DA0-4FCC-A7BC-356CD632A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029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CC7A3-3C90-4366-BA8B-0D14240ED2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C7AA45-80C0-4D90-A53C-0D07D8324B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A664B7-F72C-4D36-9BF9-CA5ED6F46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5DB94-C470-4663-9A22-125375C9A49F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8AF56D-BAAC-4775-B9D1-4F1736AF2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5A8450-0618-493F-8507-F14B753D5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B94F8-2DA0-4FCC-A7BC-356CD632A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315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1E478-031A-4D2B-9A34-8EE274BCB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779EE6-41F3-4FAB-9A21-739258103E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2FD5E3-3C84-4A29-B91A-2DE193D509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15F39F-0802-4096-870D-BEF6A8EB9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5DB94-C470-4663-9A22-125375C9A49F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BCC5B3-6C82-42EB-BBDB-DAE78BDFF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EC10C8-64CB-4E03-8D95-1354E44DD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B94F8-2DA0-4FCC-A7BC-356CD632A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660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258610-8E59-4E25-B664-FCB72BD20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EC52A1-960B-4B7F-BA0B-741EB648A4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1391E5-D86D-4F6B-A6E4-A387FB924F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89ECDFA-07E8-4665-9BC4-E41639671B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290702C-6207-4ADF-8149-708E62A8C2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9EEA9D-89C8-41DC-BF15-F93EDFD70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5DB94-C470-4663-9A22-125375C9A49F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1386E6-A46B-498D-AF40-B0EB78069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154F3F-8F12-4A1C-A8D2-31017A2FB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B94F8-2DA0-4FCC-A7BC-356CD632A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370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5E3E82-B63E-4626-A42D-9D0275260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687E10-2A2B-4156-84D1-C06CD4BA0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5DB94-C470-4663-9A22-125375C9A49F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92BB1E-B6A5-42A6-9AE7-93F0BCB8B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34FE78-CB5D-4E1B-99CF-939889B39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B94F8-2DA0-4FCC-A7BC-356CD632A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2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8AAF85-182F-46AE-A3E5-909B325997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5DB94-C470-4663-9A22-125375C9A49F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98A506-ED84-4960-A6F2-3E8FC2494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09A416-110C-4981-A8E0-E71A3A431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B94F8-2DA0-4FCC-A7BC-356CD632A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101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24EA7D-3772-440B-A688-2FE9A52A8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22936D-82F2-4012-BDB4-AE1BC33614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931B00-32BA-4246-8188-E2C50819D6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EF82C1-30F0-4500-B856-1D503E30D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5DB94-C470-4663-9A22-125375C9A49F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26E478-4E27-4A86-AC27-05F0F5A7C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802B4F-209C-4B1C-9860-7C4CB0EE7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B94F8-2DA0-4FCC-A7BC-356CD632A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803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18830C-D43C-4F77-A917-DF7280303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B90E7B-E446-427A-A61A-EDB9E5D39B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DC7C23-5961-4D2F-91B4-5C1CBC921C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2C466E-394C-46F4-BBB1-316EB20F2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5DB94-C470-4663-9A22-125375C9A49F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75C393-CD3F-407D-BAA1-7043719A4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C2E4C1-87B3-4254-8779-1DDBFEC0F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B94F8-2DA0-4FCC-A7BC-356CD632A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923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6F8AB3-58E5-44DB-B8A9-7215931B6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45CCA5-BFA4-4C7B-B751-66295582E7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789A14-FB49-446D-91CA-D5AC2302CA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15DB94-C470-4663-9A22-125375C9A49F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0191AE-9BF4-46B1-A520-AD81187A33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6DD742-2EF4-4D90-8F65-F7643CD18F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B94F8-2DA0-4FCC-A7BC-356CD632A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891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B4026-9CA0-42F5-8BC7-E4E6C168192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Potential August 2020 DAM/CRR Credit Risk Misalignment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AE14A1-9FCF-4D78-BED8-52442214541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CWG/MCWG – January 20, 2021</a:t>
            </a:r>
          </a:p>
          <a:p>
            <a:r>
              <a:rPr lang="en-US" dirty="0"/>
              <a:t>Clif Lange - STEC</a:t>
            </a:r>
          </a:p>
        </p:txBody>
      </p:sp>
    </p:spTree>
    <p:extLst>
      <p:ext uri="{BB962C8B-B14F-4D97-AF65-F5344CB8AC3E}">
        <p14:creationId xmlns:p14="http://schemas.microsoft.com/office/powerpoint/2010/main" val="9305188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id="{7D94B507-1C13-4AF0-BFC1-CF30A819B18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1418" y="1825625"/>
            <a:ext cx="10058400" cy="474143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CF380F8-80DE-4ECE-A463-2592683CE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27 – Aug 31 with CRRAH Activity Extrapolated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541D832-7E83-4DF3-B9F1-F47AFD1893B6}"/>
              </a:ext>
            </a:extLst>
          </p:cNvPr>
          <p:cNvSpPr txBox="1"/>
          <p:nvPr/>
        </p:nvSpPr>
        <p:spPr>
          <a:xfrm>
            <a:off x="7924800" y="2290618"/>
            <a:ext cx="23829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Appropriate rise in calculated exposure as a result of higher ICE forward prices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65A02B4-4926-47D6-BCE5-AAB613A8EF79}"/>
              </a:ext>
            </a:extLst>
          </p:cNvPr>
          <p:cNvCxnSpPr>
            <a:cxnSpLocks/>
            <a:endCxn id="6" idx="1"/>
          </p:cNvCxnSpPr>
          <p:nvPr/>
        </p:nvCxnSpPr>
        <p:spPr>
          <a:xfrm flipV="1">
            <a:off x="5846618" y="2890783"/>
            <a:ext cx="2078182" cy="97001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B1EED49-8ED4-4EE7-ACA2-720E82A4C4FB}"/>
              </a:ext>
            </a:extLst>
          </p:cNvPr>
          <p:cNvCxnSpPr>
            <a:cxnSpLocks/>
            <a:stCxn id="6" idx="1"/>
          </p:cNvCxnSpPr>
          <p:nvPr/>
        </p:nvCxnSpPr>
        <p:spPr>
          <a:xfrm flipH="1">
            <a:off x="7241310" y="2890783"/>
            <a:ext cx="683490" cy="87765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41936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36FE11FD-3963-4A3E-B56A-3BCE7BE38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27 – Aug 31 with CRRAH Activity Extrapolated</a:t>
            </a:r>
          </a:p>
        </p:txBody>
      </p:sp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id="{263A9EF7-6248-4E02-91EE-15FFACC4A2B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72200" y="2118731"/>
            <a:ext cx="5181600" cy="3765125"/>
          </a:xfrm>
          <a:prstGeom prst="rect">
            <a:avLst/>
          </a:prstGeom>
        </p:spPr>
      </p:pic>
      <p:pic>
        <p:nvPicPr>
          <p:cNvPr id="13" name="Content Placeholder 6">
            <a:extLst>
              <a:ext uri="{FF2B5EF4-FFF2-40B4-BE49-F238E27FC236}">
                <a16:creationId xmlns:a16="http://schemas.microsoft.com/office/drawing/2014/main" id="{2DF38FF6-8584-4E68-AF97-A460E8A05089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838200" y="2120053"/>
            <a:ext cx="5181600" cy="3762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80858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66CCAEC5-C738-44A1-A06F-68BE7529452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1418" y="1825625"/>
            <a:ext cx="10049164" cy="475066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A7CCA92-1F27-4BE5-98D6-60583DDCD6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Closer Alignment of Risk to Daily Counter-Party Settlement Position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CE3C62-AC07-4B8C-B1FC-5FBBAFBB86BC}"/>
              </a:ext>
            </a:extLst>
          </p:cNvPr>
          <p:cNvSpPr txBox="1"/>
          <p:nvPr/>
        </p:nvSpPr>
        <p:spPr>
          <a:xfrm>
            <a:off x="6096000" y="2349500"/>
            <a:ext cx="37000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TPEA calculation will floor these at $0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333D879-DFF4-4357-ACD7-094B32FDC2BD}"/>
              </a:ext>
            </a:extLst>
          </p:cNvPr>
          <p:cNvCxnSpPr>
            <a:cxnSpLocks/>
          </p:cNvCxnSpPr>
          <p:nvPr/>
        </p:nvCxnSpPr>
        <p:spPr>
          <a:xfrm flipH="1">
            <a:off x="5957455" y="2828925"/>
            <a:ext cx="795770" cy="16230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609031C5-97A2-4EBB-8058-9AF2A8E8F600}"/>
              </a:ext>
            </a:extLst>
          </p:cNvPr>
          <p:cNvCxnSpPr>
            <a:cxnSpLocks/>
          </p:cNvCxnSpPr>
          <p:nvPr/>
        </p:nvCxnSpPr>
        <p:spPr>
          <a:xfrm>
            <a:off x="8765309" y="2828925"/>
            <a:ext cx="443346" cy="14752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15053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E6F3D-2A6E-4F4C-9A23-0FC44972EB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A11C3F-2C94-48BC-BBDF-BF7BC3CE64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STEC will submit draft NPRR language</a:t>
            </a:r>
          </a:p>
          <a:p>
            <a:r>
              <a:rPr lang="en-US" dirty="0"/>
              <a:t>Request additional analysis from ERCOT?</a:t>
            </a:r>
          </a:p>
        </p:txBody>
      </p:sp>
    </p:spTree>
    <p:extLst>
      <p:ext uri="{BB962C8B-B14F-4D97-AF65-F5344CB8AC3E}">
        <p14:creationId xmlns:p14="http://schemas.microsoft.com/office/powerpoint/2010/main" val="2066699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FBFA2-3673-4661-B846-9D5A2E4F0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85447A-7757-4B55-AED9-C914DE1B6A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Hurricane Hanna impacted South Texas and the Rio Grande Valley on July 25, 2020</a:t>
            </a:r>
          </a:p>
          <a:p>
            <a:r>
              <a:rPr lang="en-US" dirty="0"/>
              <a:t>Outages of two AEP transmission lines in the area of Edinburg caused a significant amount of congestion through August 10, 2020 when the lines were returned to service</a:t>
            </a:r>
          </a:p>
          <a:p>
            <a:pPr lvl="1"/>
            <a:r>
              <a:rPr lang="en-US" dirty="0"/>
              <a:t>South Load Zone prices were significantly higher in both DAM and RTM</a:t>
            </a:r>
          </a:p>
          <a:p>
            <a:r>
              <a:rPr lang="en-US" dirty="0"/>
              <a:t>Significant increases in collateral requirements were observed as a result of the congestion</a:t>
            </a:r>
          </a:p>
          <a:p>
            <a:r>
              <a:rPr lang="en-US" dirty="0"/>
              <a:t>The higher collateral requirements were exacerbated by higher DFAFs in mid-August</a:t>
            </a:r>
          </a:p>
        </p:txBody>
      </p:sp>
    </p:spTree>
    <p:extLst>
      <p:ext uri="{BB962C8B-B14F-4D97-AF65-F5344CB8AC3E}">
        <p14:creationId xmlns:p14="http://schemas.microsoft.com/office/powerpoint/2010/main" val="2851389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AE5769-AC8F-4510-84C5-EF17569C3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Identified Issue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07EC2A-1954-4D22-A61C-DB385752FF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DALE (i.e. 7-day average of prior DAM activity) is multiplied by DFAF to capture changes in forward market expectations for QSEs</a:t>
            </a:r>
          </a:p>
          <a:p>
            <a:pPr lvl="1"/>
            <a:r>
              <a:rPr lang="en-US" dirty="0"/>
              <a:t>Works well when congestion is minimal</a:t>
            </a:r>
          </a:p>
          <a:p>
            <a:r>
              <a:rPr lang="en-US" dirty="0"/>
              <a:t>CRR settlements are not projected forward using DFAF</a:t>
            </a:r>
          </a:p>
          <a:p>
            <a:pPr lvl="1"/>
            <a:r>
              <a:rPr lang="en-US" dirty="0"/>
              <a:t>CRR credits/charges netted only for days that are unbilled or invoiced</a:t>
            </a:r>
          </a:p>
          <a:p>
            <a:r>
              <a:rPr lang="en-US" dirty="0"/>
              <a:t>In instances where DALE*DFAF increases substantially due to congestion, there is not a corresponding projected offset at the Counter-party level for CRRAH activities, particularly for CRRAH with a book heavy with Options</a:t>
            </a:r>
          </a:p>
          <a:p>
            <a:r>
              <a:rPr lang="en-US" dirty="0"/>
              <a:t>Result is dramatic over-collateralization of Counter-Party, particularly when the CP, QSE, and CRRAH are the same legal entity</a:t>
            </a:r>
          </a:p>
          <a:p>
            <a:r>
              <a:rPr lang="en-US" dirty="0"/>
              <a:t>The entity can be owed millions by ERCOT, yet the TPEA calculations show the CP to be a significant credit risk to ERCOT, whereas the risk of default is in the opposite direction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3625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34EA2C-1001-4691-BED7-A116803DD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27 – Aug 31 Example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47B474D6-3B30-4C5D-8ACA-1DF8ED7ACBE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085850" y="1562805"/>
            <a:ext cx="10029825" cy="5205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3767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8BD8D-E1D2-43BC-BB28-3BF95C03D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Counter-Party Constituent Settlements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EDA4F5D-1CF9-4BBE-B7BA-47F8A0B7F6FD}"/>
              </a:ext>
            </a:extLst>
          </p:cNvPr>
          <p:cNvSpPr txBox="1"/>
          <p:nvPr/>
        </p:nvSpPr>
        <p:spPr>
          <a:xfrm>
            <a:off x="1323975" y="6488668"/>
            <a:ext cx="5457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Positive values imply monies paid to ERCOT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F66FECF9-1A18-4AD8-9C60-B6F203F6551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95374" y="1619250"/>
            <a:ext cx="10048875" cy="4952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1198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43EBCC-E72E-48CB-A891-3E60AE255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Disconnect Between Perceived Risk and Counter-Party Position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DAB0DF01-7410-45BD-B00C-3DB35A61681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85850" y="1853334"/>
            <a:ext cx="10020300" cy="4351338"/>
          </a:xfrm>
          <a:prstGeom prst="rect">
            <a:avLst/>
          </a:prstGeom>
        </p:spPr>
      </p:pic>
      <p:sp>
        <p:nvSpPr>
          <p:cNvPr id="3" name="Left Brace 2">
            <a:extLst>
              <a:ext uri="{FF2B5EF4-FFF2-40B4-BE49-F238E27FC236}">
                <a16:creationId xmlns:a16="http://schemas.microsoft.com/office/drawing/2014/main" id="{3EA10F08-CDD6-48D0-A36A-D39CCE1B2811}"/>
              </a:ext>
            </a:extLst>
          </p:cNvPr>
          <p:cNvSpPr/>
          <p:nvPr/>
        </p:nvSpPr>
        <p:spPr>
          <a:xfrm>
            <a:off x="10252364" y="2466109"/>
            <a:ext cx="415636" cy="2789382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CECA4DB-7ECB-4292-8A97-1DE4046E6CF9}"/>
              </a:ext>
            </a:extLst>
          </p:cNvPr>
          <p:cNvCxnSpPr>
            <a:cxnSpLocks/>
          </p:cNvCxnSpPr>
          <p:nvPr/>
        </p:nvCxnSpPr>
        <p:spPr>
          <a:xfrm flipH="1" flipV="1">
            <a:off x="8331200" y="3048000"/>
            <a:ext cx="1856509" cy="80356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3419B4BA-8F6F-4648-9CAA-1FB0740A22A6}"/>
              </a:ext>
            </a:extLst>
          </p:cNvPr>
          <p:cNvSpPr txBox="1"/>
          <p:nvPr/>
        </p:nvSpPr>
        <p:spPr>
          <a:xfrm>
            <a:off x="6613236" y="2678668"/>
            <a:ext cx="3149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Excessive over-collateralization</a:t>
            </a:r>
          </a:p>
        </p:txBody>
      </p:sp>
    </p:spTree>
    <p:extLst>
      <p:ext uri="{BB962C8B-B14F-4D97-AF65-F5344CB8AC3E}">
        <p14:creationId xmlns:p14="http://schemas.microsoft.com/office/powerpoint/2010/main" val="39173872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87E146-1E20-4708-8EE9-FB93EC869F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Potential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83AD17-D02F-4550-B01C-B73A657C66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Extrapolate CRRAH activities using a methodology substantially similar to DALE for qualifying Counter-Parties</a:t>
            </a:r>
          </a:p>
          <a:p>
            <a:r>
              <a:rPr lang="en-US" dirty="0"/>
              <a:t>Modify FCE calculation so that it only accounts for days that are not considered by the DFAF</a:t>
            </a:r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92814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1E702-414D-489D-AE91-F57C5B238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QSE Extrapolation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D80F15-543B-42A2-A372-A6902F24C0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DALE</a:t>
            </a:r>
            <a:r>
              <a:rPr lang="en-US" baseline="-25000" dirty="0" err="1"/>
              <a:t>q</a:t>
            </a:r>
            <a:r>
              <a:rPr lang="en-US" dirty="0"/>
              <a:t> x DFAF</a:t>
            </a:r>
          </a:p>
          <a:p>
            <a:r>
              <a:rPr lang="en-US" dirty="0"/>
              <a:t>DALE = Product of the average of the most recent 7 days of CP QSE statements multiplied by the M1 factor </a:t>
            </a:r>
          </a:p>
          <a:p>
            <a:pPr lvl="1"/>
            <a:r>
              <a:rPr lang="en-US" dirty="0"/>
              <a:t>M1 is usually 13 – 14 days</a:t>
            </a:r>
          </a:p>
          <a:p>
            <a:r>
              <a:rPr lang="en-US" dirty="0"/>
              <a:t>DFAF = ICE forward curve for the next 21 days divided by the DAM average price for the same days used in the DALE calculation</a:t>
            </a:r>
          </a:p>
          <a:p>
            <a:r>
              <a:rPr lang="en-US" dirty="0"/>
              <a:t>DALE x DFAF is major contributor to collateral requirements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8441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1E702-414D-489D-AE91-F57C5B238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Changes for CRRAH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D80F15-543B-42A2-A372-A6902F24C0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Include similar extrapolation for CRRAH as current QSE methodology</a:t>
            </a:r>
          </a:p>
          <a:p>
            <a:r>
              <a:rPr lang="en-US" dirty="0"/>
              <a:t>EAL calculation</a:t>
            </a:r>
          </a:p>
          <a:p>
            <a:pPr lvl="1"/>
            <a:r>
              <a:rPr lang="en-US" dirty="0"/>
              <a:t>For the Calculation of </a:t>
            </a:r>
            <a:r>
              <a:rPr lang="en-US" dirty="0" err="1"/>
              <a:t>EAL</a:t>
            </a:r>
            <a:r>
              <a:rPr lang="en-US" baseline="-25000" dirty="0" err="1"/>
              <a:t>a</a:t>
            </a:r>
            <a:r>
              <a:rPr lang="en-US" dirty="0"/>
              <a:t> for the Counter-Party, introduce a DFAF component to appropriately capture short-term volatility</a:t>
            </a:r>
          </a:p>
          <a:p>
            <a:pPr lvl="2"/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EAL </a:t>
            </a:r>
            <a:r>
              <a:rPr kumimoji="0" lang="en-US" altLang="en-US" b="1" i="1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=	</a:t>
            </a:r>
            <a:r>
              <a:rPr kumimoji="0" lang="en-US" altLang="en-US" b="1" i="0" u="sng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DFAF * DALE +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OUT</a:t>
            </a:r>
            <a:r>
              <a:rPr kumimoji="0" lang="en-US" altLang="en-US" b="1" i="1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a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r>
              <a:rPr lang="en-US" dirty="0"/>
              <a:t>FCE calculation</a:t>
            </a:r>
          </a:p>
          <a:p>
            <a:pPr lvl="1"/>
            <a:r>
              <a:rPr lang="en-US" dirty="0"/>
              <a:t>Current FCE considers a path specific adder for Options and Obligations that exist for remainder of month, next month, and forward months* </a:t>
            </a:r>
          </a:p>
          <a:p>
            <a:pPr lvl="1"/>
            <a:r>
              <a:rPr lang="en-US" dirty="0"/>
              <a:t>To prevent double dipping on FCE and EAL, the FCE should only include the days mentioned above if they are not part of the extrapolated DALE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800" dirty="0"/>
              <a:t>*Path specific adder for forward months is for Obligations only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0796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539</TotalTime>
  <Words>554</Words>
  <Application>Microsoft Office PowerPoint</Application>
  <PresentationFormat>Widescreen</PresentationFormat>
  <Paragraphs>55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Potential August 2020 DAM/CRR Credit Risk Misalignment</vt:lpstr>
      <vt:lpstr>Background </vt:lpstr>
      <vt:lpstr>Identified Issue</vt:lpstr>
      <vt:lpstr>July 27 – Aug 31 Example</vt:lpstr>
      <vt:lpstr>Counter-Party Constituent Settlements</vt:lpstr>
      <vt:lpstr>Disconnect Between Perceived Risk and Counter-Party Position</vt:lpstr>
      <vt:lpstr>Potential Solution</vt:lpstr>
      <vt:lpstr>Current QSE Extrapolation</vt:lpstr>
      <vt:lpstr>Proposed Changes for CRRAH</vt:lpstr>
      <vt:lpstr>July 27 – Aug 31 with CRRAH Activity Extrapolated</vt:lpstr>
      <vt:lpstr>July 27 – Aug 31 with CRRAH Activity Extrapolated</vt:lpstr>
      <vt:lpstr>Closer Alignment of Risk to Daily Counter-Party Settlement Position</vt:lpstr>
      <vt:lpstr>Next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Potential August 2020 DAM/CRR Credit Risk Misalignment</dc:title>
  <dc:creator>Clif Lange</dc:creator>
  <cp:lastModifiedBy>STEC</cp:lastModifiedBy>
  <cp:revision>24</cp:revision>
  <dcterms:created xsi:type="dcterms:W3CDTF">2020-10-08T19:28:39Z</dcterms:created>
  <dcterms:modified xsi:type="dcterms:W3CDTF">2021-01-12T14:33:00Z</dcterms:modified>
</cp:coreProperties>
</file>