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58" r:id="rId8"/>
    <p:sldId id="318" r:id="rId9"/>
    <p:sldId id="344" r:id="rId10"/>
    <p:sldId id="342" r:id="rId11"/>
    <p:sldId id="345" r:id="rId12"/>
    <p:sldId id="346" r:id="rId13"/>
    <p:sldId id="347" r:id="rId14"/>
    <p:sldId id="294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8752" autoAdjust="0"/>
  </p:normalViewPr>
  <p:slideViewPr>
    <p:cSldViewPr showGuides="1">
      <p:cViewPr varScale="1">
        <p:scale>
          <a:sx n="91" d="100"/>
          <a:sy n="91" d="100"/>
        </p:scale>
        <p:origin x="119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88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787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65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7363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3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 txBox="1">
            <a:spLocks/>
          </p:cNvSpPr>
          <p:nvPr userDrawn="1"/>
        </p:nvSpPr>
        <p:spPr>
          <a:xfrm>
            <a:off x="7391400" y="6553200"/>
            <a:ext cx="1219200" cy="22066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dirty="0" smtClean="0"/>
              <a:t>January 2021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Update and Summary of </a:t>
            </a:r>
          </a:p>
          <a:p>
            <a:r>
              <a:rPr lang="en-US" sz="2400" b="1" dirty="0" smtClean="0"/>
              <a:t>Project Priority List (PPL) Activity </a:t>
            </a:r>
            <a:endParaRPr lang="en-US" sz="2400" b="1" dirty="0"/>
          </a:p>
          <a:p>
            <a:endParaRPr lang="en-US" dirty="0" smtClean="0"/>
          </a:p>
          <a:p>
            <a:r>
              <a:rPr lang="en-US" dirty="0" smtClean="0"/>
              <a:t>January 14,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990600"/>
            <a:ext cx="6934200" cy="47244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</a:p>
          <a:p>
            <a:pPr lvl="1"/>
            <a:r>
              <a:rPr lang="en-US" sz="1800" dirty="0" smtClean="0"/>
              <a:t>Recent / Upcoming Project Implementations</a:t>
            </a:r>
          </a:p>
          <a:p>
            <a:pPr lvl="1"/>
            <a:r>
              <a:rPr lang="en-US" sz="1800" dirty="0" smtClean="0"/>
              <a:t>2020 Results</a:t>
            </a:r>
          </a:p>
          <a:p>
            <a:pPr lvl="2"/>
            <a:r>
              <a:rPr lang="en-US" sz="1800" dirty="0" smtClean="0"/>
              <a:t>2020 Releases</a:t>
            </a:r>
          </a:p>
          <a:p>
            <a:pPr lvl="2"/>
            <a:r>
              <a:rPr lang="en-US" sz="1800" dirty="0"/>
              <a:t>2020 Project </a:t>
            </a:r>
            <a:r>
              <a:rPr lang="en-US" sz="1800" dirty="0" smtClean="0"/>
              <a:t>Spending</a:t>
            </a:r>
            <a:endParaRPr lang="en-US" sz="1800" dirty="0"/>
          </a:p>
          <a:p>
            <a:pPr lvl="1"/>
            <a:r>
              <a:rPr lang="en-US" sz="1800" dirty="0" smtClean="0"/>
              <a:t>2021 </a:t>
            </a:r>
            <a:r>
              <a:rPr lang="en-US" sz="1800" dirty="0"/>
              <a:t>Release </a:t>
            </a:r>
            <a:r>
              <a:rPr lang="en-US" sz="1800" dirty="0" smtClean="0"/>
              <a:t>Targets</a:t>
            </a:r>
          </a:p>
          <a:p>
            <a:pPr lvl="1"/>
            <a:r>
              <a:rPr lang="en-US" sz="1800" dirty="0" smtClean="0"/>
              <a:t>ESR and DGR Pre-Passport Projects</a:t>
            </a:r>
          </a:p>
          <a:p>
            <a:pPr lvl="1"/>
            <a:r>
              <a:rPr lang="en-US" sz="1800" dirty="0" smtClean="0"/>
              <a:t>Passport Impacts </a:t>
            </a:r>
            <a:r>
              <a:rPr lang="en-US" sz="1800" dirty="0"/>
              <a:t>2021–2024</a:t>
            </a:r>
            <a:endParaRPr lang="en-US" sz="1800" dirty="0"/>
          </a:p>
          <a:p>
            <a:pPr lvl="1"/>
            <a:r>
              <a:rPr lang="en-US" sz="1800" dirty="0" smtClean="0"/>
              <a:t>Priority/Rank </a:t>
            </a:r>
            <a:r>
              <a:rPr lang="en-US" sz="1800" dirty="0"/>
              <a:t>Options for Revision Requests with </a:t>
            </a:r>
            <a:r>
              <a:rPr lang="en-US" sz="1800" dirty="0" smtClean="0"/>
              <a:t>Impacts</a:t>
            </a:r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smtClean="0">
                <a:solidFill>
                  <a:schemeClr val="accent1"/>
                </a:solidFill>
              </a:rPr>
              <a:t>Project Update Agenda</a:t>
            </a:r>
            <a:endParaRPr lang="en-US" sz="2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Recent / Upcoming Project Implementations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458200" cy="4980216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2020 December </a:t>
            </a:r>
            <a:r>
              <a:rPr lang="en-US" sz="1800" dirty="0"/>
              <a:t>Release – </a:t>
            </a:r>
            <a:r>
              <a:rPr lang="en-US" sz="1800" dirty="0" smtClean="0"/>
              <a:t>R6 </a:t>
            </a:r>
            <a:r>
              <a:rPr lang="en-US" sz="1800" dirty="0"/>
              <a:t>– </a:t>
            </a:r>
            <a:r>
              <a:rPr lang="en-US" sz="1800" dirty="0" smtClean="0"/>
              <a:t>12/8/2020 </a:t>
            </a:r>
            <a:r>
              <a:rPr lang="en-US" sz="1800" dirty="0"/>
              <a:t>– </a:t>
            </a:r>
            <a:r>
              <a:rPr lang="en-US" sz="1800" dirty="0" smtClean="0"/>
              <a:t>12/10/2020</a:t>
            </a:r>
            <a:r>
              <a:rPr lang="en-US" sz="1800" i="1" dirty="0">
                <a:solidFill>
                  <a:srgbClr val="00B050"/>
                </a:solidFill>
              </a:rPr>
              <a:t>	 </a:t>
            </a:r>
            <a:r>
              <a:rPr lang="en-US" sz="1800" i="1" dirty="0" smtClean="0">
                <a:solidFill>
                  <a:srgbClr val="00B050"/>
                </a:solidFill>
              </a:rPr>
              <a:t>Complete</a:t>
            </a:r>
            <a:endParaRPr lang="en-US" sz="1800" i="1" dirty="0">
              <a:solidFill>
                <a:srgbClr val="00B050"/>
              </a:solidFill>
            </a:endParaRP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SCR806 </a:t>
            </a:r>
            <a:r>
              <a:rPr lang="en-US" sz="1400" dirty="0"/>
              <a:t>– Adding QSE and DME Information to Disclosure </a:t>
            </a:r>
            <a:r>
              <a:rPr lang="en-US" sz="1400" dirty="0" smtClean="0"/>
              <a:t>Reports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NPRR978</a:t>
            </a:r>
            <a:r>
              <a:rPr lang="en-US" sz="1200" dirty="0"/>
              <a:t>(b)</a:t>
            </a:r>
            <a:r>
              <a:rPr lang="en-US" sz="1400" dirty="0" smtClean="0"/>
              <a:t> – </a:t>
            </a:r>
            <a:r>
              <a:rPr lang="en-US" sz="1400" dirty="0"/>
              <a:t>Alignment with Amendments to PUCT Substantive Rule </a:t>
            </a:r>
            <a:r>
              <a:rPr lang="en-US" sz="1400" dirty="0" smtClean="0"/>
              <a:t>25.505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 smtClean="0"/>
              <a:t>Non-Forecast Zone scope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120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2021 January Release – Off-Cycle</a:t>
            </a:r>
            <a:r>
              <a:rPr lang="en-US" sz="1800" i="1" dirty="0">
                <a:solidFill>
                  <a:srgbClr val="00B050"/>
                </a:solidFill>
              </a:rPr>
              <a:t> </a:t>
            </a:r>
            <a:r>
              <a:rPr lang="en-US" sz="1800" dirty="0"/>
              <a:t>–</a:t>
            </a:r>
            <a:r>
              <a:rPr lang="en-US" sz="1800" dirty="0">
                <a:solidFill>
                  <a:srgbClr val="FF0000"/>
                </a:solidFill>
              </a:rPr>
              <a:t> 1/1/2021</a:t>
            </a:r>
            <a:r>
              <a:rPr lang="en-US" sz="1800" i="1" dirty="0" smtClean="0">
                <a:solidFill>
                  <a:srgbClr val="00B050"/>
                </a:solidFill>
              </a:rPr>
              <a:t>	Complete</a:t>
            </a:r>
            <a:endParaRPr lang="en-US" sz="1800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NPRR1055 – </a:t>
            </a:r>
            <a:r>
              <a:rPr lang="en-US" sz="1400" dirty="0"/>
              <a:t>Market Notice and ERCOT Discretion re Late-Filed NOIE Eligibility Attestations for PTP Obligations with Links to an Option Bid </a:t>
            </a:r>
            <a:r>
              <a:rPr lang="en-US" sz="1400" dirty="0" smtClean="0"/>
              <a:t>Awards</a:t>
            </a:r>
            <a:endParaRPr lang="en-US" sz="1400" dirty="0">
              <a:solidFill>
                <a:srgbClr val="FF0000"/>
              </a:solidFill>
            </a:endParaRPr>
          </a:p>
          <a:p>
            <a:pPr lvl="1">
              <a:tabLst>
                <a:tab pos="2176463" algn="l"/>
                <a:tab pos="7199313" algn="l"/>
              </a:tabLst>
            </a:pPr>
            <a:endParaRPr lang="en-US" sz="12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>
                <a:solidFill>
                  <a:srgbClr val="FF0000"/>
                </a:solidFill>
              </a:rPr>
              <a:t>MMS/OS Tech Refresh go-live </a:t>
            </a:r>
            <a:r>
              <a:rPr lang="en-US" sz="1800" dirty="0">
                <a:solidFill>
                  <a:srgbClr val="FF0000"/>
                </a:solidFill>
              </a:rPr>
              <a:t>still TBD</a:t>
            </a:r>
            <a:r>
              <a:rPr lang="en-US" sz="1800" dirty="0"/>
              <a:t>	</a:t>
            </a:r>
            <a:r>
              <a:rPr lang="en-US" sz="1800" i="1" dirty="0">
                <a:solidFill>
                  <a:srgbClr val="00B050"/>
                </a:solidFill>
              </a:rPr>
              <a:t> In Flight</a:t>
            </a:r>
            <a:endParaRPr lang="en-US" sz="1800" dirty="0" smtClean="0"/>
          </a:p>
          <a:p>
            <a:pPr>
              <a:tabLst>
                <a:tab pos="2176463" algn="l"/>
                <a:tab pos="7199313" algn="l"/>
              </a:tabLst>
            </a:pPr>
            <a:endParaRPr lang="en-US" sz="12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2021 February Release </a:t>
            </a:r>
            <a:r>
              <a:rPr lang="en-US" sz="1800" dirty="0"/>
              <a:t>– </a:t>
            </a:r>
            <a:r>
              <a:rPr lang="en-US" sz="1800" dirty="0" smtClean="0"/>
              <a:t>R1 </a:t>
            </a:r>
            <a:r>
              <a:rPr lang="en-US" sz="1800" dirty="0"/>
              <a:t>– </a:t>
            </a:r>
            <a:r>
              <a:rPr lang="en-US" sz="1800" dirty="0" smtClean="0">
                <a:solidFill>
                  <a:srgbClr val="FF0000"/>
                </a:solidFill>
              </a:rPr>
              <a:t>2/4/2020 </a:t>
            </a:r>
            <a:r>
              <a:rPr lang="en-US" sz="1800" dirty="0">
                <a:solidFill>
                  <a:srgbClr val="FF0000"/>
                </a:solidFill>
              </a:rPr>
              <a:t>– </a:t>
            </a:r>
            <a:r>
              <a:rPr lang="en-US" sz="1800" dirty="0" smtClean="0">
                <a:solidFill>
                  <a:srgbClr val="FF0000"/>
                </a:solidFill>
              </a:rPr>
              <a:t>2/6/2020</a:t>
            </a:r>
            <a:r>
              <a:rPr lang="en-US" sz="1800" i="1" dirty="0">
                <a:solidFill>
                  <a:srgbClr val="00B050"/>
                </a:solidFill>
              </a:rPr>
              <a:t>	 In Flight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>
                <a:solidFill>
                  <a:srgbClr val="FF0000"/>
                </a:solidFill>
              </a:rPr>
              <a:t>NPRR902(a) – </a:t>
            </a:r>
            <a:r>
              <a:rPr lang="en-US" sz="1400" dirty="0">
                <a:solidFill>
                  <a:srgbClr val="FF0000"/>
                </a:solidFill>
              </a:rPr>
              <a:t>ERCOT Critical Energy Infrastructure </a:t>
            </a:r>
            <a:r>
              <a:rPr lang="en-US" sz="1400" dirty="0" smtClean="0">
                <a:solidFill>
                  <a:srgbClr val="FF0000"/>
                </a:solidFill>
              </a:rPr>
              <a:t>Information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dirty="0" smtClean="0">
                <a:solidFill>
                  <a:srgbClr val="FF0000"/>
                </a:solidFill>
              </a:rPr>
              <a:t>New MPIM Market Participant role for ECEII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strike="sngStrike" dirty="0" smtClean="0"/>
              <a:t>NPRR974 </a:t>
            </a:r>
            <a:r>
              <a:rPr lang="en-US" sz="1400" strike="sngStrike" dirty="0"/>
              <a:t>– Capacity Insufficiency Operating Condition Notice (OCN) Transparency</a:t>
            </a:r>
            <a:endParaRPr lang="en-US" sz="1400" strike="sngStrike" dirty="0" smtClean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strike="sngStrike" dirty="0" smtClean="0"/>
              <a:t>NPRR978</a:t>
            </a:r>
            <a:r>
              <a:rPr lang="en-US" sz="1200" strike="sngStrike" dirty="0" smtClean="0"/>
              <a:t>(c)</a:t>
            </a:r>
            <a:r>
              <a:rPr lang="en-US" sz="1400" strike="sngStrike" dirty="0" smtClean="0"/>
              <a:t> </a:t>
            </a:r>
            <a:r>
              <a:rPr lang="en-US" sz="1400" strike="sngStrike" dirty="0"/>
              <a:t>– Alignment with Amendments to PUCT Substantive Rule </a:t>
            </a:r>
            <a:r>
              <a:rPr lang="en-US" sz="1400" strike="sngStrike" dirty="0" smtClean="0"/>
              <a:t>25.505</a:t>
            </a:r>
            <a:endParaRPr lang="en-US" sz="1200" strike="sngStrike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200" strike="sngStrike" dirty="0" smtClean="0"/>
              <a:t>Forecast Zone scope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NOGRR195 – </a:t>
            </a:r>
            <a:r>
              <a:rPr lang="en-US" sz="1400" dirty="0"/>
              <a:t>Generator Voltage Control Tolerance Band</a:t>
            </a:r>
            <a:endParaRPr lang="en-US" sz="1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2438400" y="6125021"/>
            <a:ext cx="5257800" cy="4365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400" b="0" dirty="0"/>
              <a:t>Note:  Projected Go-Live dates are subject to change.</a:t>
            </a:r>
            <a:br>
              <a:rPr lang="en-US" sz="1400" b="0" dirty="0"/>
            </a:br>
            <a:r>
              <a:rPr lang="en-US" sz="1400" b="0" dirty="0"/>
              <a:t>Please watch for market notices as the effective dates approach.</a:t>
            </a:r>
          </a:p>
        </p:txBody>
      </p:sp>
    </p:spTree>
    <p:extLst>
      <p:ext uri="{BB962C8B-B14F-4D97-AF65-F5344CB8AC3E}">
        <p14:creationId xmlns:p14="http://schemas.microsoft.com/office/powerpoint/2010/main" val="406425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2020 Releases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34938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80658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91321" y="534938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270684"/>
              </p:ext>
            </p:extLst>
          </p:nvPr>
        </p:nvGraphicFramePr>
        <p:xfrm>
          <a:off x="160280" y="798446"/>
          <a:ext cx="8839200" cy="4262008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2/4 – 2/6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3/31 – 4/2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5/26 – 5/29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8/4 – 8/6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10/13 – 10/15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12/8 – 12/10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SCR797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NPRR877 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Ph2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NPRR968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NPRR943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EMIL Web Interface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NPRR863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FFR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NPRR960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NOGRR187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OBDRR011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SCR802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NPRR978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NPRR856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RMGRR163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NPRR837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NPRR930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NPRR935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NPRR977</a:t>
                      </a:r>
                      <a:endParaRPr kumimoji="0" 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NPRR955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RRGRR019</a:t>
                      </a:r>
                      <a:endParaRPr kumimoji="0" lang="en-US" sz="1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MIS Go-Live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RIOO R2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MMS/OS Refresh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SCR806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NPRR978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8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242489" y="5334000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17" name="TextBox 12"/>
          <p:cNvSpPr txBox="1">
            <a:spLocks noChangeArrowheads="1"/>
          </p:cNvSpPr>
          <p:nvPr/>
        </p:nvSpPr>
        <p:spPr bwMode="auto">
          <a:xfrm>
            <a:off x="160278" y="3904960"/>
            <a:ext cx="142646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3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501462" y="5277254"/>
            <a:ext cx="2485392" cy="95410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NPRR930(a) – O&amp;M portion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NPRR935(a) – Sections 4.2.2 (1) (6), 4.2.5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NPRR935(b) – Sections 2.1, 2.2, 4.2.3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NPRR978(a) – Initial report decommissions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NPRR978(b)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Non-Forecast Zone scope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PGRR070(b) – Remaining PGRR language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SCR781(a</a:t>
            </a:r>
            <a:r>
              <a:rPr lang="en-US" sz="800" b="0" kern="0" dirty="0"/>
              <a:t>) – View / Edit </a:t>
            </a:r>
            <a:r>
              <a:rPr lang="en-US" sz="800" b="0" kern="0" dirty="0" smtClean="0"/>
              <a:t>capability</a:t>
            </a:r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1586742" y="4797042"/>
            <a:ext cx="2977306" cy="249625"/>
          </a:xfrm>
          <a:prstGeom prst="rect">
            <a:avLst/>
          </a:prstGeom>
          <a:solidFill>
            <a:srgbClr val="A1D8FD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rgbClr val="000000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MS/OS Upgrade “Chill”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" name="TextBox 13"/>
          <p:cNvSpPr txBox="1">
            <a:spLocks noChangeArrowheads="1"/>
          </p:cNvSpPr>
          <p:nvPr/>
        </p:nvSpPr>
        <p:spPr bwMode="auto">
          <a:xfrm>
            <a:off x="4564048" y="4800446"/>
            <a:ext cx="4422805" cy="246221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chemeClr val="bg1"/>
                </a:solidFill>
              </a:rPr>
              <a:t>M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charset="0"/>
              </a:rPr>
              <a:t>MS/OS Upgrade “Freeze”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293429" y="1366501"/>
            <a:ext cx="37054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7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="1" i="1" kern="0" dirty="0" smtClean="0">
                <a:solidFill>
                  <a:srgbClr val="000000"/>
                </a:solidFill>
              </a:rPr>
              <a:t> </a:t>
            </a:r>
            <a:endParaRPr lang="en-US" sz="600" b="1" i="1" kern="0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latin typeface="Wingdings" panose="05000000000000000000" pitchFamily="2" charset="2"/>
              </a:rPr>
              <a:t>ü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6021174" y="3067331"/>
            <a:ext cx="1435608" cy="40011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/>
              <a:t>December</a:t>
            </a:r>
            <a:endParaRPr lang="en-US" sz="900" dirty="0" smtClean="0"/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/>
              <a:t>Off-Cycle</a:t>
            </a:r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146686" y="1902106"/>
            <a:ext cx="145364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</a:t>
            </a:r>
            <a:endParaRPr lang="en-US" sz="1200" kern="0" dirty="0"/>
          </a:p>
        </p:txBody>
      </p:sp>
      <p:sp>
        <p:nvSpPr>
          <p:cNvPr id="47" name="TextBox 46"/>
          <p:cNvSpPr txBox="1"/>
          <p:nvPr/>
        </p:nvSpPr>
        <p:spPr>
          <a:xfrm>
            <a:off x="5690887" y="1357972"/>
            <a:ext cx="370549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1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3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3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3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kern="0" noProof="0" dirty="0" smtClean="0">
                <a:solidFill>
                  <a:srgbClr val="000000"/>
                </a:solidFill>
              </a:rPr>
              <a:t> </a:t>
            </a: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147302" y="272090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1/19</a:t>
            </a:r>
            <a:endParaRPr lang="en-US" sz="1200" kern="0" dirty="0"/>
          </a:p>
        </p:txBody>
      </p:sp>
      <p:sp>
        <p:nvSpPr>
          <p:cNvPr id="41" name="TextBox 40"/>
          <p:cNvSpPr txBox="1"/>
          <p:nvPr/>
        </p:nvSpPr>
        <p:spPr>
          <a:xfrm>
            <a:off x="7192934" y="3454097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290090" y="2229464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286994" y="3028336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 rot="16200000">
            <a:off x="2680588" y="2475144"/>
            <a:ext cx="117211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 smtClean="0"/>
              <a:t>CMM Release 2a</a:t>
            </a:r>
            <a:endParaRPr lang="en-US" sz="1000" i="1" dirty="0"/>
          </a:p>
        </p:txBody>
      </p:sp>
      <p:sp>
        <p:nvSpPr>
          <p:cNvPr id="45" name="Left Brace 44"/>
          <p:cNvSpPr/>
          <p:nvPr/>
        </p:nvSpPr>
        <p:spPr>
          <a:xfrm>
            <a:off x="3337858" y="2235909"/>
            <a:ext cx="153463" cy="67861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12"/>
          <p:cNvSpPr txBox="1">
            <a:spLocks noChangeArrowheads="1"/>
          </p:cNvSpPr>
          <p:nvPr/>
        </p:nvSpPr>
        <p:spPr bwMode="auto">
          <a:xfrm>
            <a:off x="152400" y="3304401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1/30</a:t>
            </a:r>
            <a:endParaRPr lang="en-US" sz="1200" kern="0" dirty="0"/>
          </a:p>
        </p:txBody>
      </p:sp>
      <p:sp>
        <p:nvSpPr>
          <p:cNvPr id="49" name="TextBox 12"/>
          <p:cNvSpPr txBox="1">
            <a:spLocks noChangeArrowheads="1"/>
          </p:cNvSpPr>
          <p:nvPr/>
        </p:nvSpPr>
        <p:spPr bwMode="auto">
          <a:xfrm>
            <a:off x="3125537" y="4053815"/>
            <a:ext cx="143560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8/1</a:t>
            </a:r>
            <a:endParaRPr lang="en-US" sz="1200" kern="0" dirty="0"/>
          </a:p>
        </p:txBody>
      </p:sp>
      <p:sp>
        <p:nvSpPr>
          <p:cNvPr id="50" name="TextBox 12"/>
          <p:cNvSpPr txBox="1">
            <a:spLocks noChangeArrowheads="1"/>
          </p:cNvSpPr>
          <p:nvPr/>
        </p:nvSpPr>
        <p:spPr bwMode="auto">
          <a:xfrm>
            <a:off x="6022848" y="1981200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November</a:t>
            </a:r>
            <a:endParaRPr lang="en-US" sz="1200" kern="0" dirty="0"/>
          </a:p>
        </p:txBody>
      </p:sp>
      <p:sp>
        <p:nvSpPr>
          <p:cNvPr id="56" name="TextBox 12"/>
          <p:cNvSpPr txBox="1">
            <a:spLocks noChangeArrowheads="1"/>
          </p:cNvSpPr>
          <p:nvPr/>
        </p:nvSpPr>
        <p:spPr bwMode="auto">
          <a:xfrm>
            <a:off x="4488291" y="3717679"/>
            <a:ext cx="1683909" cy="4154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RIOO – 9/3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0" kern="0" dirty="0" smtClean="0"/>
              <a:t>RARF Go-Live - View/Update</a:t>
            </a:r>
            <a:endParaRPr lang="en-US" sz="900" b="0" kern="0" dirty="0"/>
          </a:p>
        </p:txBody>
      </p:sp>
      <p:sp>
        <p:nvSpPr>
          <p:cNvPr id="58" name="TextBox 57"/>
          <p:cNvSpPr txBox="1"/>
          <p:nvPr/>
        </p:nvSpPr>
        <p:spPr>
          <a:xfrm>
            <a:off x="1293429" y="4206145"/>
            <a:ext cx="37054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778095" y="1357405"/>
            <a:ext cx="37054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700" b="1" i="1" kern="0" dirty="0">
              <a:solidFill>
                <a:srgbClr val="000000"/>
              </a:solidFill>
            </a:endParaRPr>
          </a:p>
        </p:txBody>
      </p:sp>
      <p:sp>
        <p:nvSpPr>
          <p:cNvPr id="61" name="TextBox 12"/>
          <p:cNvSpPr txBox="1">
            <a:spLocks noChangeArrowheads="1"/>
          </p:cNvSpPr>
          <p:nvPr/>
        </p:nvSpPr>
        <p:spPr bwMode="auto">
          <a:xfrm>
            <a:off x="1590676" y="3906683"/>
            <a:ext cx="1517904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5</a:t>
            </a:r>
            <a:r>
              <a:rPr lang="en-US" sz="1200" dirty="0" smtClean="0"/>
              <a:t>/1</a:t>
            </a:r>
            <a:endParaRPr lang="en-US" sz="1200" kern="0" dirty="0"/>
          </a:p>
        </p:txBody>
      </p:sp>
      <p:sp>
        <p:nvSpPr>
          <p:cNvPr id="62" name="TextBox 61"/>
          <p:cNvSpPr txBox="1"/>
          <p:nvPr/>
        </p:nvSpPr>
        <p:spPr>
          <a:xfrm>
            <a:off x="2807981" y="4206145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63" name="TextBox 12"/>
          <p:cNvSpPr txBox="1">
            <a:spLocks noChangeArrowheads="1"/>
          </p:cNvSpPr>
          <p:nvPr/>
        </p:nvSpPr>
        <p:spPr bwMode="auto">
          <a:xfrm>
            <a:off x="3120074" y="3238212"/>
            <a:ext cx="145192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7/1</a:t>
            </a:r>
            <a:endParaRPr lang="en-US" sz="1200" kern="0" dirty="0"/>
          </a:p>
        </p:txBody>
      </p:sp>
      <p:sp>
        <p:nvSpPr>
          <p:cNvPr id="66" name="TextBox 65"/>
          <p:cNvSpPr txBox="1"/>
          <p:nvPr/>
        </p:nvSpPr>
        <p:spPr>
          <a:xfrm>
            <a:off x="4272610" y="1346426"/>
            <a:ext cx="370549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000" b="1" i="1" kern="0" dirty="0">
              <a:solidFill>
                <a:srgbClr val="000000"/>
              </a:solidFill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500" dirty="0" smtClean="0">
              <a:latin typeface="Wingdings" panose="05000000000000000000" pitchFamily="2" charset="2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700" b="1" i="1" kern="0" dirty="0">
              <a:solidFill>
                <a:srgbClr val="0000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4278454" y="2462630"/>
            <a:ext cx="37054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4224084" y="3566683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5704481" y="1381119"/>
            <a:ext cx="370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221480" y="4323695"/>
            <a:ext cx="370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dirty="0" smtClean="0">
              <a:latin typeface="Wingdings" panose="05000000000000000000" pitchFamily="2" charset="2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670464" y="4124992"/>
            <a:ext cx="370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1200" dirty="0" smtClean="0">
              <a:latin typeface="Wingdings" panose="05000000000000000000" pitchFamily="2" charset="2"/>
            </a:endParaRPr>
          </a:p>
        </p:txBody>
      </p:sp>
      <p:sp>
        <p:nvSpPr>
          <p:cNvPr id="46" name="TextBox 12"/>
          <p:cNvSpPr txBox="1">
            <a:spLocks noChangeArrowheads="1"/>
          </p:cNvSpPr>
          <p:nvPr/>
        </p:nvSpPr>
        <p:spPr bwMode="auto">
          <a:xfrm>
            <a:off x="4567272" y="2354516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10/1</a:t>
            </a:r>
            <a:endParaRPr lang="en-US" sz="1200" kern="0" dirty="0"/>
          </a:p>
        </p:txBody>
      </p:sp>
      <p:sp>
        <p:nvSpPr>
          <p:cNvPr id="59" name="TextBox 58"/>
          <p:cNvSpPr txBox="1"/>
          <p:nvPr/>
        </p:nvSpPr>
        <p:spPr>
          <a:xfrm>
            <a:off x="5698767" y="2624308"/>
            <a:ext cx="370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 </a:t>
            </a:r>
            <a:endParaRPr lang="en-US" sz="1200" dirty="0" smtClean="0">
              <a:latin typeface="Wingdings" panose="05000000000000000000" pitchFamily="2" charset="2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167006" y="2241353"/>
            <a:ext cx="370549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 </a:t>
            </a:r>
            <a:endParaRPr lang="en-US" sz="1200" dirty="0" smtClean="0">
              <a:latin typeface="Wingdings" panose="05000000000000000000" pitchFamily="2" charset="2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8644537" y="1373254"/>
            <a:ext cx="370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>
              <a:solidFill>
                <a:srgbClr val="000000"/>
              </a:solidFill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latin typeface="Wingdings" panose="05000000000000000000" pitchFamily="2" charset="2"/>
              </a:rPr>
              <a:t>ü</a:t>
            </a: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00" b="1" i="1" kern="0" dirty="0" smtClean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 </a:t>
            </a:r>
            <a:endParaRPr lang="en-US" sz="1200" dirty="0" smtClean="0">
              <a:latin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76309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4114800" cy="518318"/>
          </a:xfrm>
        </p:spPr>
        <p:txBody>
          <a:bodyPr/>
          <a:lstStyle/>
          <a:p>
            <a:r>
              <a:rPr lang="en-US" sz="2400" dirty="0" smtClean="0"/>
              <a:t>2020 Project Spending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5952" y="6533145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22"/>
          <p:cNvSpPr txBox="1">
            <a:spLocks noChangeArrowheads="1"/>
          </p:cNvSpPr>
          <p:nvPr/>
        </p:nvSpPr>
        <p:spPr bwMode="auto">
          <a:xfrm>
            <a:off x="2327176" y="6043404"/>
            <a:ext cx="5867400" cy="27699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200" dirty="0" smtClean="0">
                <a:solidFill>
                  <a:prstClr val="black"/>
                </a:solidFill>
              </a:rPr>
              <a:t>2020 PPL Budget  =  $29.0M</a:t>
            </a:r>
            <a:endParaRPr lang="en-US" sz="800" b="0" dirty="0">
              <a:solidFill>
                <a:prstClr val="black"/>
              </a:solidFill>
            </a:endParaRPr>
          </a:p>
        </p:txBody>
      </p:sp>
      <p:sp>
        <p:nvSpPr>
          <p:cNvPr id="6" name="TextBox 22"/>
          <p:cNvSpPr txBox="1">
            <a:spLocks noChangeArrowheads="1"/>
          </p:cNvSpPr>
          <p:nvPr/>
        </p:nvSpPr>
        <p:spPr bwMode="auto">
          <a:xfrm>
            <a:off x="2327176" y="6316252"/>
            <a:ext cx="5867400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smtClean="0">
                <a:solidFill>
                  <a:srgbClr val="FF0000"/>
                </a:solidFill>
              </a:rPr>
              <a:t>“Potential Demand” represents internal ERCOT projects that have not been fully approved</a:t>
            </a:r>
            <a:endParaRPr lang="en-US" sz="1000" dirty="0" smtClean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70" y="872543"/>
            <a:ext cx="8993152" cy="509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38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2021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545329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6002529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43195" y="5545329"/>
            <a:ext cx="1647290" cy="75405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sng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</a:t>
            </a: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: Previous target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etc.:</a:t>
            </a:r>
            <a:r>
              <a:rPr kumimoji="0" lang="en-US" sz="7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lang="en-US" sz="700" b="0" kern="0" dirty="0">
                <a:solidFill>
                  <a:srgbClr val="000000"/>
                </a:solidFill>
              </a:rPr>
              <a:t>M</a:t>
            </a:r>
            <a:r>
              <a:rPr kumimoji="0" lang="en-US" sz="7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ultiple</a:t>
            </a: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phase release</a:t>
            </a: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764779"/>
              </p:ext>
            </p:extLst>
          </p:nvPr>
        </p:nvGraphicFramePr>
        <p:xfrm>
          <a:off x="160280" y="798446"/>
          <a:ext cx="8839200" cy="4190999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447800"/>
                <a:gridCol w="1447800"/>
                <a:gridCol w="1447800"/>
                <a:gridCol w="1531880"/>
              </a:tblGrid>
              <a:tr h="5495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2/2 – 2/4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3/30 – 4/1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5/25 – 5/27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7/27 – 7/29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10/5 – 10/7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12/7 – 12/9</a:t>
                      </a:r>
                      <a:endParaRPr kumimoji="0" lang="en-US" sz="1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364145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NPRR902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(a)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NPRR978</a:t>
                      </a:r>
                      <a:r>
                        <a:rPr kumimoji="0" lang="en-US" sz="900" b="0" i="0" u="none" strike="sng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(c)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NOGRR195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NPRR1055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NPRR902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(b)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NPRR971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NPRR974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NPRR978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</a:rPr>
                        <a:t>(c)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NPRR905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NPRR930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NPRR998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OBDRR009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NPRR484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NPRR829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SCR781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r>
                        <a:rPr kumimoji="0" lang="en-US" sz="1200" b="0" i="0" u="none" strike="sng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FFR Advancement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(NPRR863 FFR)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NPRR863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ECRS</a:t>
                      </a: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NPRR1015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1"/>
          <p:cNvSpPr txBox="1">
            <a:spLocks noChangeArrowheads="1"/>
          </p:cNvSpPr>
          <p:nvPr/>
        </p:nvSpPr>
        <p:spPr bwMode="auto">
          <a:xfrm>
            <a:off x="5194363" y="5545982"/>
            <a:ext cx="1173951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NS = Not Started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I     = Initiation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P    = Planning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E    = Execution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 H    = On Hold</a:t>
            </a:r>
          </a:p>
        </p:txBody>
      </p:sp>
      <p:sp>
        <p:nvSpPr>
          <p:cNvPr id="3" name="Flowchart: Alternate Process 2"/>
          <p:cNvSpPr/>
          <p:nvPr/>
        </p:nvSpPr>
        <p:spPr>
          <a:xfrm>
            <a:off x="160867" y="797795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R1</a:t>
            </a:r>
            <a:endParaRPr lang="en-US" sz="1400" b="1" dirty="0"/>
          </a:p>
        </p:txBody>
      </p:sp>
      <p:sp>
        <p:nvSpPr>
          <p:cNvPr id="51" name="Flowchart: Alternate Process 50"/>
          <p:cNvSpPr/>
          <p:nvPr/>
        </p:nvSpPr>
        <p:spPr>
          <a:xfrm>
            <a:off x="1600200" y="806036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R2</a:t>
            </a:r>
            <a:endParaRPr lang="en-US" sz="1400" b="1" dirty="0"/>
          </a:p>
        </p:txBody>
      </p:sp>
      <p:sp>
        <p:nvSpPr>
          <p:cNvPr id="52" name="Flowchart: Alternate Process 51"/>
          <p:cNvSpPr/>
          <p:nvPr/>
        </p:nvSpPr>
        <p:spPr>
          <a:xfrm>
            <a:off x="3124200" y="796160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R3</a:t>
            </a:r>
            <a:endParaRPr lang="en-US" sz="1400" b="1" dirty="0"/>
          </a:p>
        </p:txBody>
      </p:sp>
      <p:sp>
        <p:nvSpPr>
          <p:cNvPr id="53" name="Flowchart: Alternate Process 52"/>
          <p:cNvSpPr/>
          <p:nvPr/>
        </p:nvSpPr>
        <p:spPr>
          <a:xfrm>
            <a:off x="4572000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R4</a:t>
            </a:r>
            <a:endParaRPr lang="en-US" sz="1400" b="1" dirty="0"/>
          </a:p>
        </p:txBody>
      </p:sp>
      <p:sp>
        <p:nvSpPr>
          <p:cNvPr id="54" name="Flowchart: Alternate Process 53"/>
          <p:cNvSpPr/>
          <p:nvPr/>
        </p:nvSpPr>
        <p:spPr>
          <a:xfrm>
            <a:off x="6021407" y="797439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R5</a:t>
            </a:r>
            <a:endParaRPr lang="en-US" sz="1400" b="1" dirty="0"/>
          </a:p>
        </p:txBody>
      </p:sp>
      <p:sp>
        <p:nvSpPr>
          <p:cNvPr id="55" name="Flowchart: Alternate Process 54"/>
          <p:cNvSpPr/>
          <p:nvPr/>
        </p:nvSpPr>
        <p:spPr>
          <a:xfrm>
            <a:off x="7475046" y="802054"/>
            <a:ext cx="356616" cy="22860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/>
              <a:t>R6</a:t>
            </a:r>
            <a:endParaRPr lang="en-US" sz="1400" b="1" dirty="0"/>
          </a:p>
        </p:txBody>
      </p:sp>
      <p:sp>
        <p:nvSpPr>
          <p:cNvPr id="18" name="TextBox 21"/>
          <p:cNvSpPr txBox="1">
            <a:spLocks noChangeArrowheads="1"/>
          </p:cNvSpPr>
          <p:nvPr/>
        </p:nvSpPr>
        <p:spPr bwMode="auto">
          <a:xfrm>
            <a:off x="6470115" y="5555285"/>
            <a:ext cx="2505302" cy="58477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>
                <a:solidFill>
                  <a:srgbClr val="FF0000"/>
                </a:solidFill>
              </a:rPr>
              <a:t>NPRR902(a) – ECEII Market Participant MPIM role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>
                <a:solidFill>
                  <a:srgbClr val="FF0000"/>
                </a:solidFill>
              </a:rPr>
              <a:t>NPRR902(b) – MIS links updated for ECEII reports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NPRR978(c)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Forecast Zone scope</a:t>
            </a:r>
            <a:endParaRPr lang="en-US" sz="800" b="0" kern="0" dirty="0"/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b="0" kern="0" dirty="0" smtClean="0"/>
              <a:t>SCR781(b) </a:t>
            </a:r>
            <a:r>
              <a:rPr lang="en-US" sz="800" b="0" kern="0" dirty="0"/>
              <a:t>– </a:t>
            </a:r>
            <a:r>
              <a:rPr lang="en-US" sz="800" b="0" kern="0" dirty="0" smtClean="0"/>
              <a:t>“Add” capability</a:t>
            </a:r>
          </a:p>
        </p:txBody>
      </p:sp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745640"/>
              </p:ext>
            </p:extLst>
          </p:nvPr>
        </p:nvGraphicFramePr>
        <p:xfrm>
          <a:off x="176358" y="5047856"/>
          <a:ext cx="8803212" cy="464820"/>
        </p:xfrm>
        <a:graphic>
          <a:graphicData uri="http://schemas.openxmlformats.org/drawingml/2006/table">
            <a:tbl>
              <a:tblPr firstRow="1" bandRow="1"/>
              <a:tblGrid>
                <a:gridCol w="1002739"/>
                <a:gridCol w="1993803"/>
                <a:gridCol w="5806670"/>
              </a:tblGrid>
              <a:tr h="19662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</a:rPr>
                        <a:t>TBD Items</a:t>
                      </a:r>
                      <a:endParaRPr lang="en-US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2018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2019 / 2020 / 2021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 vMerge="1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NPRR825(b), </a:t>
                      </a:r>
                      <a:r>
                        <a:rPr lang="en-US" sz="800" b="0" strike="sngStrike" baseline="0" dirty="0" smtClean="0">
                          <a:solidFill>
                            <a:schemeClr val="tx1"/>
                          </a:solidFill>
                        </a:rPr>
                        <a:t>NPRR867</a:t>
                      </a:r>
                      <a:r>
                        <a:rPr lang="en-US" sz="800" b="0" strike="noStrike" baseline="0" dirty="0" smtClean="0">
                          <a:solidFill>
                            <a:schemeClr val="tx1"/>
                          </a:solidFill>
                        </a:rPr>
                        <a:t>, NPRR841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NPRRs: 826, 857, 879, 885, 918, 935(b), 936, 939, 941, 962, 965, 1020, 1030, PGRR066, SCR799, SCR800, SCR805</a:t>
                      </a:r>
                      <a:endParaRPr lang="en-US" sz="800" b="0" strike="sng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1271547" y="1356405"/>
            <a:ext cx="3705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61749" y="1355698"/>
            <a:ext cx="370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9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98047" y="1355698"/>
            <a:ext cx="37054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9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688020" y="2710934"/>
            <a:ext cx="5139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On Hold</a:t>
            </a: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7467095" y="4122332"/>
            <a:ext cx="151662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2024 Go-Lives</a:t>
            </a:r>
            <a:endParaRPr lang="en-US" sz="1200" b="0" kern="0" dirty="0"/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5779911" y="3541910"/>
            <a:ext cx="1964247" cy="41549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RIOO – Q4 2021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0" kern="0" dirty="0" smtClean="0"/>
              <a:t>RARF Add Functionality Go-Live</a:t>
            </a:r>
            <a:endParaRPr lang="en-US" sz="900" b="0" kern="0" dirty="0"/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7467095" y="2771001"/>
            <a:ext cx="151247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TBD Go-Live</a:t>
            </a:r>
            <a:endParaRPr lang="en-US" sz="1200" b="0" kern="0" dirty="0"/>
          </a:p>
        </p:txBody>
      </p:sp>
      <p:sp>
        <p:nvSpPr>
          <p:cNvPr id="26" name="TextBox 25"/>
          <p:cNvSpPr txBox="1"/>
          <p:nvPr/>
        </p:nvSpPr>
        <p:spPr>
          <a:xfrm>
            <a:off x="7162800" y="3988713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164501" y="4200436"/>
            <a:ext cx="1426464" cy="600164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SCR804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0" dirty="0" smtClean="0"/>
              <a:t>Go-Live – 3/18/2021</a:t>
            </a: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50" b="0" kern="0" dirty="0" smtClean="0"/>
              <a:t>TO training in Feb.</a:t>
            </a:r>
            <a:endParaRPr lang="en-US" sz="1050" b="0" kern="0" dirty="0"/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1307346" y="1736279"/>
            <a:ext cx="687240" cy="403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118545" y="1366208"/>
            <a:ext cx="370549" cy="15927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>
                <a:solidFill>
                  <a:srgbClr val="000000"/>
                </a:solidFill>
              </a:rPr>
              <a:t>I</a:t>
            </a:r>
            <a:r>
              <a:rPr lang="en-US" sz="105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lang="en-US" sz="9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6" name="TextBox 13"/>
          <p:cNvSpPr txBox="1">
            <a:spLocks noChangeArrowheads="1"/>
          </p:cNvSpPr>
          <p:nvPr/>
        </p:nvSpPr>
        <p:spPr bwMode="auto">
          <a:xfrm>
            <a:off x="372601" y="3357972"/>
            <a:ext cx="2853790" cy="400110"/>
          </a:xfrm>
          <a:prstGeom prst="rect">
            <a:avLst/>
          </a:prstGeom>
          <a:solidFill>
            <a:srgbClr val="A1D8F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i="1" kern="0" dirty="0" smtClean="0">
                <a:solidFill>
                  <a:srgbClr val="000000"/>
                </a:solidFill>
              </a:rPr>
              <a:t>Impacts of the MMS/OS Tech Refresh delay on other projects is being evaluated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56" name="TextBox 12"/>
          <p:cNvSpPr txBox="1">
            <a:spLocks noChangeArrowheads="1"/>
          </p:cNvSpPr>
          <p:nvPr/>
        </p:nvSpPr>
        <p:spPr bwMode="auto">
          <a:xfrm>
            <a:off x="1600183" y="3983504"/>
            <a:ext cx="1517904" cy="969496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/>
              <a:t>ECMS – </a:t>
            </a:r>
            <a:r>
              <a:rPr lang="en-US" sz="1200" dirty="0" smtClean="0"/>
              <a:t>May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Market Info &amp; Grid Info to new platform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Improved dashboards and displays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Replace </a:t>
            </a:r>
            <a:r>
              <a:rPr lang="en-US" sz="900" b="0" dirty="0" err="1" smtClean="0"/>
              <a:t>NoticeBuilder</a:t>
            </a:r>
            <a:endParaRPr lang="en-US" sz="900" b="0" kern="0" dirty="0"/>
          </a:p>
        </p:txBody>
      </p:sp>
      <p:sp>
        <p:nvSpPr>
          <p:cNvPr id="57" name="TextBox 12"/>
          <p:cNvSpPr txBox="1">
            <a:spLocks noChangeArrowheads="1"/>
          </p:cNvSpPr>
          <p:nvPr/>
        </p:nvSpPr>
        <p:spPr bwMode="auto">
          <a:xfrm>
            <a:off x="7471035" y="1872748"/>
            <a:ext cx="1508760" cy="83099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ECMS – Dec. 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/>
              <a:t>Combine ERCOT.com and MIS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kern="0" dirty="0" smtClean="0"/>
              <a:t>Improved search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kern="0" dirty="0" smtClean="0"/>
              <a:t>New navigation</a:t>
            </a:r>
            <a:endParaRPr lang="en-US" sz="900" b="0" kern="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395578" y="1965083"/>
            <a:ext cx="480499" cy="3582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12"/>
          <p:cNvSpPr txBox="1">
            <a:spLocks noChangeArrowheads="1"/>
          </p:cNvSpPr>
          <p:nvPr/>
        </p:nvSpPr>
        <p:spPr bwMode="auto">
          <a:xfrm>
            <a:off x="3770760" y="3343680"/>
            <a:ext cx="1883127" cy="156966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TBD Go-Lives Due to </a:t>
            </a:r>
            <a:r>
              <a:rPr lang="en-US" sz="1200" u="sng" dirty="0" smtClean="0">
                <a:solidFill>
                  <a:srgbClr val="FF0000"/>
                </a:solidFill>
              </a:rPr>
              <a:t>MMS/OS Delay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>
                <a:solidFill>
                  <a:srgbClr val="FF0000"/>
                </a:solidFill>
              </a:rPr>
              <a:t>NPRR904 / NPRR1006 / OBDRR009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>
                <a:solidFill>
                  <a:srgbClr val="FF0000"/>
                </a:solidFill>
              </a:rPr>
              <a:t>NPRR930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>
                <a:solidFill>
                  <a:srgbClr val="FF0000"/>
                </a:solidFill>
              </a:rPr>
              <a:t>NPRR1019</a:t>
            </a:r>
          </a:p>
          <a:p>
            <a:pPr marL="171450" lvl="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endParaRPr lang="en-US" sz="600" b="0" kern="0" dirty="0">
              <a:solidFill>
                <a:srgbClr val="FF0000"/>
              </a:solidFill>
            </a:endParaRPr>
          </a:p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u="sng" kern="0" dirty="0" smtClean="0">
                <a:solidFill>
                  <a:srgbClr val="FF0000"/>
                </a:solidFill>
              </a:rPr>
              <a:t>Risk of Delay to R3</a:t>
            </a:r>
          </a:p>
          <a:p>
            <a:pPr marL="171450" indent="-171450" eaLnBrk="1" fontAlgn="base" hangingPunct="1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900" b="0" dirty="0" smtClean="0">
                <a:solidFill>
                  <a:srgbClr val="FF0000"/>
                </a:solidFill>
              </a:rPr>
              <a:t>NPRR986 </a:t>
            </a:r>
            <a:r>
              <a:rPr lang="en-US" sz="900" b="0" dirty="0">
                <a:solidFill>
                  <a:srgbClr val="FF0000"/>
                </a:solidFill>
              </a:rPr>
              <a:t>/ NPRR971 / NPR1043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3962400" y="2906402"/>
            <a:ext cx="152400" cy="3847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3274366" y="2886000"/>
            <a:ext cx="438599" cy="8490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3176885" y="2378258"/>
            <a:ext cx="227062" cy="381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12"/>
          <p:cNvSpPr txBox="1">
            <a:spLocks noChangeArrowheads="1"/>
          </p:cNvSpPr>
          <p:nvPr/>
        </p:nvSpPr>
        <p:spPr bwMode="auto">
          <a:xfrm>
            <a:off x="160279" y="2606569"/>
            <a:ext cx="1430686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/>
              <a:t>1/1</a:t>
            </a:r>
            <a:endParaRPr lang="en-US" sz="1200" kern="0" dirty="0"/>
          </a:p>
        </p:txBody>
      </p:sp>
      <p:sp>
        <p:nvSpPr>
          <p:cNvPr id="44" name="TextBox 43"/>
          <p:cNvSpPr txBox="1"/>
          <p:nvPr/>
        </p:nvSpPr>
        <p:spPr>
          <a:xfrm>
            <a:off x="1271547" y="2886000"/>
            <a:ext cx="3705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 smtClean="0">
                <a:latin typeface="Wingdings" panose="05000000000000000000" pitchFamily="2" charset="2"/>
              </a:rPr>
              <a:t>ü</a:t>
            </a:r>
            <a:endParaRPr lang="en-US" sz="500" b="1" i="1" kern="0" noProof="0" dirty="0">
              <a:solidFill>
                <a:srgbClr val="000000"/>
              </a:solidFill>
            </a:endParaRPr>
          </a:p>
        </p:txBody>
      </p:sp>
      <p:sp>
        <p:nvSpPr>
          <p:cNvPr id="47" name="TextBox 12"/>
          <p:cNvSpPr txBox="1">
            <a:spLocks noChangeArrowheads="1"/>
          </p:cNvSpPr>
          <p:nvPr/>
        </p:nvSpPr>
        <p:spPr bwMode="auto">
          <a:xfrm>
            <a:off x="4572000" y="2153653"/>
            <a:ext cx="1444752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dirty="0" smtClean="0">
                <a:solidFill>
                  <a:srgbClr val="FF0000"/>
                </a:solidFill>
              </a:rPr>
              <a:t>June</a:t>
            </a:r>
            <a:endParaRPr lang="en-US" sz="1200" kern="0" dirty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676655" y="2468482"/>
            <a:ext cx="37054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2822115" y="1714501"/>
            <a:ext cx="602852" cy="21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510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ESR and DGR Pre-Passport Projects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350" y="746656"/>
            <a:ext cx="8949560" cy="5577944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400" dirty="0" smtClean="0"/>
              <a:t>On 10/16/2020, ERCOT initiated </a:t>
            </a:r>
            <a:r>
              <a:rPr lang="en-US" sz="1400" dirty="0" smtClean="0"/>
              <a:t>2 projects </a:t>
            </a:r>
            <a:r>
              <a:rPr lang="en-US" sz="1400" dirty="0" smtClean="0"/>
              <a:t>to deliver several Revision Requests relating to ESR and DGR</a:t>
            </a:r>
            <a:endParaRPr lang="en-US" sz="14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 smtClean="0"/>
              <a:t>PR353-01  BES Combo Model Implementation   </a:t>
            </a:r>
            <a:r>
              <a:rPr lang="en-US" sz="1400" dirty="0" smtClean="0"/>
              <a:t>(now in Planning phase)</a:t>
            </a:r>
            <a:endParaRPr lang="en-US" sz="16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NPRR963 	– </a:t>
            </a:r>
            <a:r>
              <a:rPr lang="en-US" sz="1200" dirty="0"/>
              <a:t>Base Point Deviation Settlement </a:t>
            </a:r>
            <a:r>
              <a:rPr lang="en-US" sz="1200" dirty="0" smtClean="0"/>
              <a:t>&amp; Deployment Performance </a:t>
            </a:r>
            <a:r>
              <a:rPr lang="en-US" sz="1200" dirty="0"/>
              <a:t>Metrics for </a:t>
            </a:r>
            <a:r>
              <a:rPr lang="en-US" sz="1200" dirty="0" smtClean="0"/>
              <a:t>ESRs </a:t>
            </a:r>
            <a:r>
              <a:rPr lang="en-US" sz="1200" dirty="0"/>
              <a:t>(Combo Model)</a:t>
            </a:r>
            <a:endParaRPr lang="en-US" sz="12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NPRR987	– </a:t>
            </a:r>
            <a:r>
              <a:rPr lang="en-US" sz="1100" dirty="0"/>
              <a:t>BESTF-3 </a:t>
            </a:r>
            <a:r>
              <a:rPr lang="en-US" sz="1100" dirty="0" smtClean="0"/>
              <a:t>ESR </a:t>
            </a:r>
            <a:r>
              <a:rPr lang="en-US" sz="1100" dirty="0"/>
              <a:t>Contribution to Physical Responsive Capability and </a:t>
            </a:r>
            <a:r>
              <a:rPr lang="en-US" sz="1100" dirty="0" smtClean="0"/>
              <a:t>RT </a:t>
            </a:r>
            <a:r>
              <a:rPr lang="en-US" sz="1100" dirty="0"/>
              <a:t>On-Line Reserve Capacity </a:t>
            </a:r>
            <a:r>
              <a:rPr lang="en-US" sz="1100" dirty="0" err="1" smtClean="0"/>
              <a:t>Calcs</a:t>
            </a:r>
            <a:endParaRPr lang="en-US" sz="13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NPRR989</a:t>
            </a:r>
            <a:r>
              <a:rPr lang="en-US" sz="1200" dirty="0" smtClean="0"/>
              <a:t>	– </a:t>
            </a:r>
            <a:r>
              <a:rPr lang="en-US" sz="1200" dirty="0"/>
              <a:t>BESTF-1 </a:t>
            </a:r>
            <a:r>
              <a:rPr lang="en-US" sz="1200" dirty="0" smtClean="0"/>
              <a:t>ESR </a:t>
            </a:r>
            <a:r>
              <a:rPr lang="en-US" sz="1200" dirty="0"/>
              <a:t>Technical Requirements</a:t>
            </a:r>
            <a:endParaRPr lang="en-US" sz="12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NPRR1002</a:t>
            </a:r>
            <a:r>
              <a:rPr lang="en-US" sz="1200" dirty="0" smtClean="0"/>
              <a:t>	– </a:t>
            </a:r>
            <a:r>
              <a:rPr lang="en-US" sz="1200" dirty="0"/>
              <a:t>BESTF-5 </a:t>
            </a:r>
            <a:r>
              <a:rPr lang="en-US" sz="1200" dirty="0" smtClean="0"/>
              <a:t>ESR </a:t>
            </a:r>
            <a:r>
              <a:rPr lang="en-US" sz="1200" dirty="0"/>
              <a:t>Single Model Registration and Charging Restrictions in Emergency Conditions</a:t>
            </a:r>
            <a:endParaRPr lang="en-US" sz="12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NPRR1026</a:t>
            </a:r>
            <a:r>
              <a:rPr lang="en-US" sz="1200" dirty="0" smtClean="0"/>
              <a:t>	– BESTF-7 </a:t>
            </a:r>
            <a:r>
              <a:rPr lang="en-US" sz="1200" dirty="0"/>
              <a:t>Self-Limiting Facilities and Self-Limiting </a:t>
            </a:r>
            <a:r>
              <a:rPr lang="en-US" sz="1200" dirty="0" smtClean="0"/>
              <a:t>Resources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NPRR1038</a:t>
            </a:r>
            <a:r>
              <a:rPr lang="en-US" sz="1200" dirty="0" smtClean="0"/>
              <a:t>	– </a:t>
            </a:r>
            <a:r>
              <a:rPr lang="en-US" sz="1200" dirty="0"/>
              <a:t>BESTF-8 Limited Exemption from Reactive Power Requirements for Certain </a:t>
            </a:r>
            <a:r>
              <a:rPr lang="en-US" sz="1200" dirty="0" smtClean="0"/>
              <a:t>ESRs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NOGRR204</a:t>
            </a:r>
            <a:r>
              <a:rPr lang="en-US" sz="1200" dirty="0" smtClean="0"/>
              <a:t>	– </a:t>
            </a:r>
            <a:r>
              <a:rPr lang="en-US" sz="1200" dirty="0"/>
              <a:t>Related to NPRR989, </a:t>
            </a:r>
            <a:r>
              <a:rPr lang="en-US" sz="1200" dirty="0" smtClean="0"/>
              <a:t>BESTF-1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NOGRR208</a:t>
            </a:r>
            <a:r>
              <a:rPr lang="en-US" sz="1200" dirty="0" smtClean="0"/>
              <a:t>	– </a:t>
            </a:r>
            <a:r>
              <a:rPr lang="en-US" sz="1200" dirty="0"/>
              <a:t>Related to NPRR1002, </a:t>
            </a:r>
            <a:r>
              <a:rPr lang="en-US" sz="1200" dirty="0" smtClean="0"/>
              <a:t>BESTF-5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OBDRR017</a:t>
            </a:r>
            <a:r>
              <a:rPr lang="en-US" sz="1200" dirty="0" smtClean="0"/>
              <a:t>	– </a:t>
            </a:r>
            <a:r>
              <a:rPr lang="en-US" sz="1200" dirty="0"/>
              <a:t>Related to NPRR987, </a:t>
            </a:r>
            <a:r>
              <a:rPr lang="en-US" sz="1200" dirty="0" smtClean="0"/>
              <a:t>BESTF-3</a:t>
            </a:r>
            <a:endParaRPr lang="en-US" sz="1200" dirty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PGRR081</a:t>
            </a:r>
            <a:r>
              <a:rPr lang="en-US" sz="1200" dirty="0"/>
              <a:t>	</a:t>
            </a:r>
            <a:r>
              <a:rPr lang="en-US" sz="1200" dirty="0" smtClean="0"/>
              <a:t>– </a:t>
            </a:r>
            <a:r>
              <a:rPr lang="en-US" sz="1200" dirty="0"/>
              <a:t>Related </a:t>
            </a:r>
            <a:r>
              <a:rPr lang="en-US" sz="1200" dirty="0" smtClean="0"/>
              <a:t>to NPRR1026, BESTF-7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/>
              <a:t>RRGRR023</a:t>
            </a:r>
            <a:r>
              <a:rPr lang="en-US" sz="1200" dirty="0" smtClean="0"/>
              <a:t>	– Related </a:t>
            </a:r>
            <a:r>
              <a:rPr lang="en-US" sz="1200" dirty="0"/>
              <a:t>to NPRR1002, </a:t>
            </a:r>
            <a:r>
              <a:rPr lang="en-US" sz="1200" dirty="0" smtClean="0"/>
              <a:t>BESTF-5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b="1" dirty="0" smtClean="0"/>
              <a:t>PR354-01  DGR/DESR Implementation   </a:t>
            </a:r>
            <a:r>
              <a:rPr lang="en-US" sz="1400" dirty="0" smtClean="0"/>
              <a:t>(now in Planning phase)</a:t>
            </a:r>
            <a:endParaRPr lang="en-US" sz="16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NPRR917	– </a:t>
            </a:r>
            <a:r>
              <a:rPr lang="en-US" sz="1200" dirty="0" smtClean="0"/>
              <a:t>Nodal </a:t>
            </a:r>
            <a:r>
              <a:rPr lang="en-US" sz="1200" dirty="0"/>
              <a:t>Pricing for </a:t>
            </a:r>
            <a:r>
              <a:rPr lang="en-US" sz="1200" dirty="0" smtClean="0"/>
              <a:t>SODGs and SOTGs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NPRR1016	– </a:t>
            </a:r>
            <a:r>
              <a:rPr lang="en-US" sz="1200" dirty="0"/>
              <a:t>Clarify Requirements for </a:t>
            </a:r>
            <a:r>
              <a:rPr lang="en-US" sz="1200" dirty="0" smtClean="0"/>
              <a:t>DGRs </a:t>
            </a:r>
            <a:r>
              <a:rPr lang="en-US" sz="1200" dirty="0"/>
              <a:t>and Distribution Energy Storage Resources (DESRs</a:t>
            </a:r>
            <a:r>
              <a:rPr lang="en-US" sz="1200" dirty="0" smtClean="0"/>
              <a:t>)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>
                <a:solidFill>
                  <a:srgbClr val="FF0000"/>
                </a:solidFill>
              </a:rPr>
              <a:t>NPRR1052	– </a:t>
            </a:r>
            <a:r>
              <a:rPr lang="en-US" sz="1200" dirty="0">
                <a:solidFill>
                  <a:srgbClr val="FF0000"/>
                </a:solidFill>
              </a:rPr>
              <a:t>Load Zone Pricing for Settlement Only Storage Prior to NPRR995 </a:t>
            </a:r>
            <a:r>
              <a:rPr lang="en-US" sz="1200" dirty="0" smtClean="0">
                <a:solidFill>
                  <a:srgbClr val="FF0000"/>
                </a:solidFill>
              </a:rPr>
              <a:t>Implementation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>
                <a:solidFill>
                  <a:srgbClr val="FF0000"/>
                </a:solidFill>
              </a:rPr>
              <a:t>NOGRR212</a:t>
            </a:r>
            <a:r>
              <a:rPr lang="en-US" sz="1200" dirty="0" smtClean="0">
                <a:solidFill>
                  <a:srgbClr val="FF0000"/>
                </a:solidFill>
              </a:rPr>
              <a:t>	– </a:t>
            </a:r>
            <a:r>
              <a:rPr lang="en-US" sz="1200" dirty="0">
                <a:solidFill>
                  <a:srgbClr val="FF0000"/>
                </a:solidFill>
              </a:rPr>
              <a:t>Related to </a:t>
            </a:r>
            <a:r>
              <a:rPr lang="en-US" sz="1200" dirty="0" smtClean="0">
                <a:solidFill>
                  <a:srgbClr val="FF0000"/>
                </a:solidFill>
              </a:rPr>
              <a:t>NPRR1016</a:t>
            </a:r>
            <a:endParaRPr lang="en-US" sz="1300" dirty="0" smtClean="0">
              <a:solidFill>
                <a:srgbClr val="FF0000"/>
              </a:solidFill>
            </a:endParaRP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PGRR082	– </a:t>
            </a:r>
            <a:r>
              <a:rPr lang="en-US" sz="1200" dirty="0"/>
              <a:t>Revise Section 5 and Establish Small Generation Interconnection </a:t>
            </a:r>
            <a:r>
              <a:rPr lang="en-US" sz="1200" dirty="0" smtClean="0"/>
              <a:t>Process *</a:t>
            </a:r>
            <a:endParaRPr lang="en-US" sz="13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300" dirty="0" smtClean="0"/>
              <a:t>RRGRR026	– </a:t>
            </a:r>
            <a:r>
              <a:rPr lang="en-US" sz="1200" dirty="0"/>
              <a:t>Related to NPRR1016, Clarify Requirements for </a:t>
            </a:r>
            <a:r>
              <a:rPr lang="en-US" sz="1200" dirty="0" smtClean="0"/>
              <a:t>DGRs and </a:t>
            </a:r>
            <a:r>
              <a:rPr lang="en-US" sz="1200" dirty="0" smtClean="0"/>
              <a:t>DESRs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40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400" dirty="0" smtClean="0"/>
              <a:t>Since these projects are merging multiple RRs, it will take a few months before target go-live dates are established for these two projects  (gate to Execution target is February 2021)</a:t>
            </a:r>
          </a:p>
          <a:p>
            <a:pPr lvl="2">
              <a:tabLst>
                <a:tab pos="2176463" algn="l"/>
                <a:tab pos="7199313" algn="l"/>
              </a:tabLst>
            </a:pPr>
            <a:endParaRPr lang="en-US" sz="1200" dirty="0"/>
          </a:p>
          <a:p>
            <a:pPr>
              <a:tabLst>
                <a:tab pos="2176463" algn="l"/>
                <a:tab pos="7199313" algn="l"/>
              </a:tabLst>
            </a:pPr>
            <a:endParaRPr lang="en-US" sz="1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6172200" y="155053"/>
            <a:ext cx="2819400" cy="60939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BES: Battery Energy Storage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DGR: Distributed Generation Resource</a:t>
            </a:r>
          </a:p>
          <a:p>
            <a:pPr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sz="1200" b="0" dirty="0" smtClean="0"/>
              <a:t>ESR: Energy Storage Resource</a:t>
            </a:r>
            <a:endParaRPr lang="en-US" sz="1200" b="0" dirty="0"/>
          </a:p>
        </p:txBody>
      </p:sp>
      <p:sp>
        <p:nvSpPr>
          <p:cNvPr id="7" name="TextBox 22"/>
          <p:cNvSpPr txBox="1">
            <a:spLocks noChangeArrowheads="1"/>
          </p:cNvSpPr>
          <p:nvPr/>
        </p:nvSpPr>
        <p:spPr bwMode="auto">
          <a:xfrm>
            <a:off x="2895600" y="6319759"/>
            <a:ext cx="3235424" cy="246221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1000" b="0" dirty="0" smtClean="0">
                <a:solidFill>
                  <a:srgbClr val="FF0000"/>
                </a:solidFill>
              </a:rPr>
              <a:t>Red text = New addition since last report</a:t>
            </a:r>
          </a:p>
        </p:txBody>
      </p:sp>
    </p:spTree>
    <p:extLst>
      <p:ext uri="{BB962C8B-B14F-4D97-AF65-F5344CB8AC3E}">
        <p14:creationId xmlns:p14="http://schemas.microsoft.com/office/powerpoint/2010/main" val="327010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6934200" cy="518318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accent1"/>
                </a:solidFill>
              </a:rPr>
              <a:t>Passport </a:t>
            </a:r>
            <a:r>
              <a:rPr lang="en-US" sz="2400" dirty="0"/>
              <a:t>Impacts </a:t>
            </a:r>
            <a:r>
              <a:rPr lang="en-US" sz="2400" dirty="0" smtClean="0"/>
              <a:t>2021–2024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30" y="906520"/>
            <a:ext cx="8991600" cy="5181600"/>
          </a:xfrm>
        </p:spPr>
        <p:txBody>
          <a:bodyPr/>
          <a:lstStyle/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RTC NPRRs were approved by the Board in December 2020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400" dirty="0" smtClean="0"/>
              <a:t>RTC is the largest component of the Passport program</a:t>
            </a:r>
          </a:p>
          <a:p>
            <a:pPr>
              <a:tabLst>
                <a:tab pos="2176463" algn="l"/>
                <a:tab pos="7199313" algn="l"/>
              </a:tabLst>
            </a:pPr>
            <a:endParaRPr lang="en-US" sz="1000" dirty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Impact Analysis </a:t>
            </a:r>
            <a:r>
              <a:rPr lang="en-US" sz="1800" dirty="0" smtClean="0"/>
              <a:t>postings will </a:t>
            </a:r>
            <a:r>
              <a:rPr lang="en-US" sz="1800" dirty="0" smtClean="0"/>
              <a:t>begin reporting </a:t>
            </a:r>
            <a:r>
              <a:rPr lang="en-US" sz="1800" dirty="0" smtClean="0"/>
              <a:t>potential Passport </a:t>
            </a:r>
            <a:r>
              <a:rPr lang="en-US" sz="1800" dirty="0" smtClean="0"/>
              <a:t>impacts</a:t>
            </a:r>
            <a:endParaRPr lang="en-US" sz="1800" dirty="0"/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/>
              <a:t>Passport Schedule Risk Assessment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/>
              <a:t>Risk to Passport project if Revision Request is implemented in 2021-2024</a:t>
            </a:r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/>
              <a:t>IA will report one of three risk conclusions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No risk to Passport schedule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Potential risk to Passport schedule</a:t>
            </a:r>
          </a:p>
          <a:p>
            <a:pPr lvl="3">
              <a:tabLst>
                <a:tab pos="2176463" algn="l"/>
                <a:tab pos="7199313" algn="l"/>
              </a:tabLst>
            </a:pPr>
            <a:r>
              <a:rPr lang="en-US" sz="1400" dirty="0"/>
              <a:t>Significant risk to Passport schedule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 smtClean="0"/>
              <a:t>Passport </a:t>
            </a:r>
            <a:r>
              <a:rPr lang="en-US" sz="1600" dirty="0" smtClean="0"/>
              <a:t>Cost </a:t>
            </a:r>
            <a:r>
              <a:rPr lang="en-US" sz="1600" dirty="0" smtClean="0"/>
              <a:t>Impact (optional analysis from Passport Program)</a:t>
            </a:r>
            <a:endParaRPr lang="en-US" sz="1600" dirty="0" smtClean="0"/>
          </a:p>
          <a:p>
            <a:pPr lvl="2">
              <a:tabLst>
                <a:tab pos="2176463" algn="l"/>
                <a:tab pos="7199313" algn="l"/>
              </a:tabLst>
            </a:pPr>
            <a:r>
              <a:rPr lang="en-US" sz="1400" dirty="0" smtClean="0"/>
              <a:t>Additional cost if implemented in current systems AND in Passport systems under development</a:t>
            </a:r>
          </a:p>
          <a:p>
            <a:pPr marL="457200" lvl="1" indent="0">
              <a:buNone/>
              <a:tabLst>
                <a:tab pos="2176463" algn="l"/>
                <a:tab pos="7199313" algn="l"/>
              </a:tabLst>
            </a:pPr>
            <a:endParaRPr lang="en-US" sz="1000" dirty="0" smtClean="0"/>
          </a:p>
          <a:p>
            <a:pPr>
              <a:tabLst>
                <a:tab pos="2176463" algn="l"/>
                <a:tab pos="7199313" algn="l"/>
              </a:tabLst>
            </a:pPr>
            <a:r>
              <a:rPr lang="en-US" sz="1800" dirty="0" smtClean="0"/>
              <a:t>Passport assessment of “Not Started” Revision Requests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 smtClean="0"/>
              <a:t>Passport requirements are in progress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 smtClean="0"/>
              <a:t>Teams need to understand which “Not Started” RRs need to be included in requirements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 smtClean="0"/>
              <a:t>ERCOT is working on a recommendation for the sequencing of these items</a:t>
            </a:r>
          </a:p>
          <a:p>
            <a:pPr lvl="1">
              <a:tabLst>
                <a:tab pos="2176463" algn="l"/>
                <a:tab pos="7199313" algn="l"/>
              </a:tabLst>
            </a:pPr>
            <a:r>
              <a:rPr lang="en-US" sz="1600" dirty="0" smtClean="0"/>
              <a:t>Results to be brought to an upcoming PRS meeting (target = February 2021)</a:t>
            </a:r>
          </a:p>
          <a:p>
            <a:pPr lvl="1">
              <a:tabLst>
                <a:tab pos="2176463" algn="l"/>
                <a:tab pos="7199313" algn="l"/>
              </a:tabLst>
            </a:pPr>
            <a:endParaRPr lang="en-US" sz="1000" dirty="0" smtClean="0"/>
          </a:p>
          <a:p>
            <a:pPr lvl="2">
              <a:tabLst>
                <a:tab pos="2176463" algn="l"/>
                <a:tab pos="7199313" algn="l"/>
              </a:tabLst>
            </a:pPr>
            <a:endParaRPr lang="en-US" sz="1200" dirty="0"/>
          </a:p>
          <a:p>
            <a:pPr>
              <a:tabLst>
                <a:tab pos="2176463" algn="l"/>
                <a:tab pos="7199313" algn="l"/>
              </a:tabLst>
            </a:pPr>
            <a:endParaRPr lang="en-US" sz="1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59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229600" cy="518318"/>
          </a:xfrm>
        </p:spPr>
        <p:txBody>
          <a:bodyPr/>
          <a:lstStyle/>
          <a:p>
            <a:r>
              <a:rPr lang="en-US" sz="2200" dirty="0" smtClean="0"/>
              <a:t>Priority / Rank Options for Revision Requests with Impacts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4628"/>
              </p:ext>
            </p:extLst>
          </p:nvPr>
        </p:nvGraphicFramePr>
        <p:xfrm>
          <a:off x="89933" y="862555"/>
          <a:ext cx="8955921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5123"/>
                <a:gridCol w="2236132"/>
                <a:gridCol w="771080"/>
                <a:gridCol w="693972"/>
                <a:gridCol w="4009614"/>
              </a:tblGrid>
              <a:tr h="50102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Revision Request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Description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Priority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Rank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Comments</a:t>
                      </a:r>
                      <a:endParaRPr lang="en-US" sz="1400" dirty="0"/>
                    </a:p>
                  </a:txBody>
                  <a:tcPr anchor="ctr"/>
                </a:tc>
              </a:tr>
              <a:tr h="80502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NPRR995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RTF-6 Create Definition and</a:t>
                      </a:r>
                      <a:r>
                        <a:rPr lang="en-US" sz="13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Terms for Settlement Only Energy Storage</a:t>
                      </a:r>
                      <a:endParaRPr lang="en-US" sz="130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$800k-$1.2M,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20-30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 Areas: RIOO, S&amp;B, MMS, EMS, NMMS, 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Risk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to Passport schedule due to resource requirements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NPRR1024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Determination of Significance with Respect to Price Correction</a:t>
                      </a:r>
                      <a:endParaRPr lang="da-DK" sz="13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N/A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N/A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&lt;$5k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O&amp;M, 1-2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months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 Areas: Reporting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NPRR1034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Frequency-Based Limits on DC Tie Imports or Exports</a:t>
                      </a:r>
                      <a:endParaRPr lang="da-DK" sz="13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3280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$50k–$70k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5–7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Areas: Grid Displays, 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MMS,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NoticeBuilder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Reporting</a:t>
                      </a:r>
                      <a:endParaRPr lang="en-US" sz="11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Add to end of 2021 list 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(funded by Southern Cross – work into the plan at a time consistent with conditions outlined in the IA [similar to NPRR857])</a:t>
                      </a:r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67457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NPRR1040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Compliance Metrics for Ancillary Service Supply Responsibility</a:t>
                      </a:r>
                      <a:endParaRPr lang="en-US" sz="13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3290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$20k-$30k,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3-5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 Areas: Reporting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Add to end of 2021 list – Work into plan without disrupting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other projects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NPRR1054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Removal of </a:t>
                      </a:r>
                      <a:r>
                        <a:rPr lang="en-US" sz="13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Oklaunion</a:t>
                      </a:r>
                      <a:r>
                        <a:rPr lang="en-US" sz="13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Exemption Language</a:t>
                      </a:r>
                      <a:endParaRPr lang="en-US" sz="13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2021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3300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$10k-$15k, 3-4 months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Impact Areas: S&amp;B, Integration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6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Add to end of 2021 list – Work into plan without disrupting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other projects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23"/>
          <p:cNvSpPr txBox="1">
            <a:spLocks noChangeArrowheads="1"/>
          </p:cNvSpPr>
          <p:nvPr/>
        </p:nvSpPr>
        <p:spPr bwMode="auto">
          <a:xfrm>
            <a:off x="2718738" y="6299528"/>
            <a:ext cx="3034172" cy="52322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u="sng" kern="0" dirty="0" smtClean="0">
                <a:solidFill>
                  <a:srgbClr val="000000"/>
                </a:solidFill>
              </a:rPr>
              <a:t>PPL Rank Information</a:t>
            </a:r>
            <a:endParaRPr kumimoji="0" lang="en-US" sz="1000" i="0" u="sng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2021 </a:t>
            </a:r>
            <a:r>
              <a:rPr lang="en-US" sz="900" b="0" kern="0" dirty="0">
                <a:solidFill>
                  <a:srgbClr val="000000"/>
                </a:solidFill>
              </a:rPr>
              <a:t>Rank in Business Strategy 	= </a:t>
            </a:r>
            <a:r>
              <a:rPr lang="en-US" sz="900" b="0" kern="0" dirty="0" smtClean="0">
                <a:solidFill>
                  <a:srgbClr val="000000"/>
                </a:solidFill>
              </a:rPr>
              <a:t>3280</a:t>
            </a:r>
            <a:endParaRPr lang="en-US" sz="900" b="0" kern="0" dirty="0">
              <a:solidFill>
                <a:srgbClr val="000000"/>
              </a:solidFill>
            </a:endParaRPr>
          </a:p>
          <a:p>
            <a:pPr lv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455863" algn="l"/>
              </a:tabLst>
              <a:defRPr/>
            </a:pPr>
            <a:r>
              <a:rPr lang="en-US" sz="900" b="0" kern="0" dirty="0" smtClean="0">
                <a:solidFill>
                  <a:srgbClr val="000000"/>
                </a:solidFill>
              </a:rPr>
              <a:t>Next </a:t>
            </a:r>
            <a:r>
              <a:rPr lang="en-US" sz="900" b="0" kern="0" dirty="0">
                <a:solidFill>
                  <a:srgbClr val="000000"/>
                </a:solidFill>
              </a:rPr>
              <a:t>available </a:t>
            </a:r>
            <a:r>
              <a:rPr lang="en-US" sz="900" b="0" kern="0" dirty="0" smtClean="0">
                <a:solidFill>
                  <a:srgbClr val="000000"/>
                </a:solidFill>
              </a:rPr>
              <a:t>Rank </a:t>
            </a:r>
            <a:r>
              <a:rPr lang="en-US" sz="900" b="0" kern="0" dirty="0">
                <a:solidFill>
                  <a:srgbClr val="000000"/>
                </a:solidFill>
              </a:rPr>
              <a:t>in </a:t>
            </a:r>
            <a:r>
              <a:rPr lang="en-US" sz="900" b="0" kern="0" dirty="0" smtClean="0">
                <a:solidFill>
                  <a:srgbClr val="000000"/>
                </a:solidFill>
              </a:rPr>
              <a:t>Regulatory	=   320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908631"/>
              </p:ext>
            </p:extLst>
          </p:nvPr>
        </p:nvGraphicFramePr>
        <p:xfrm>
          <a:off x="3467410" y="644989"/>
          <a:ext cx="1645404" cy="2914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404"/>
              </a:tblGrid>
              <a:tr h="2914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Options for…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TextBox 12"/>
          <p:cNvSpPr txBox="1">
            <a:spLocks noChangeArrowheads="1"/>
          </p:cNvSpPr>
          <p:nvPr/>
        </p:nvSpPr>
        <p:spPr bwMode="auto">
          <a:xfrm>
            <a:off x="3567736" y="1421530"/>
            <a:ext cx="144475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0" dirty="0" smtClean="0"/>
              <a:t>Recommend tabling</a:t>
            </a:r>
            <a:endParaRPr lang="en-US" sz="1400" b="0" kern="0" dirty="0"/>
          </a:p>
        </p:txBody>
      </p:sp>
      <p:sp>
        <p:nvSpPr>
          <p:cNvPr id="8" name="TextBox 12"/>
          <p:cNvSpPr txBox="1">
            <a:spLocks noChangeArrowheads="1"/>
          </p:cNvSpPr>
          <p:nvPr/>
        </p:nvSpPr>
        <p:spPr bwMode="auto">
          <a:xfrm>
            <a:off x="3572510" y="1926020"/>
            <a:ext cx="1444752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b="0" dirty="0" smtClean="0"/>
              <a:t>See ERCOT Comments</a:t>
            </a:r>
            <a:endParaRPr lang="en-US" sz="900" b="0" kern="0" dirty="0"/>
          </a:p>
        </p:txBody>
      </p:sp>
    </p:spTree>
    <p:extLst>
      <p:ext uri="{BB962C8B-B14F-4D97-AF65-F5344CB8AC3E}">
        <p14:creationId xmlns:p14="http://schemas.microsoft.com/office/powerpoint/2010/main" val="13502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231128</TotalTime>
  <Words>1215</Words>
  <Application>Microsoft Office PowerPoint</Application>
  <PresentationFormat>On-screen Show (4:3)</PresentationFormat>
  <Paragraphs>570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1_Custom Design</vt:lpstr>
      <vt:lpstr>Office Theme</vt:lpstr>
      <vt:lpstr>Custom Design</vt:lpstr>
      <vt:lpstr>PowerPoint Presentation</vt:lpstr>
      <vt:lpstr>PowerPoint Presentation</vt:lpstr>
      <vt:lpstr>Recent / Upcoming Project Implementations</vt:lpstr>
      <vt:lpstr>2020 Releases – Board Approved NPRRs / SCRs / xGRRs </vt:lpstr>
      <vt:lpstr>2020 Project Spending</vt:lpstr>
      <vt:lpstr>2021 Release Targets – Board Approved NPRRs / SCRs / xGRRs </vt:lpstr>
      <vt:lpstr>ESR and DGR Pre-Passport Projects</vt:lpstr>
      <vt:lpstr>Passport Impacts 2021–2024</vt:lpstr>
      <vt:lpstr>Priority / Rank Options for Revision Requests with Impacts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2423</cp:revision>
  <cp:lastPrinted>2020-02-05T17:47:59Z</cp:lastPrinted>
  <dcterms:created xsi:type="dcterms:W3CDTF">2016-01-21T15:20:31Z</dcterms:created>
  <dcterms:modified xsi:type="dcterms:W3CDTF">2021-01-13T16:04:22Z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