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00" r:id="rId8"/>
    <p:sldId id="301" r:id="rId9"/>
    <p:sldId id="306" r:id="rId10"/>
    <p:sldId id="307" r:id="rId11"/>
    <p:sldId id="302"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9060" autoAdjust="0"/>
  </p:normalViewPr>
  <p:slideViewPr>
    <p:cSldViewPr showGuides="1">
      <p:cViewPr varScale="1">
        <p:scale>
          <a:sx n="95" d="100"/>
          <a:sy n="95" d="100"/>
        </p:scale>
        <p:origin x="78" y="1410"/>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Unit </a:t>
            </a:r>
            <a:r>
              <a:rPr lang="en-US" baseline="0" dirty="0" smtClean="0"/>
              <a:t>experienced a run back while carrying around </a:t>
            </a:r>
            <a:r>
              <a:rPr lang="en-US" baseline="0" dirty="0" smtClean="0"/>
              <a:t>779 </a:t>
            </a:r>
            <a:r>
              <a:rPr lang="en-US" baseline="0" dirty="0" smtClean="0"/>
              <a:t>MW. Loss of </a:t>
            </a:r>
            <a:r>
              <a:rPr lang="en-US" baseline="0" dirty="0" smtClean="0"/>
              <a:t>570 MW </a:t>
            </a:r>
            <a:r>
              <a:rPr lang="en-US" baseline="0" dirty="0" smtClean="0"/>
              <a:t>when the resource completely tripped offline.</a:t>
            </a:r>
          </a:p>
          <a:p>
            <a:endParaRPr lang="en-US" baseline="0" dirty="0" smtClean="0"/>
          </a:p>
          <a:p>
            <a:r>
              <a:rPr lang="en-US" baseline="0" dirty="0" smtClean="0"/>
              <a:t>Starting Frequency: </a:t>
            </a:r>
            <a:r>
              <a:rPr lang="en-US" baseline="0" dirty="0" smtClean="0"/>
              <a:t>59.9760 </a:t>
            </a:r>
            <a:r>
              <a:rPr lang="en-US" baseline="0" dirty="0" smtClean="0"/>
              <a:t>Hz</a:t>
            </a:r>
          </a:p>
          <a:p>
            <a:r>
              <a:rPr lang="en-US" baseline="0" dirty="0" smtClean="0"/>
              <a:t>Minimum Frequency: </a:t>
            </a:r>
            <a:r>
              <a:rPr lang="en-US" baseline="0" dirty="0" smtClean="0"/>
              <a:t>59.8690 Hz</a:t>
            </a:r>
            <a:endParaRPr lang="en-US" baseline="0" dirty="0" smtClean="0"/>
          </a:p>
          <a:p>
            <a:r>
              <a:rPr lang="en-US" baseline="0" dirty="0" smtClean="0"/>
              <a:t>A-C Time: </a:t>
            </a:r>
            <a:r>
              <a:rPr lang="en-US" baseline="0" dirty="0" smtClean="0"/>
              <a:t>7 seconds</a:t>
            </a:r>
            <a:endParaRPr lang="en-US" baseline="0" dirty="0" smtClean="0"/>
          </a:p>
          <a:p>
            <a:r>
              <a:rPr lang="en-US" baseline="0" dirty="0" smtClean="0"/>
              <a:t>Recovery Time: </a:t>
            </a:r>
            <a:r>
              <a:rPr lang="en-US" baseline="0" dirty="0" smtClean="0"/>
              <a:t>5 minutes and 28 seconds (90</a:t>
            </a:r>
            <a:r>
              <a:rPr lang="en-US" baseline="30000" dirty="0" smtClean="0"/>
              <a:t>th</a:t>
            </a:r>
            <a:r>
              <a:rPr lang="en-US" baseline="0" dirty="0" smtClean="0"/>
              <a:t> </a:t>
            </a:r>
            <a:r>
              <a:rPr lang="en-US" baseline="0" dirty="0" smtClean="0"/>
              <a:t>percentile is 7 minutes and </a:t>
            </a:r>
            <a:r>
              <a:rPr lang="en-US" baseline="0" dirty="0" smtClean="0"/>
              <a:t>9 </a:t>
            </a:r>
            <a:r>
              <a:rPr lang="en-US" baseline="0" dirty="0" smtClean="0"/>
              <a:t>seconds)</a:t>
            </a:r>
          </a:p>
          <a:p>
            <a:r>
              <a:rPr lang="en-US" baseline="0" dirty="0" smtClean="0"/>
              <a:t>RRS Deployed: </a:t>
            </a:r>
            <a:r>
              <a:rPr lang="en-US" baseline="0" dirty="0" smtClean="0"/>
              <a:t>753 MW</a:t>
            </a:r>
            <a:endParaRPr lang="en-US" baseline="0" dirty="0" smtClean="0"/>
          </a:p>
          <a:p>
            <a:endParaRPr lang="en-US" baseline="0" dirty="0" smtClean="0"/>
          </a:p>
          <a:p>
            <a:r>
              <a:rPr lang="en-US" baseline="0" dirty="0" smtClean="0"/>
              <a:t>Trip Reason: </a:t>
            </a:r>
            <a:r>
              <a:rPr lang="en-US" baseline="0" dirty="0" smtClean="0"/>
              <a:t>Resource lost its Forced Draft (FD) fan</a:t>
            </a:r>
            <a:endParaRPr lang="en-US" baseline="0" dirty="0" smtClean="0"/>
          </a:p>
          <a:p>
            <a:endParaRPr lang="en-US" baseline="0" dirty="0" smtClean="0"/>
          </a:p>
          <a:p>
            <a:r>
              <a:rPr lang="en-US" baseline="0" dirty="0" smtClean="0"/>
              <a:t>Contextual Information</a:t>
            </a:r>
            <a:r>
              <a:rPr lang="en-US" baseline="0" dirty="0" smtClean="0"/>
              <a:t>: 24 MW of regulation up requested at the time of the event. 200 MW offset applied after the event</a:t>
            </a:r>
            <a:endParaRPr lang="en-US" baseline="0" dirty="0" smtClean="0"/>
          </a:p>
          <a:p>
            <a:endParaRPr lang="en-US" baseline="0" dirty="0" smtClean="0"/>
          </a:p>
          <a:p>
            <a:r>
              <a:rPr lang="en-US" baseline="0" dirty="0" smtClean="0"/>
              <a:t>No </a:t>
            </a:r>
            <a:r>
              <a:rPr lang="en-US" baseline="0" dirty="0" smtClean="0"/>
              <a:t>Selection Reason</a:t>
            </a:r>
            <a:r>
              <a:rPr lang="en-US" baseline="0" dirty="0" smtClean="0"/>
              <a:t>: Frequency was not stable prior to the start of the event due to the experienced runback from the resource. This brought frequency as low as 59.972 Hz. Delta frequency was small (39mHz).</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27749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 experienced two partial trips</a:t>
            </a:r>
            <a:r>
              <a:rPr lang="en-US" baseline="0" dirty="0" smtClean="0"/>
              <a:t> before coming offline completely. The first trip was for 341 MW. The second trip occurred after a slight run back and eventually for 127 MW</a:t>
            </a:r>
          </a:p>
          <a:p>
            <a:endParaRPr lang="en-US" baseline="0" dirty="0" smtClean="0"/>
          </a:p>
          <a:p>
            <a:r>
              <a:rPr lang="en-US" baseline="0" dirty="0" smtClean="0"/>
              <a:t>Starting Frequency: </a:t>
            </a:r>
            <a:r>
              <a:rPr lang="en-US" baseline="0" dirty="0" smtClean="0"/>
              <a:t>59.9820 </a:t>
            </a:r>
            <a:r>
              <a:rPr lang="en-US" baseline="0" dirty="0" smtClean="0"/>
              <a:t>Hz</a:t>
            </a:r>
          </a:p>
          <a:p>
            <a:r>
              <a:rPr lang="en-US" baseline="0" dirty="0" smtClean="0"/>
              <a:t>Maximum Frequency: </a:t>
            </a:r>
            <a:r>
              <a:rPr lang="en-US" baseline="0" dirty="0" smtClean="0"/>
              <a:t>59.9280 </a:t>
            </a:r>
            <a:r>
              <a:rPr lang="en-US" baseline="0" dirty="0" smtClean="0"/>
              <a:t>Hz</a:t>
            </a:r>
          </a:p>
          <a:p>
            <a:r>
              <a:rPr lang="en-US" baseline="0" dirty="0" smtClean="0"/>
              <a:t>A-C Time: 5 seconds</a:t>
            </a:r>
          </a:p>
          <a:p>
            <a:r>
              <a:rPr lang="en-US" baseline="0" dirty="0" smtClean="0"/>
              <a:t>Recovery Time (back to </a:t>
            </a:r>
            <a:r>
              <a:rPr lang="en-US" baseline="0" dirty="0" err="1" smtClean="0"/>
              <a:t>deadband</a:t>
            </a:r>
            <a:r>
              <a:rPr lang="en-US" baseline="0" dirty="0" smtClean="0"/>
              <a:t>): </a:t>
            </a:r>
            <a:r>
              <a:rPr lang="en-US" baseline="0" dirty="0" smtClean="0"/>
              <a:t>5 </a:t>
            </a:r>
            <a:r>
              <a:rPr lang="en-US" baseline="0" dirty="0" smtClean="0"/>
              <a:t>minutes and </a:t>
            </a:r>
            <a:r>
              <a:rPr lang="en-US" baseline="0" dirty="0" smtClean="0"/>
              <a:t>3 </a:t>
            </a:r>
            <a:r>
              <a:rPr lang="en-US" baseline="0" dirty="0" smtClean="0"/>
              <a:t>seconds (90</a:t>
            </a:r>
            <a:r>
              <a:rPr lang="en-US" baseline="30000" dirty="0" smtClean="0"/>
              <a:t>th</a:t>
            </a:r>
            <a:r>
              <a:rPr lang="en-US" baseline="0" dirty="0" smtClean="0"/>
              <a:t> percentile is 7 minutes and </a:t>
            </a:r>
            <a:r>
              <a:rPr lang="en-US" baseline="0" dirty="0" smtClean="0"/>
              <a:t>9 </a:t>
            </a:r>
            <a:r>
              <a:rPr lang="en-US" baseline="0" dirty="0" smtClean="0"/>
              <a:t>seconds)</a:t>
            </a:r>
          </a:p>
          <a:p>
            <a:r>
              <a:rPr lang="en-US" baseline="0" dirty="0" smtClean="0"/>
              <a:t>RRS Deployed: 0 MW</a:t>
            </a:r>
          </a:p>
          <a:p>
            <a:endParaRPr lang="en-US" baseline="0" dirty="0" smtClean="0"/>
          </a:p>
          <a:p>
            <a:r>
              <a:rPr lang="en-US" baseline="0" dirty="0" smtClean="0"/>
              <a:t>Trip Reason: </a:t>
            </a:r>
            <a:r>
              <a:rPr lang="en-US" baseline="0" dirty="0" smtClean="0"/>
              <a:t>Relay tracing work led to the loss of a breaker which tripped the unit</a:t>
            </a:r>
            <a:endParaRPr lang="en-US" baseline="0" dirty="0" smtClean="0"/>
          </a:p>
          <a:p>
            <a:endParaRPr lang="en-US" baseline="0" dirty="0" smtClean="0"/>
          </a:p>
          <a:p>
            <a:r>
              <a:rPr lang="en-US" baseline="0" dirty="0" smtClean="0"/>
              <a:t>Contextual Information</a:t>
            </a:r>
            <a:r>
              <a:rPr lang="en-US" baseline="0" dirty="0" smtClean="0"/>
              <a:t>: 37 MW of regulation up was being requested at the time of the event. Total of 165 MW of regulation up was deployed during the event. </a:t>
            </a:r>
          </a:p>
          <a:p>
            <a:endParaRPr lang="en-US" baseline="0" dirty="0" smtClean="0"/>
          </a:p>
          <a:p>
            <a:r>
              <a:rPr lang="en-US" baseline="0" dirty="0" smtClean="0"/>
              <a:t>No </a:t>
            </a:r>
            <a:r>
              <a:rPr lang="en-US" baseline="0" dirty="0" smtClean="0"/>
              <a:t>Selection Reason</a:t>
            </a:r>
            <a:r>
              <a:rPr lang="en-US" baseline="0" dirty="0" smtClean="0"/>
              <a:t>: The initial loss of generation was smaller than the 550 MW we typically look for. Also, frequency only fell to 59.928 Hz so this event was just too small.</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1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a:t>
            </a:r>
            <a:r>
              <a:rPr lang="en-US" baseline="0" dirty="0" smtClean="0"/>
              <a:t> </a:t>
            </a:r>
            <a:r>
              <a:rPr lang="en-US" baseline="0" dirty="0" smtClean="0"/>
              <a:t>tripped offline while carrying </a:t>
            </a:r>
            <a:r>
              <a:rPr lang="en-US" baseline="0" dirty="0" smtClean="0"/>
              <a:t>369 MW</a:t>
            </a:r>
            <a:endParaRPr lang="en-US" baseline="0" dirty="0" smtClean="0"/>
          </a:p>
          <a:p>
            <a:endParaRPr lang="en-US" baseline="0" dirty="0" smtClean="0"/>
          </a:p>
          <a:p>
            <a:r>
              <a:rPr lang="en-US" baseline="0" dirty="0" smtClean="0"/>
              <a:t>Starting Frequency: </a:t>
            </a:r>
            <a:r>
              <a:rPr lang="en-US" baseline="0" dirty="0" smtClean="0"/>
              <a:t>59.972 </a:t>
            </a:r>
            <a:r>
              <a:rPr lang="en-US" baseline="0" dirty="0" smtClean="0"/>
              <a:t>Hz</a:t>
            </a:r>
          </a:p>
          <a:p>
            <a:r>
              <a:rPr lang="en-US" baseline="0" dirty="0" smtClean="0"/>
              <a:t>Maximum Frequency: </a:t>
            </a:r>
            <a:r>
              <a:rPr lang="en-US" baseline="0" dirty="0" smtClean="0"/>
              <a:t>59.8930 </a:t>
            </a:r>
            <a:r>
              <a:rPr lang="en-US" baseline="0" dirty="0" smtClean="0"/>
              <a:t>Hz</a:t>
            </a:r>
          </a:p>
          <a:p>
            <a:r>
              <a:rPr lang="en-US" baseline="0" dirty="0" smtClean="0"/>
              <a:t>A-C Time: </a:t>
            </a:r>
            <a:r>
              <a:rPr lang="en-US" baseline="0" dirty="0" smtClean="0"/>
              <a:t>4 </a:t>
            </a:r>
            <a:r>
              <a:rPr lang="en-US" baseline="0" dirty="0" smtClean="0"/>
              <a:t>seconds</a:t>
            </a:r>
          </a:p>
          <a:p>
            <a:r>
              <a:rPr lang="en-US" baseline="0" dirty="0" smtClean="0"/>
              <a:t>Recovery Time (back to </a:t>
            </a:r>
            <a:r>
              <a:rPr lang="en-US" baseline="0" dirty="0" err="1" smtClean="0"/>
              <a:t>deadband</a:t>
            </a:r>
            <a:r>
              <a:rPr lang="en-US" baseline="0" dirty="0" smtClean="0"/>
              <a:t>): </a:t>
            </a:r>
            <a:r>
              <a:rPr lang="en-US" baseline="0" dirty="0" smtClean="0"/>
              <a:t>5 </a:t>
            </a:r>
            <a:r>
              <a:rPr lang="en-US" baseline="0" dirty="0" smtClean="0"/>
              <a:t>minutes and </a:t>
            </a:r>
            <a:r>
              <a:rPr lang="en-US" baseline="0" dirty="0" smtClean="0"/>
              <a:t>10 </a:t>
            </a:r>
            <a:r>
              <a:rPr lang="en-US" baseline="0" dirty="0" smtClean="0"/>
              <a:t>seconds (90</a:t>
            </a:r>
            <a:r>
              <a:rPr lang="en-US" baseline="30000" dirty="0" smtClean="0"/>
              <a:t>th</a:t>
            </a:r>
            <a:r>
              <a:rPr lang="en-US" baseline="0" dirty="0" smtClean="0"/>
              <a:t> percentile is 7 minutes and </a:t>
            </a:r>
            <a:r>
              <a:rPr lang="en-US" baseline="0" dirty="0" smtClean="0"/>
              <a:t>9 </a:t>
            </a:r>
            <a:r>
              <a:rPr lang="en-US" baseline="0" dirty="0" smtClean="0"/>
              <a:t>seconds)</a:t>
            </a:r>
          </a:p>
          <a:p>
            <a:r>
              <a:rPr lang="en-US" baseline="0" dirty="0" smtClean="0"/>
              <a:t>RRS Deployed: </a:t>
            </a:r>
            <a:r>
              <a:rPr lang="en-US" baseline="0" dirty="0" smtClean="0"/>
              <a:t>564 </a:t>
            </a:r>
            <a:r>
              <a:rPr lang="en-US" baseline="0" dirty="0" smtClean="0"/>
              <a:t>MW</a:t>
            </a:r>
          </a:p>
          <a:p>
            <a:endParaRPr lang="en-US" baseline="0" dirty="0" smtClean="0"/>
          </a:p>
          <a:p>
            <a:r>
              <a:rPr lang="en-US" baseline="0" dirty="0" smtClean="0"/>
              <a:t>Trip Reason: </a:t>
            </a:r>
            <a:r>
              <a:rPr lang="en-US" baseline="0" dirty="0" smtClean="0"/>
              <a:t>Issue with furnace pressure. Resource was in startup at the time of trip.</a:t>
            </a:r>
            <a:endParaRPr lang="en-US" baseline="0" dirty="0" smtClean="0"/>
          </a:p>
          <a:p>
            <a:endParaRPr lang="en-US" baseline="0" dirty="0" smtClean="0"/>
          </a:p>
          <a:p>
            <a:r>
              <a:rPr lang="en-US" baseline="0" dirty="0" smtClean="0"/>
              <a:t>Contextual Information</a:t>
            </a:r>
            <a:r>
              <a:rPr lang="en-US" baseline="0" dirty="0" smtClean="0"/>
              <a:t>:</a:t>
            </a:r>
            <a:endParaRPr lang="en-US" baseline="0" dirty="0" smtClean="0"/>
          </a:p>
          <a:p>
            <a:r>
              <a:rPr lang="en-US" baseline="0" dirty="0" smtClean="0"/>
              <a:t>No Selection Reason: </a:t>
            </a:r>
            <a:r>
              <a:rPr lang="en-US" baseline="0" dirty="0" smtClean="0"/>
              <a:t>MW loss was too low</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08759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wind resources tripped offline while carrying</a:t>
            </a:r>
            <a:r>
              <a:rPr lang="en-US" baseline="0" dirty="0" smtClean="0"/>
              <a:t> a combined 286 MW</a:t>
            </a:r>
            <a:endParaRPr lang="en-US" baseline="0" dirty="0" smtClean="0"/>
          </a:p>
          <a:p>
            <a:endParaRPr lang="en-US" baseline="0" dirty="0" smtClean="0"/>
          </a:p>
          <a:p>
            <a:r>
              <a:rPr lang="en-US" baseline="0" dirty="0" smtClean="0"/>
              <a:t>Starting Frequency: </a:t>
            </a:r>
            <a:r>
              <a:rPr lang="en-US" baseline="0" dirty="0" smtClean="0"/>
              <a:t>59.968 </a:t>
            </a:r>
            <a:r>
              <a:rPr lang="en-US" baseline="0" dirty="0" smtClean="0"/>
              <a:t>Hz</a:t>
            </a:r>
          </a:p>
          <a:p>
            <a:r>
              <a:rPr lang="en-US" baseline="0" dirty="0" smtClean="0"/>
              <a:t>Maximum Frequency: </a:t>
            </a:r>
            <a:r>
              <a:rPr lang="en-US" baseline="0" dirty="0" smtClean="0"/>
              <a:t>59.906 </a:t>
            </a:r>
            <a:r>
              <a:rPr lang="en-US" baseline="0" dirty="0" smtClean="0"/>
              <a:t>Hz</a:t>
            </a:r>
          </a:p>
          <a:p>
            <a:r>
              <a:rPr lang="en-US" baseline="0" dirty="0" smtClean="0"/>
              <a:t>A-C Time: 5 seconds</a:t>
            </a:r>
          </a:p>
          <a:p>
            <a:r>
              <a:rPr lang="en-US" baseline="0" dirty="0" smtClean="0"/>
              <a:t>Recovery </a:t>
            </a:r>
            <a:r>
              <a:rPr lang="en-US" baseline="0" dirty="0" smtClean="0"/>
              <a:t>Time (to starting freq.): 1 </a:t>
            </a:r>
            <a:r>
              <a:rPr lang="en-US" baseline="0" dirty="0" smtClean="0"/>
              <a:t>minutes and </a:t>
            </a:r>
            <a:r>
              <a:rPr lang="en-US" baseline="0" dirty="0" smtClean="0"/>
              <a:t>28 seconds </a:t>
            </a:r>
            <a:r>
              <a:rPr lang="en-US" baseline="0" dirty="0" smtClean="0"/>
              <a:t>(90</a:t>
            </a:r>
            <a:r>
              <a:rPr lang="en-US" baseline="30000" dirty="0" smtClean="0"/>
              <a:t>th</a:t>
            </a:r>
            <a:r>
              <a:rPr lang="en-US" baseline="0" dirty="0" smtClean="0"/>
              <a:t> percentile is 7 minutes and 12 seconds)</a:t>
            </a:r>
          </a:p>
          <a:p>
            <a:r>
              <a:rPr lang="en-US" baseline="0" dirty="0" smtClean="0"/>
              <a:t>RRS Deployed: </a:t>
            </a:r>
            <a:r>
              <a:rPr lang="en-US" baseline="0" dirty="0" smtClean="0"/>
              <a:t>662 </a:t>
            </a:r>
            <a:r>
              <a:rPr lang="en-US" baseline="0" dirty="0" smtClean="0"/>
              <a:t>MW</a:t>
            </a:r>
          </a:p>
          <a:p>
            <a:endParaRPr lang="en-US" baseline="0" dirty="0" smtClean="0"/>
          </a:p>
          <a:p>
            <a:r>
              <a:rPr lang="en-US" baseline="0" dirty="0" smtClean="0"/>
              <a:t>Trip Reason: No information available.</a:t>
            </a:r>
          </a:p>
          <a:p>
            <a:endParaRPr lang="en-US" baseline="0" dirty="0" smtClean="0"/>
          </a:p>
          <a:p>
            <a:r>
              <a:rPr lang="en-US" baseline="0" dirty="0" smtClean="0"/>
              <a:t>Contextual Information</a:t>
            </a:r>
            <a:r>
              <a:rPr lang="en-US" baseline="0" dirty="0" smtClean="0"/>
              <a:t>: Regulation up was exhausted (91 MW) at the time of the event.</a:t>
            </a:r>
          </a:p>
          <a:p>
            <a:endParaRPr lang="en-US" baseline="0" dirty="0" smtClean="0"/>
          </a:p>
          <a:p>
            <a:r>
              <a:rPr lang="en-US" baseline="0" dirty="0" smtClean="0"/>
              <a:t>No Selection Reason: </a:t>
            </a:r>
            <a:r>
              <a:rPr lang="en-US" baseline="0" dirty="0" smtClean="0"/>
              <a:t>Pre-perturbation frequency and MW loss was too low.</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34394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combined</a:t>
            </a:r>
            <a:r>
              <a:rPr lang="en-US" baseline="0" dirty="0" smtClean="0"/>
              <a:t> cycles tripped offline for a combined loss of 571 MW</a:t>
            </a:r>
            <a:endParaRPr lang="en-US" baseline="0" dirty="0" smtClean="0"/>
          </a:p>
          <a:p>
            <a:endParaRPr lang="en-US" baseline="0" dirty="0" smtClean="0"/>
          </a:p>
          <a:p>
            <a:r>
              <a:rPr lang="en-US" baseline="0" dirty="0" smtClean="0"/>
              <a:t>Starting Frequency: </a:t>
            </a:r>
            <a:r>
              <a:rPr lang="en-US" baseline="0" dirty="0" smtClean="0"/>
              <a:t>60.004 </a:t>
            </a:r>
            <a:r>
              <a:rPr lang="en-US" baseline="0" dirty="0" smtClean="0"/>
              <a:t>Hz</a:t>
            </a:r>
          </a:p>
          <a:p>
            <a:r>
              <a:rPr lang="en-US" baseline="0" dirty="0" smtClean="0"/>
              <a:t>Maximum Frequency: </a:t>
            </a:r>
            <a:r>
              <a:rPr lang="en-US" baseline="0" dirty="0" smtClean="0"/>
              <a:t>59.890 </a:t>
            </a:r>
            <a:r>
              <a:rPr lang="en-US" baseline="0" dirty="0" smtClean="0"/>
              <a:t>Hz</a:t>
            </a:r>
          </a:p>
          <a:p>
            <a:r>
              <a:rPr lang="en-US" baseline="0" dirty="0" smtClean="0"/>
              <a:t>A-C Time: 5 seconds</a:t>
            </a:r>
          </a:p>
          <a:p>
            <a:r>
              <a:rPr lang="en-US" baseline="0" dirty="0" smtClean="0"/>
              <a:t>Recovery Time (back to </a:t>
            </a:r>
            <a:r>
              <a:rPr lang="en-US" baseline="0" dirty="0" err="1" smtClean="0"/>
              <a:t>deadband</a:t>
            </a:r>
            <a:r>
              <a:rPr lang="en-US" baseline="0" dirty="0" smtClean="0"/>
              <a:t>): </a:t>
            </a:r>
            <a:r>
              <a:rPr lang="en-US" baseline="0" dirty="0" smtClean="0"/>
              <a:t>4 </a:t>
            </a:r>
            <a:r>
              <a:rPr lang="en-US" baseline="0" dirty="0" smtClean="0"/>
              <a:t>minutes and </a:t>
            </a:r>
            <a:r>
              <a:rPr lang="en-US" baseline="0" dirty="0" smtClean="0"/>
              <a:t>37 </a:t>
            </a:r>
            <a:r>
              <a:rPr lang="en-US" baseline="0" dirty="0" smtClean="0"/>
              <a:t>seconds (90</a:t>
            </a:r>
            <a:r>
              <a:rPr lang="en-US" baseline="30000" dirty="0" smtClean="0"/>
              <a:t>th</a:t>
            </a:r>
            <a:r>
              <a:rPr lang="en-US" baseline="0" dirty="0" smtClean="0"/>
              <a:t> percentile is 7 minutes and 12 seconds)</a:t>
            </a:r>
          </a:p>
          <a:p>
            <a:r>
              <a:rPr lang="en-US" baseline="0" dirty="0" smtClean="0"/>
              <a:t>RRS Deployed: 596.38 MW</a:t>
            </a:r>
          </a:p>
          <a:p>
            <a:endParaRPr lang="en-US" baseline="0" dirty="0" smtClean="0"/>
          </a:p>
          <a:p>
            <a:r>
              <a:rPr lang="en-US" baseline="0" dirty="0" smtClean="0"/>
              <a:t>Trip Reason</a:t>
            </a:r>
            <a:r>
              <a:rPr lang="en-US" baseline="0" dirty="0" smtClean="0"/>
              <a:t>: Unit trip due to relay operation at station getaway </a:t>
            </a:r>
            <a:endParaRPr lang="en-US" baseline="0" dirty="0" smtClean="0"/>
          </a:p>
          <a:p>
            <a:r>
              <a:rPr lang="en-US" baseline="0" dirty="0" smtClean="0"/>
              <a:t>Contextual Information: </a:t>
            </a:r>
            <a:r>
              <a:rPr lang="en-US" baseline="0" dirty="0" smtClean="0"/>
              <a:t>83 MW of regulation down requested at the time of the event. </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8910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solidFill>
                  <a:srgbClr val="5B6770"/>
                </a:solidFill>
              </a:rPr>
              <a:t>ERCOT Frequency Events</a:t>
            </a:r>
          </a:p>
          <a:p>
            <a:r>
              <a:rPr lang="en-US" b="1" dirty="0" smtClean="0">
                <a:solidFill>
                  <a:srgbClr val="5B6770"/>
                </a:solidFill>
              </a:rPr>
              <a:t>December 2020</a:t>
            </a:r>
            <a:endParaRPr lang="en-US" b="1" dirty="0">
              <a:solidFill>
                <a:srgbClr val="5B6770"/>
              </a:solidFill>
            </a:endParaRPr>
          </a:p>
          <a:p>
            <a:endParaRPr lang="en-US" dirty="0">
              <a:solidFill>
                <a:srgbClr val="5B6770"/>
              </a:solidFill>
            </a:endParaRPr>
          </a:p>
          <a:p>
            <a:r>
              <a:rPr lang="en-US" dirty="0" smtClean="0">
                <a:solidFill>
                  <a:srgbClr val="5B6770"/>
                </a:solidFill>
              </a:rPr>
              <a:t>ERCOT</a:t>
            </a:r>
          </a:p>
          <a:p>
            <a:r>
              <a:rPr lang="en-US" dirty="0" smtClean="0">
                <a:solidFill>
                  <a:srgbClr val="5B6770"/>
                </a:solidFill>
              </a:rPr>
              <a:t>Operations Planning</a:t>
            </a:r>
            <a:endParaRPr lang="en-US" dirty="0">
              <a:solidFill>
                <a:srgbClr val="5B6770"/>
              </a:solidFill>
            </a:endParaRPr>
          </a:p>
          <a:p>
            <a:endParaRPr lang="en-US" dirty="0">
              <a:solidFill>
                <a:srgbClr val="5B6770"/>
              </a:solidFill>
            </a:endParaRPr>
          </a:p>
          <a:p>
            <a:r>
              <a:rPr lang="en-US" dirty="0" smtClean="0">
                <a:solidFill>
                  <a:srgbClr val="5B6770"/>
                </a:solidFill>
              </a:rPr>
              <a:t>PDCWG | </a:t>
            </a:r>
            <a:r>
              <a:rPr lang="en-US" dirty="0" smtClean="0">
                <a:solidFill>
                  <a:srgbClr val="5B6770"/>
                </a:solidFill>
              </a:rPr>
              <a:t>January 13</a:t>
            </a:r>
            <a:r>
              <a:rPr lang="en-US" baseline="30000" dirty="0" smtClean="0">
                <a:solidFill>
                  <a:srgbClr val="5B6770"/>
                </a:solidFill>
              </a:rPr>
              <a:t>th</a:t>
            </a:r>
            <a:r>
              <a:rPr lang="en-US" dirty="0" smtClean="0">
                <a:solidFill>
                  <a:srgbClr val="5B6770"/>
                </a:solidFill>
              </a:rPr>
              <a:t>, 2020</a:t>
            </a:r>
            <a:endParaRPr lang="en-US" dirty="0">
              <a:solidFill>
                <a:srgbClr val="5B677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12/4/2020 07:44:44 (Non-FME</a:t>
            </a:r>
            <a:r>
              <a:rPr lang="en-US" dirty="0" smtClean="0"/>
              <a:t>)</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4"/>
          <p:cNvPicPr>
            <a:picLocks noChangeAspect="1"/>
          </p:cNvPicPr>
          <p:nvPr/>
        </p:nvPicPr>
        <p:blipFill>
          <a:blip r:embed="rId3"/>
          <a:stretch>
            <a:fillRect/>
          </a:stretch>
        </p:blipFill>
        <p:spPr>
          <a:xfrm>
            <a:off x="0" y="873182"/>
            <a:ext cx="9144000" cy="5111635"/>
          </a:xfrm>
          <a:prstGeom prst="rect">
            <a:avLst/>
          </a:prstGeom>
        </p:spPr>
      </p:pic>
    </p:spTree>
    <p:extLst>
      <p:ext uri="{BB962C8B-B14F-4D97-AF65-F5344CB8AC3E}">
        <p14:creationId xmlns:p14="http://schemas.microsoft.com/office/powerpoint/2010/main" val="241175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12/7/2020 12:38:29 (Non-FME</a:t>
            </a:r>
            <a:r>
              <a:rPr lang="en-US" dirty="0" smtClean="0"/>
              <a:t>)</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3" name="Picture 2"/>
          <p:cNvPicPr>
            <a:picLocks noChangeAspect="1"/>
          </p:cNvPicPr>
          <p:nvPr/>
        </p:nvPicPr>
        <p:blipFill>
          <a:blip r:embed="rId3"/>
          <a:stretch>
            <a:fillRect/>
          </a:stretch>
        </p:blipFill>
        <p:spPr>
          <a:xfrm>
            <a:off x="0" y="967408"/>
            <a:ext cx="9144000" cy="4923183"/>
          </a:xfrm>
          <a:prstGeom prst="rect">
            <a:avLst/>
          </a:prstGeom>
        </p:spPr>
      </p:pic>
    </p:spTree>
    <p:extLst>
      <p:ext uri="{BB962C8B-B14F-4D97-AF65-F5344CB8AC3E}">
        <p14:creationId xmlns:p14="http://schemas.microsoft.com/office/powerpoint/2010/main" val="3731874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12/22/2020 15:45:51 (Non-FME</a:t>
            </a:r>
            <a:r>
              <a:rPr lang="en-US" dirty="0" smtClean="0"/>
              <a:t>)</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3" name="Picture 2"/>
          <p:cNvPicPr>
            <a:picLocks noChangeAspect="1"/>
          </p:cNvPicPr>
          <p:nvPr/>
        </p:nvPicPr>
        <p:blipFill>
          <a:blip r:embed="rId3"/>
          <a:stretch>
            <a:fillRect/>
          </a:stretch>
        </p:blipFill>
        <p:spPr>
          <a:xfrm>
            <a:off x="0" y="925838"/>
            <a:ext cx="9144000" cy="5006323"/>
          </a:xfrm>
          <a:prstGeom prst="rect">
            <a:avLst/>
          </a:prstGeom>
        </p:spPr>
      </p:pic>
    </p:spTree>
    <p:extLst>
      <p:ext uri="{BB962C8B-B14F-4D97-AF65-F5344CB8AC3E}">
        <p14:creationId xmlns:p14="http://schemas.microsoft.com/office/powerpoint/2010/main" val="1990044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12/26/2020 20:49:45 (Non-FME</a:t>
            </a:r>
            <a:r>
              <a:rPr lang="en-US" dirty="0" smtClean="0"/>
              <a:t>)</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3" name="Picture 2"/>
          <p:cNvPicPr>
            <a:picLocks noChangeAspect="1"/>
          </p:cNvPicPr>
          <p:nvPr/>
        </p:nvPicPr>
        <p:blipFill>
          <a:blip r:embed="rId3"/>
          <a:stretch>
            <a:fillRect/>
          </a:stretch>
        </p:blipFill>
        <p:spPr>
          <a:xfrm>
            <a:off x="0" y="873182"/>
            <a:ext cx="9144000" cy="5111635"/>
          </a:xfrm>
          <a:prstGeom prst="rect">
            <a:avLst/>
          </a:prstGeom>
        </p:spPr>
      </p:pic>
    </p:spTree>
    <p:extLst>
      <p:ext uri="{BB962C8B-B14F-4D97-AF65-F5344CB8AC3E}">
        <p14:creationId xmlns:p14="http://schemas.microsoft.com/office/powerpoint/2010/main" val="3157158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12/10/2020 14:34:32 (FME</a:t>
            </a:r>
            <a:r>
              <a:rPr lang="en-US" dirty="0" smtClean="0"/>
              <a:t>)</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p:cNvPicPr>
            <a:picLocks noChangeAspect="1"/>
          </p:cNvPicPr>
          <p:nvPr/>
        </p:nvPicPr>
        <p:blipFill>
          <a:blip r:embed="rId3"/>
          <a:stretch>
            <a:fillRect/>
          </a:stretch>
        </p:blipFill>
        <p:spPr>
          <a:xfrm>
            <a:off x="0" y="1083365"/>
            <a:ext cx="9144000" cy="4691270"/>
          </a:xfrm>
          <a:prstGeom prst="rect">
            <a:avLst/>
          </a:prstGeom>
        </p:spPr>
      </p:pic>
    </p:spTree>
    <p:extLst>
      <p:ext uri="{BB962C8B-B14F-4D97-AF65-F5344CB8AC3E}">
        <p14:creationId xmlns:p14="http://schemas.microsoft.com/office/powerpoint/2010/main" val="1789637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Questions?</a:t>
            </a:r>
            <a:endParaRPr lang="en-US" dirty="0"/>
          </a:p>
        </p:txBody>
      </p:sp>
      <p:sp>
        <p:nvSpPr>
          <p:cNvPr id="3" name="Subtitle 2"/>
          <p:cNvSpPr>
            <a:spLocks noGrp="1"/>
          </p:cNvSpPr>
          <p:nvPr>
            <p:ph type="subTitle" idx="1"/>
          </p:nvPr>
        </p:nvSpPr>
        <p:spPr/>
        <p:txBody>
          <a:bodyPr anchor="ctr"/>
          <a:lstStyle/>
          <a:p>
            <a:r>
              <a:rPr lang="en-US" dirty="0" smtClean="0"/>
              <a:t>Thank you!</a:t>
            </a:r>
            <a:endParaRPr lang="en-US" dirty="0"/>
          </a:p>
        </p:txBody>
      </p:sp>
    </p:spTree>
    <p:extLst>
      <p:ext uri="{BB962C8B-B14F-4D97-AF65-F5344CB8AC3E}">
        <p14:creationId xmlns:p14="http://schemas.microsoft.com/office/powerpoint/2010/main" val="277766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37714</TotalTime>
  <Words>599</Words>
  <Application>Microsoft Office PowerPoint</Application>
  <PresentationFormat>On-screen Show (4:3)</PresentationFormat>
  <Paragraphs>85</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12/4/2020 07:44:44 (Non-FME) </vt:lpstr>
      <vt:lpstr>12/7/2020 12:38:29 (Non-FME) </vt:lpstr>
      <vt:lpstr>12/22/2020 15:45:51 (Non-FME) </vt:lpstr>
      <vt:lpstr>12/26/2020 20:49:45 (Non-FME) </vt:lpstr>
      <vt:lpstr>12/10/2020 14:34:32 (FME) </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Emmanuel</cp:lastModifiedBy>
  <cp:revision>599</cp:revision>
  <cp:lastPrinted>2016-01-21T20:53:15Z</cp:lastPrinted>
  <dcterms:created xsi:type="dcterms:W3CDTF">2016-01-21T15:20:31Z</dcterms:created>
  <dcterms:modified xsi:type="dcterms:W3CDTF">2021-01-13T00:31:08Z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