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1/13/2021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1/13/2021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a:t>
            </a:r>
            <a:r>
              <a:rPr lang="en-US" dirty="0" smtClean="0"/>
              <a:t>January 14, 2021 </a:t>
            </a:r>
            <a:r>
              <a:rPr lang="en-US" dirty="0" smtClean="0"/>
              <a:t>-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smtClean="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a:t>
            </a:r>
            <a:r>
              <a:rPr lang="en-US" dirty="0" smtClean="0"/>
              <a:t>January 14</a:t>
            </a:r>
            <a:r>
              <a:rPr lang="en-US" dirty="0" smtClean="0"/>
              <a:t>, 2021 </a:t>
            </a:r>
            <a:r>
              <a:rPr lang="en-US" dirty="0" smtClean="0"/>
              <a:t>– Combined Ballot</a:t>
            </a:r>
            <a:endParaRPr lang="en-US" dirty="0"/>
          </a:p>
        </p:txBody>
      </p:sp>
      <p:sp>
        <p:nvSpPr>
          <p:cNvPr id="6" name="Content Placeholder 5"/>
          <p:cNvSpPr>
            <a:spLocks noGrp="1"/>
          </p:cNvSpPr>
          <p:nvPr>
            <p:ph idx="1"/>
          </p:nvPr>
        </p:nvSpPr>
        <p:spPr>
          <a:xfrm>
            <a:off x="76200" y="815178"/>
            <a:ext cx="12115800" cy="4976022"/>
          </a:xfrm>
        </p:spPr>
        <p:txBody>
          <a:bodyPr/>
          <a:lstStyle/>
          <a:p>
            <a:pPr lvl="0"/>
            <a:r>
              <a:rPr lang="en-US" sz="2200" dirty="0" smtClean="0">
                <a:solidFill>
                  <a:schemeClr val="tx1"/>
                </a:solidFill>
              </a:rPr>
              <a:t>To approve the </a:t>
            </a:r>
            <a:r>
              <a:rPr lang="en-US" sz="2200" dirty="0" smtClean="0">
                <a:solidFill>
                  <a:schemeClr val="tx1"/>
                </a:solidFill>
              </a:rPr>
              <a:t>December 10, </a:t>
            </a:r>
            <a:r>
              <a:rPr lang="en-US" sz="2200" dirty="0" smtClean="0">
                <a:solidFill>
                  <a:schemeClr val="tx1"/>
                </a:solidFill>
              </a:rPr>
              <a:t>2020 Meeting Minutes as presented</a:t>
            </a:r>
          </a:p>
          <a:p>
            <a:pPr lvl="0"/>
            <a:r>
              <a:rPr lang="en-US" sz="2200" dirty="0">
                <a:solidFill>
                  <a:schemeClr val="tx1"/>
                </a:solidFill>
              </a:rPr>
              <a:t>To endorse and forward to TAC the 12/10/20 PRS Report and Impact Analysis for </a:t>
            </a:r>
            <a:r>
              <a:rPr lang="en-US" sz="2200" b="1" dirty="0" smtClean="0">
                <a:solidFill>
                  <a:schemeClr val="tx1"/>
                </a:solidFill>
              </a:rPr>
              <a:t>NPRR1024</a:t>
            </a:r>
          </a:p>
          <a:p>
            <a:pPr lvl="0"/>
            <a:r>
              <a:rPr lang="en-US" sz="2200" dirty="0">
                <a:solidFill>
                  <a:schemeClr val="tx1"/>
                </a:solidFill>
              </a:rPr>
              <a:t>To endorse and forward to TAC the 12/10/20 PRS Report and Impact Analysis for </a:t>
            </a:r>
            <a:r>
              <a:rPr lang="en-US" sz="2200" b="1" dirty="0">
                <a:solidFill>
                  <a:schemeClr val="tx1"/>
                </a:solidFill>
              </a:rPr>
              <a:t>NPRR1034</a:t>
            </a:r>
            <a:r>
              <a:rPr lang="en-US" sz="2200" dirty="0">
                <a:solidFill>
                  <a:schemeClr val="tx1"/>
                </a:solidFill>
              </a:rPr>
              <a:t> with a recommended priority of 2021 and rank of 3280</a:t>
            </a:r>
          </a:p>
          <a:p>
            <a:pPr lvl="0"/>
            <a:r>
              <a:rPr lang="en-US" sz="2200" dirty="0">
                <a:solidFill>
                  <a:schemeClr val="tx1"/>
                </a:solidFill>
              </a:rPr>
              <a:t>To endorse and forward to TAC the 12/10/20 PRS Report and Impact Analysis for </a:t>
            </a:r>
            <a:r>
              <a:rPr lang="en-US" sz="2200" b="1" dirty="0">
                <a:solidFill>
                  <a:schemeClr val="tx1"/>
                </a:solidFill>
              </a:rPr>
              <a:t>NPRR1040</a:t>
            </a:r>
            <a:r>
              <a:rPr lang="en-US" sz="2200" dirty="0">
                <a:solidFill>
                  <a:schemeClr val="tx1"/>
                </a:solidFill>
              </a:rPr>
              <a:t> with a recommended priority of 2021 and rank of 3290</a:t>
            </a:r>
          </a:p>
          <a:p>
            <a:pPr lvl="0"/>
            <a:r>
              <a:rPr lang="en-US" sz="2200" dirty="0">
                <a:solidFill>
                  <a:schemeClr val="tx1"/>
                </a:solidFill>
              </a:rPr>
              <a:t>To endorse and forward to TAC the 12/10/20 PRS Report and Impact Analysis for </a:t>
            </a:r>
            <a:r>
              <a:rPr lang="en-US" sz="2200" b="1" dirty="0">
                <a:solidFill>
                  <a:schemeClr val="tx1"/>
                </a:solidFill>
              </a:rPr>
              <a:t>NPRR1044</a:t>
            </a:r>
          </a:p>
          <a:p>
            <a:pPr lvl="0"/>
            <a:r>
              <a:rPr lang="en-US" sz="2200" dirty="0">
                <a:solidFill>
                  <a:schemeClr val="tx1"/>
                </a:solidFill>
              </a:rPr>
              <a:t>To endorse and forward to TAC the 12/10/20 PRS Report and Impact Analysis for </a:t>
            </a:r>
            <a:r>
              <a:rPr lang="en-US" sz="2200" b="1" dirty="0">
                <a:solidFill>
                  <a:schemeClr val="tx1"/>
                </a:solidFill>
              </a:rPr>
              <a:t>NPRR1053</a:t>
            </a:r>
          </a:p>
          <a:p>
            <a:pPr lvl="0"/>
            <a:r>
              <a:rPr lang="en-US" sz="2200" dirty="0">
                <a:solidFill>
                  <a:schemeClr val="tx1"/>
                </a:solidFill>
              </a:rPr>
              <a:t>To endorse and forward to TAC the 12/10/20 PRS Report and Impact Analysis for </a:t>
            </a:r>
            <a:r>
              <a:rPr lang="en-US" sz="2200" b="1" dirty="0" smtClean="0">
                <a:solidFill>
                  <a:schemeClr val="tx1"/>
                </a:solidFill>
              </a:rPr>
              <a:t>NPRR1054</a:t>
            </a:r>
            <a:r>
              <a:rPr lang="en-US" sz="2200" dirty="0" smtClean="0">
                <a:solidFill>
                  <a:schemeClr val="tx1"/>
                </a:solidFill>
              </a:rPr>
              <a:t> </a:t>
            </a:r>
            <a:r>
              <a:rPr lang="en-US" sz="2200" dirty="0">
                <a:solidFill>
                  <a:schemeClr val="tx1"/>
                </a:solidFill>
              </a:rPr>
              <a:t>with a recommended priority of 2021 and rank of 3300</a:t>
            </a:r>
          </a:p>
          <a:p>
            <a:pPr lvl="0"/>
            <a:r>
              <a:rPr lang="en-US" sz="2200" dirty="0">
                <a:solidFill>
                  <a:schemeClr val="tx1"/>
                </a:solidFill>
              </a:rPr>
              <a:t>To recommend approval of </a:t>
            </a:r>
            <a:r>
              <a:rPr lang="en-US" sz="2200" b="1" dirty="0">
                <a:solidFill>
                  <a:schemeClr val="tx1"/>
                </a:solidFill>
              </a:rPr>
              <a:t>NPRR1045</a:t>
            </a:r>
            <a:r>
              <a:rPr lang="en-US" sz="2200" dirty="0">
                <a:solidFill>
                  <a:schemeClr val="tx1"/>
                </a:solidFill>
              </a:rPr>
              <a:t> as amended by the 12/16/20 ERCOT comments</a:t>
            </a:r>
          </a:p>
          <a:p>
            <a:pPr lvl="0"/>
            <a:r>
              <a:rPr lang="en-US" sz="2200" dirty="0">
                <a:solidFill>
                  <a:schemeClr val="tx1"/>
                </a:solidFill>
              </a:rPr>
              <a:t>To recommend approval of </a:t>
            </a:r>
            <a:r>
              <a:rPr lang="en-US" sz="2200" b="1" dirty="0">
                <a:solidFill>
                  <a:schemeClr val="tx1"/>
                </a:solidFill>
              </a:rPr>
              <a:t>NPRR1057</a:t>
            </a:r>
            <a:r>
              <a:rPr lang="en-US" sz="2200" dirty="0">
                <a:solidFill>
                  <a:schemeClr val="tx1"/>
                </a:solidFill>
              </a:rPr>
              <a:t> as amended by the 1/8/21 ERCOT comments</a:t>
            </a:r>
          </a:p>
          <a:p>
            <a:pPr lvl="0"/>
            <a:endParaRPr lang="en-US" sz="2000" b="1" dirty="0" smtClean="0">
              <a:solidFill>
                <a:schemeClr val="tx1"/>
              </a:solidFill>
            </a:endParaRPr>
          </a:p>
          <a:p>
            <a:pPr lvl="0"/>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694</TotalTime>
  <Words>359</Words>
  <Application>Microsoft Office PowerPoint</Application>
  <PresentationFormat>Widescreen</PresentationFormat>
  <Paragraphs>23</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January 14, 2021 - Proposed Combined Ballot Methodology</vt:lpstr>
      <vt:lpstr>PRS – January 14, 2021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91</cp:revision>
  <cp:lastPrinted>2016-01-21T20:53:15Z</cp:lastPrinted>
  <dcterms:created xsi:type="dcterms:W3CDTF">2016-01-21T15:20:31Z</dcterms:created>
  <dcterms:modified xsi:type="dcterms:W3CDTF">2021-01-13T16:13:19Z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