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351" r:id="rId7"/>
    <p:sldId id="352" r:id="rId8"/>
    <p:sldId id="353" r:id="rId9"/>
    <p:sldId id="355" r:id="rId10"/>
    <p:sldId id="354" r:id="rId11"/>
    <p:sldId id="296" r:id="rId12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5" autoAdjust="0"/>
    <p:restoredTop sz="89926" autoAdjust="0"/>
  </p:normalViewPr>
  <p:slideViewPr>
    <p:cSldViewPr showGuides="1">
      <p:cViewPr varScale="1">
        <p:scale>
          <a:sx n="101" d="100"/>
          <a:sy n="101" d="100"/>
        </p:scale>
        <p:origin x="136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2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09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ERS@ercot.com" TargetMode="Externa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NPRR 1060: Improvements </a:t>
            </a:r>
            <a:r>
              <a:rPr lang="en-US" sz="2000" dirty="0"/>
              <a:t>to ERS Testing Requirements and Other ERS </a:t>
            </a:r>
            <a:r>
              <a:rPr lang="en-US" sz="2000" dirty="0" smtClean="0"/>
              <a:t>Items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Protocol Revisions </a:t>
            </a:r>
            <a:r>
              <a:rPr lang="en-US" sz="1600" dirty="0" smtClean="0"/>
              <a:t>Subcommittee – January 14, </a:t>
            </a:r>
            <a:r>
              <a:rPr lang="en-US" sz="1600" dirty="0" smtClean="0"/>
              <a:t>2021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1060 summary of changes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en-US" altLang="en-US" sz="2200" dirty="0" smtClean="0"/>
              <a:t>In the NPRR summary items below and in the proceeding slides, </a:t>
            </a:r>
            <a:r>
              <a:rPr lang="en-US" altLang="en-US" sz="2200" dirty="0" smtClean="0"/>
              <a:t>the four items </a:t>
            </a:r>
            <a:r>
              <a:rPr lang="en-US" altLang="en-US" sz="2200" dirty="0" smtClean="0"/>
              <a:t>that are </a:t>
            </a:r>
            <a:r>
              <a:rPr lang="en-US" altLang="en-US" sz="22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italicized </a:t>
            </a:r>
            <a:r>
              <a:rPr lang="en-US" altLang="en-US" sz="22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with </a:t>
            </a:r>
            <a:r>
              <a:rPr lang="en-US" altLang="en-US" sz="22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blue highlights</a:t>
            </a:r>
            <a:r>
              <a:rPr lang="en-US" altLang="en-US" sz="2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200" dirty="0" smtClean="0"/>
              <a:t>indicate changes to the ERS program. The remaining items are primarily for clarification.</a:t>
            </a:r>
            <a:endParaRPr lang="en-US" altLang="en-US" sz="22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endParaRPr lang="en-US" altLang="en-US" sz="22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200" dirty="0" smtClean="0"/>
              <a:t>ERS </a:t>
            </a:r>
            <a:r>
              <a:rPr lang="en-US" altLang="en-US" sz="2200" dirty="0" smtClean="0"/>
              <a:t>Generator metering requirements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Moved and rephrased ERS </a:t>
            </a:r>
            <a:r>
              <a:rPr lang="en-US" altLang="en-US" sz="1800" dirty="0"/>
              <a:t>Generator metering requirements </a:t>
            </a:r>
            <a:r>
              <a:rPr lang="en-US" altLang="en-US" sz="1800" dirty="0" smtClean="0"/>
              <a:t>from Section 8 to </a:t>
            </a:r>
            <a:r>
              <a:rPr lang="en-US" altLang="en-US" sz="1800" dirty="0"/>
              <a:t>Section </a:t>
            </a:r>
            <a:r>
              <a:rPr lang="en-US" altLang="en-US" sz="1800" dirty="0" smtClean="0"/>
              <a:t>3 to improve clarity and consolidation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200" dirty="0" smtClean="0"/>
              <a:t>Co-located </a:t>
            </a:r>
            <a:r>
              <a:rPr lang="en-US" altLang="en-US" sz="2200" dirty="0"/>
              <a:t>Resources test/event </a:t>
            </a:r>
            <a:r>
              <a:rPr lang="en-US" altLang="en-US" sz="2200" dirty="0" smtClean="0"/>
              <a:t>performance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Rearranged </a:t>
            </a:r>
            <a:r>
              <a:rPr lang="en-US" altLang="en-US" sz="1800" dirty="0"/>
              <a:t>paragraphs </a:t>
            </a:r>
            <a:r>
              <a:rPr lang="en-US" altLang="en-US" sz="1800" dirty="0" smtClean="0"/>
              <a:t>and </a:t>
            </a:r>
            <a:r>
              <a:rPr lang="en-US" altLang="en-US" sz="1800" dirty="0"/>
              <a:t>simplified the language for co-located Resources </a:t>
            </a:r>
            <a:r>
              <a:rPr lang="en-US" altLang="en-US" sz="1800" dirty="0" smtClean="0"/>
              <a:t>related to self-serve </a:t>
            </a:r>
            <a:r>
              <a:rPr lang="en-US" altLang="en-US" sz="1800" dirty="0"/>
              <a:t>capacity limits and separate evaluations for Loads on alternate </a:t>
            </a:r>
            <a:r>
              <a:rPr lang="en-US" altLang="en-US" sz="1800" dirty="0" smtClean="0"/>
              <a:t>baselines to improve clarity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1060 summary of changes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US" altLang="en-US" sz="2200" dirty="0"/>
              <a:t>Time Period Availability – Loads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/>
              <a:t>Simplified language referring to unavailability to improve clarity and relocated language from TRSOW addressing missing meter data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/>
              <a:t>Corrected language referring to ERS Contract Period to ERS Standard Contract </a:t>
            </a:r>
            <a:r>
              <a:rPr lang="en-US" altLang="en-US" sz="1800" dirty="0" smtClean="0"/>
              <a:t>Term</a:t>
            </a:r>
            <a:endParaRPr lang="en-US" altLang="en-US" sz="22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 startAt="4"/>
              <a:defRPr/>
            </a:pPr>
            <a:r>
              <a:rPr lang="en-US" altLang="en-US" sz="2200" dirty="0" smtClean="0"/>
              <a:t>Time Period Availability – Generators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Changed planned maintenance requirements for ERS Generators to align with requirements for ERS Loads and integrated self-testing into planned maintenance to improve efficiency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Relocated </a:t>
            </a:r>
            <a:r>
              <a:rPr lang="en-US" altLang="en-US" sz="1800" dirty="0"/>
              <a:t>metering requirements to Section 3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See sub-bullet a) from item 3 above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/>
              <a:t>See sub-bullet </a:t>
            </a:r>
            <a:r>
              <a:rPr lang="en-US" altLang="en-US" sz="1800" dirty="0" smtClean="0"/>
              <a:t>b) </a:t>
            </a:r>
            <a:r>
              <a:rPr lang="en-US" altLang="en-US" sz="1800" dirty="0"/>
              <a:t>from item 3 </a:t>
            </a:r>
            <a:r>
              <a:rPr lang="en-US" altLang="en-US" sz="1800" dirty="0" smtClean="0"/>
              <a:t>above</a:t>
            </a: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1060 summary of changes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5"/>
              <a:defRPr/>
            </a:pPr>
            <a:r>
              <a:rPr lang="en-US" altLang="en-US" sz="2200" dirty="0"/>
              <a:t>Testing – All Resources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account for multiple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events within a SCT,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odified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requirement from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passing </a:t>
            </a:r>
            <a:r>
              <a:rPr lang="en-US" altLang="en-US" sz="1800" b="1" i="1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any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event to passing </a:t>
            </a:r>
            <a:r>
              <a:rPr lang="en-US" altLang="en-US" sz="1800" b="1" i="1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events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 resource to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avoid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testing </a:t>
            </a:r>
            <a:endParaRPr lang="en-US" altLang="en-US" sz="1800" b="1" i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Simplified </a:t>
            </a:r>
            <a:r>
              <a:rPr lang="en-US" altLang="en-US" sz="1800" dirty="0"/>
              <a:t>language </a:t>
            </a:r>
            <a:r>
              <a:rPr lang="en-US" altLang="en-US" sz="1800" dirty="0" smtClean="0"/>
              <a:t>related to a resource </a:t>
            </a:r>
            <a:r>
              <a:rPr lang="en-US" altLang="en-US" sz="1800" dirty="0"/>
              <a:t>that has passed all events in the SCT and moves from ERS10 to ERS30 does not need to be tested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/>
              <a:t>Replaced </a:t>
            </a:r>
            <a:r>
              <a:rPr lang="en-US" altLang="en-US" sz="1800" dirty="0" smtClean="0"/>
              <a:t>the </a:t>
            </a:r>
            <a:r>
              <a:rPr lang="en-US" altLang="en-US" sz="1800" dirty="0"/>
              <a:t>word “Load” with “Resource</a:t>
            </a:r>
            <a:r>
              <a:rPr lang="en-US" altLang="en-US" sz="1800" dirty="0" smtClean="0"/>
              <a:t>” for clarification</a:t>
            </a:r>
            <a:endParaRPr lang="en-US" altLang="en-US" sz="1800" dirty="0"/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Added testing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requirement if sites within a single Premise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 more than 1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resource – </a:t>
            </a:r>
            <a:r>
              <a:rPr lang="en-US" altLang="en-US" sz="18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 resources 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will be tested</a:t>
            </a:r>
            <a:endParaRPr lang="en-US" altLang="en-US" sz="1800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/>
              <a:t>ERS </a:t>
            </a:r>
            <a:r>
              <a:rPr lang="en-US" altLang="en-US" sz="1800" dirty="0" smtClean="0"/>
              <a:t>Co-located </a:t>
            </a:r>
            <a:r>
              <a:rPr lang="en-US" altLang="en-US" sz="1800" dirty="0"/>
              <a:t>resources </a:t>
            </a:r>
            <a:r>
              <a:rPr lang="en-US" altLang="en-US" sz="1800" dirty="0" smtClean="0"/>
              <a:t>– </a:t>
            </a:r>
            <a:r>
              <a:rPr lang="en-US" altLang="en-US" sz="1800" dirty="0"/>
              <a:t>Added language </a:t>
            </a:r>
            <a:r>
              <a:rPr lang="en-US" altLang="en-US" sz="1800" dirty="0" smtClean="0"/>
              <a:t>to clarify that separate evaluations are not considered jointly</a:t>
            </a:r>
            <a:endParaRPr lang="en-US" alt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1060 summary of changes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en-US" altLang="en-US" sz="2200" dirty="0" smtClean="0"/>
              <a:t>Resource performance during events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Modified requirement so ERSTESTPF will be changed to 1 (pass) if the resource passes </a:t>
            </a:r>
            <a:r>
              <a:rPr lang="en-US" altLang="en-US" sz="1800" b="1" i="1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events, rather than </a:t>
            </a:r>
            <a:r>
              <a:rPr lang="en-US" altLang="en-US" sz="1800" b="1" i="1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any</a:t>
            </a:r>
            <a:r>
              <a:rPr lang="en-US" altLang="en-US" sz="18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event during an SCT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en-US" altLang="en-US" sz="2200" dirty="0" smtClean="0"/>
              <a:t>QSE Availability and Event Performance clarity improvements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Reworded </a:t>
            </a:r>
            <a:r>
              <a:rPr lang="en-US" altLang="en-US" sz="1800" dirty="0"/>
              <a:t>and rearranged structure for QSE </a:t>
            </a:r>
            <a:r>
              <a:rPr lang="en-US" altLang="en-US" sz="1800" dirty="0" smtClean="0"/>
              <a:t>Availability</a:t>
            </a:r>
            <a:endParaRPr lang="en-US" altLang="en-US" sz="1800" dirty="0"/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Reworded </a:t>
            </a:r>
            <a:r>
              <a:rPr lang="en-US" altLang="en-US" sz="1800" dirty="0"/>
              <a:t>and rearranged structure for QSE Event Performance  </a:t>
            </a:r>
          </a:p>
          <a:p>
            <a:pPr marL="857250" lvl="1" indent="-457200"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altLang="en-US" sz="1800" dirty="0" smtClean="0"/>
              <a:t>Added </a:t>
            </a:r>
            <a:r>
              <a:rPr lang="en-US" altLang="en-US" sz="1800" dirty="0"/>
              <a:t>table with variable </a:t>
            </a:r>
            <a:r>
              <a:rPr lang="en-US" altLang="en-US" sz="1800" dirty="0" smtClean="0"/>
              <a:t>definition</a:t>
            </a: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 smtClean="0"/>
              <a:t>PRS </a:t>
            </a:r>
            <a:r>
              <a:rPr lang="en-US" altLang="en-US" sz="2000" dirty="0"/>
              <a:t>Language Consideration	</a:t>
            </a:r>
            <a:r>
              <a:rPr lang="en-US" altLang="en-US" sz="2000" dirty="0" smtClean="0"/>
              <a:t>	01/14/21</a:t>
            </a:r>
            <a:r>
              <a:rPr lang="en-US" altLang="en-US" sz="2000" dirty="0"/>
              <a:t>	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 smtClean="0"/>
              <a:t>WMS                             			02/03/21</a:t>
            </a:r>
            <a:endParaRPr lang="en-US" altLang="en-US" sz="20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 smtClean="0"/>
              <a:t>PRS </a:t>
            </a:r>
            <a:r>
              <a:rPr lang="en-US" altLang="en-US" sz="2000" dirty="0"/>
              <a:t>Impact Analysis </a:t>
            </a:r>
            <a:r>
              <a:rPr lang="en-US" altLang="en-US" sz="2000" dirty="0" smtClean="0"/>
              <a:t>Review		02/11/21</a:t>
            </a:r>
            <a:endParaRPr lang="en-US" altLang="en-US" sz="20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/>
              <a:t>TAC Consideration	       	</a:t>
            </a:r>
            <a:r>
              <a:rPr lang="en-US" altLang="en-US" sz="2000" dirty="0" smtClean="0"/>
              <a:t>		02/24/21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/>
              <a:t>Board Consideration 	</a:t>
            </a:r>
            <a:r>
              <a:rPr lang="en-US" altLang="en-US" sz="2000" dirty="0" smtClean="0"/>
              <a:t>		04/13/21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2000" dirty="0" smtClean="0"/>
              <a:t>Effective date (JunSep21 SCT)		06/01/21</a:t>
            </a:r>
            <a:endParaRPr lang="en-US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003675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90700" y="5109369"/>
            <a:ext cx="556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800" b="0" dirty="0" smtClean="0"/>
              <a:t>Contact </a:t>
            </a:r>
            <a:r>
              <a:rPr lang="en-US" altLang="en-US" sz="1800" b="0" dirty="0" smtClean="0">
                <a:hlinkClick r:id="rId3"/>
              </a:rPr>
              <a:t>ERS@ercot.com</a:t>
            </a:r>
            <a:r>
              <a:rPr lang="en-US" altLang="en-US" sz="1800" b="0" dirty="0" smtClean="0"/>
              <a:t> with additional questions</a:t>
            </a:r>
            <a:endParaRPr lang="en-US" alt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22658</TotalTime>
  <Words>392</Words>
  <Application>Microsoft Office PowerPoint</Application>
  <PresentationFormat>On-screen Show (4:3)</PresentationFormat>
  <Paragraphs>52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NPRR 1060 summary of changes</vt:lpstr>
      <vt:lpstr>NPRR 1060 summary of changes</vt:lpstr>
      <vt:lpstr>NPRR 1060 summary of changes</vt:lpstr>
      <vt:lpstr>NPRR 1060 summary of changes</vt:lpstr>
      <vt:lpstr>Timeline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Barati, Camron</cp:lastModifiedBy>
  <cp:revision>386</cp:revision>
  <cp:lastPrinted>2020-02-20T00:38:16Z</cp:lastPrinted>
  <dcterms:created xsi:type="dcterms:W3CDTF">2016-01-21T15:20:31Z</dcterms:created>
  <dcterms:modified xsi:type="dcterms:W3CDTF">2021-01-06T20:52:40Z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