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89" r:id="rId5"/>
    <p:sldId id="288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6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19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7AF544-A59E-4979-BC5F-2526DF0C1116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4863C294-0EE9-4F93-AD5B-4DB3612AE822}">
      <dgm:prSet phldrT="[Text]" custT="1"/>
      <dgm:spPr/>
      <dgm:t>
        <a:bodyPr/>
        <a:lstStyle/>
        <a:p>
          <a:r>
            <a:rPr lang="en-US" sz="2400" dirty="0" smtClean="0"/>
            <a:t>Kicked-off</a:t>
          </a:r>
        </a:p>
        <a:p>
          <a:r>
            <a:rPr lang="en-US" sz="2400" dirty="0" smtClean="0"/>
            <a:t>Oct 2020</a:t>
          </a:r>
          <a:endParaRPr lang="en-US" sz="2400" dirty="0"/>
        </a:p>
      </dgm:t>
    </dgm:pt>
    <dgm:pt modelId="{5897D388-7BB9-4EDA-B085-D207CCD7C058}" type="parTrans" cxnId="{29028DB5-D129-4007-88FF-07A1CC9611A1}">
      <dgm:prSet/>
      <dgm:spPr/>
      <dgm:t>
        <a:bodyPr/>
        <a:lstStyle/>
        <a:p>
          <a:endParaRPr lang="en-US"/>
        </a:p>
      </dgm:t>
    </dgm:pt>
    <dgm:pt modelId="{22CF237B-7EFE-424D-9F1B-D846E24E140B}" type="sibTrans" cxnId="{29028DB5-D129-4007-88FF-07A1CC9611A1}">
      <dgm:prSet/>
      <dgm:spPr/>
      <dgm:t>
        <a:bodyPr/>
        <a:lstStyle/>
        <a:p>
          <a:endParaRPr lang="en-US"/>
        </a:p>
      </dgm:t>
    </dgm:pt>
    <dgm:pt modelId="{17FC0C0C-57FF-46DD-9A16-A207D4E56232}">
      <dgm:prSet phldrT="[Text]" custT="1"/>
      <dgm:spPr/>
      <dgm:t>
        <a:bodyPr/>
        <a:lstStyle/>
        <a:p>
          <a:r>
            <a:rPr lang="en-US" sz="2400" dirty="0" smtClean="0"/>
            <a:t>Gate to Execution</a:t>
          </a:r>
        </a:p>
        <a:p>
          <a:r>
            <a:rPr lang="en-US" sz="2400" dirty="0" smtClean="0"/>
            <a:t>Feb 2021</a:t>
          </a:r>
          <a:endParaRPr lang="en-US" sz="2400" dirty="0"/>
        </a:p>
      </dgm:t>
    </dgm:pt>
    <dgm:pt modelId="{A9523FCC-D1C3-47DF-8E92-A1E747C542AC}" type="parTrans" cxnId="{D17F6F07-17BF-452F-8A16-A7CC18D99304}">
      <dgm:prSet/>
      <dgm:spPr/>
      <dgm:t>
        <a:bodyPr/>
        <a:lstStyle/>
        <a:p>
          <a:endParaRPr lang="en-US"/>
        </a:p>
      </dgm:t>
    </dgm:pt>
    <dgm:pt modelId="{21767BB2-9DBB-49E8-BCE4-83D5B7BFF15B}" type="sibTrans" cxnId="{D17F6F07-17BF-452F-8A16-A7CC18D99304}">
      <dgm:prSet/>
      <dgm:spPr/>
      <dgm:t>
        <a:bodyPr/>
        <a:lstStyle/>
        <a:p>
          <a:endParaRPr lang="en-US"/>
        </a:p>
      </dgm:t>
    </dgm:pt>
    <dgm:pt modelId="{6F27A0DA-4DEA-45E4-8999-EA05116241AC}">
      <dgm:prSet phldrT="[Text]" custT="1"/>
      <dgm:spPr/>
      <dgm:t>
        <a:bodyPr/>
        <a:lstStyle/>
        <a:p>
          <a:r>
            <a:rPr lang="en-US" sz="2400" dirty="0" smtClean="0"/>
            <a:t>Go-Live Dec 2021 </a:t>
          </a:r>
          <a:r>
            <a:rPr lang="en-US" sz="1800" dirty="0" smtClean="0"/>
            <a:t>(revised goal)</a:t>
          </a:r>
          <a:endParaRPr lang="en-US" sz="1800" dirty="0"/>
        </a:p>
      </dgm:t>
    </dgm:pt>
    <dgm:pt modelId="{1FFC66C1-13B4-4AC0-B388-E375616C48C4}" type="parTrans" cxnId="{3E67899B-5025-40CE-B61F-A8948FD5E4D8}">
      <dgm:prSet/>
      <dgm:spPr/>
      <dgm:t>
        <a:bodyPr/>
        <a:lstStyle/>
        <a:p>
          <a:endParaRPr lang="en-US"/>
        </a:p>
      </dgm:t>
    </dgm:pt>
    <dgm:pt modelId="{B86197B6-F71D-430E-8C2E-C69B72D4CFCE}" type="sibTrans" cxnId="{3E67899B-5025-40CE-B61F-A8948FD5E4D8}">
      <dgm:prSet/>
      <dgm:spPr/>
      <dgm:t>
        <a:bodyPr/>
        <a:lstStyle/>
        <a:p>
          <a:endParaRPr lang="en-US"/>
        </a:p>
      </dgm:t>
    </dgm:pt>
    <dgm:pt modelId="{39D892B3-31A4-4935-8970-EC047E739842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</a:rPr>
            <a:t>Previous target</a:t>
          </a:r>
        </a:p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</a:rPr>
            <a:t>go-live</a:t>
          </a:r>
        </a:p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</a:rPr>
            <a:t>Q2/2022</a:t>
          </a:r>
          <a:endParaRPr lang="en-US" sz="2400" dirty="0">
            <a:solidFill>
              <a:schemeClr val="bg1">
                <a:lumMod val="65000"/>
              </a:schemeClr>
            </a:solidFill>
          </a:endParaRPr>
        </a:p>
      </dgm:t>
    </dgm:pt>
    <dgm:pt modelId="{F8EAE593-70EB-44A0-80E2-2BE9A4E990F9}" type="parTrans" cxnId="{A6E5BB44-3BCA-4C2F-9EE9-07D1765C02C3}">
      <dgm:prSet/>
      <dgm:spPr/>
      <dgm:t>
        <a:bodyPr/>
        <a:lstStyle/>
        <a:p>
          <a:endParaRPr lang="en-US"/>
        </a:p>
      </dgm:t>
    </dgm:pt>
    <dgm:pt modelId="{6FC97877-4F30-4607-B253-FFCD6443238C}" type="sibTrans" cxnId="{A6E5BB44-3BCA-4C2F-9EE9-07D1765C02C3}">
      <dgm:prSet/>
      <dgm:spPr/>
      <dgm:t>
        <a:bodyPr/>
        <a:lstStyle/>
        <a:p>
          <a:endParaRPr lang="en-US"/>
        </a:p>
      </dgm:t>
    </dgm:pt>
    <dgm:pt modelId="{26BBD227-8FD8-4B3F-9BDD-5F058FADEBDF}" type="pres">
      <dgm:prSet presAssocID="{2A7AF544-A59E-4979-BC5F-2526DF0C1116}" presName="Name0" presStyleCnt="0">
        <dgm:presLayoutVars>
          <dgm:dir/>
          <dgm:resizeHandles val="exact"/>
        </dgm:presLayoutVars>
      </dgm:prSet>
      <dgm:spPr/>
    </dgm:pt>
    <dgm:pt modelId="{9C2CDCE2-0CB9-4017-85C2-CC79D85D5816}" type="pres">
      <dgm:prSet presAssocID="{2A7AF544-A59E-4979-BC5F-2526DF0C1116}" presName="arrow" presStyleLbl="bgShp" presStyleIdx="0" presStyleCnt="1"/>
      <dgm:spPr/>
    </dgm:pt>
    <dgm:pt modelId="{293E30E9-5731-433A-9A17-A0B66357CA06}" type="pres">
      <dgm:prSet presAssocID="{2A7AF544-A59E-4979-BC5F-2526DF0C1116}" presName="points" presStyleCnt="0"/>
      <dgm:spPr/>
    </dgm:pt>
    <dgm:pt modelId="{7EAAFE7A-5710-4DE4-9ACE-2BAF368885F6}" type="pres">
      <dgm:prSet presAssocID="{4863C294-0EE9-4F93-AD5B-4DB3612AE822}" presName="compositeA" presStyleCnt="0"/>
      <dgm:spPr/>
    </dgm:pt>
    <dgm:pt modelId="{FACFC246-7029-4764-8ABA-31731078468E}" type="pres">
      <dgm:prSet presAssocID="{4863C294-0EE9-4F93-AD5B-4DB3612AE822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66580-8B85-4AF4-A8FA-59F040F8BA01}" type="pres">
      <dgm:prSet presAssocID="{4863C294-0EE9-4F93-AD5B-4DB3612AE822}" presName="circleA" presStyleLbl="node1" presStyleIdx="0" presStyleCnt="4"/>
      <dgm:spPr/>
    </dgm:pt>
    <dgm:pt modelId="{15D3B0C0-A7EB-4E47-9E8F-9859F6CCBDFA}" type="pres">
      <dgm:prSet presAssocID="{4863C294-0EE9-4F93-AD5B-4DB3612AE822}" presName="spaceA" presStyleCnt="0"/>
      <dgm:spPr/>
    </dgm:pt>
    <dgm:pt modelId="{59C6DE1C-B4D2-4352-8BAB-C0726F97FE1F}" type="pres">
      <dgm:prSet presAssocID="{22CF237B-7EFE-424D-9F1B-D846E24E140B}" presName="space" presStyleCnt="0"/>
      <dgm:spPr/>
    </dgm:pt>
    <dgm:pt modelId="{D583C602-C1C1-42B3-A2AA-FB7BC5C8084A}" type="pres">
      <dgm:prSet presAssocID="{17FC0C0C-57FF-46DD-9A16-A207D4E56232}" presName="compositeB" presStyleCnt="0"/>
      <dgm:spPr/>
    </dgm:pt>
    <dgm:pt modelId="{D44B5C5A-5B55-4DB7-AEB6-D56F7EB2500B}" type="pres">
      <dgm:prSet presAssocID="{17FC0C0C-57FF-46DD-9A16-A207D4E56232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15502-7436-4336-8DE7-04D236BCB83B}" type="pres">
      <dgm:prSet presAssocID="{17FC0C0C-57FF-46DD-9A16-A207D4E56232}" presName="circleB" presStyleLbl="node1" presStyleIdx="1" presStyleCnt="4"/>
      <dgm:spPr/>
    </dgm:pt>
    <dgm:pt modelId="{1DBD310B-E64D-4CE1-AF39-AC5F4F77726B}" type="pres">
      <dgm:prSet presAssocID="{17FC0C0C-57FF-46DD-9A16-A207D4E56232}" presName="spaceB" presStyleCnt="0"/>
      <dgm:spPr/>
    </dgm:pt>
    <dgm:pt modelId="{9F847E89-8901-437C-BAC1-FB0C93620010}" type="pres">
      <dgm:prSet presAssocID="{21767BB2-9DBB-49E8-BCE4-83D5B7BFF15B}" presName="space" presStyleCnt="0"/>
      <dgm:spPr/>
    </dgm:pt>
    <dgm:pt modelId="{1CA464AA-2444-4317-841D-1E1F9AC454CD}" type="pres">
      <dgm:prSet presAssocID="{6F27A0DA-4DEA-45E4-8999-EA05116241AC}" presName="compositeA" presStyleCnt="0"/>
      <dgm:spPr/>
    </dgm:pt>
    <dgm:pt modelId="{03C2A22F-96B0-4DB3-8226-65DACC24EC77}" type="pres">
      <dgm:prSet presAssocID="{6F27A0DA-4DEA-45E4-8999-EA05116241AC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2D413-CAAD-4148-BEE7-B7B4F85A227A}" type="pres">
      <dgm:prSet presAssocID="{6F27A0DA-4DEA-45E4-8999-EA05116241AC}" presName="circleA" presStyleLbl="node1" presStyleIdx="2" presStyleCnt="4"/>
      <dgm:spPr/>
    </dgm:pt>
    <dgm:pt modelId="{AC49E176-B0C0-4649-BFFB-12AB12A76DC2}" type="pres">
      <dgm:prSet presAssocID="{6F27A0DA-4DEA-45E4-8999-EA05116241AC}" presName="spaceA" presStyleCnt="0"/>
      <dgm:spPr/>
    </dgm:pt>
    <dgm:pt modelId="{E4782F29-62FF-459C-BE00-9480BA4146CC}" type="pres">
      <dgm:prSet presAssocID="{B86197B6-F71D-430E-8C2E-C69B72D4CFCE}" presName="space" presStyleCnt="0"/>
      <dgm:spPr/>
    </dgm:pt>
    <dgm:pt modelId="{5687E2F3-C4B0-4072-AC91-70AF42B0F842}" type="pres">
      <dgm:prSet presAssocID="{39D892B3-31A4-4935-8970-EC047E739842}" presName="compositeB" presStyleCnt="0"/>
      <dgm:spPr/>
    </dgm:pt>
    <dgm:pt modelId="{8E4A546F-F62E-4C6C-97DF-6E4F1027E91D}" type="pres">
      <dgm:prSet presAssocID="{39D892B3-31A4-4935-8970-EC047E739842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3432B-5861-4E3C-8520-0303DEAEF1B1}" type="pres">
      <dgm:prSet presAssocID="{39D892B3-31A4-4935-8970-EC047E739842}" presName="circleB" presStyleLbl="node1" presStyleIdx="3" presStyleCnt="4"/>
      <dgm:spPr>
        <a:solidFill>
          <a:schemeClr val="bg1">
            <a:lumMod val="85000"/>
          </a:schemeClr>
        </a:solidFill>
      </dgm:spPr>
    </dgm:pt>
    <dgm:pt modelId="{74E1F455-3463-4035-8723-2E1309D37248}" type="pres">
      <dgm:prSet presAssocID="{39D892B3-31A4-4935-8970-EC047E739842}" presName="spaceB" presStyleCnt="0"/>
      <dgm:spPr/>
    </dgm:pt>
  </dgm:ptLst>
  <dgm:cxnLst>
    <dgm:cxn modelId="{FF8E54A6-5DDB-4193-A442-049E1A537EDA}" type="presOf" srcId="{17FC0C0C-57FF-46DD-9A16-A207D4E56232}" destId="{D44B5C5A-5B55-4DB7-AEB6-D56F7EB2500B}" srcOrd="0" destOrd="0" presId="urn:microsoft.com/office/officeart/2005/8/layout/hProcess11"/>
    <dgm:cxn modelId="{8CF386FE-E5E0-4A38-BF9F-1B9D88725E1F}" type="presOf" srcId="{4863C294-0EE9-4F93-AD5B-4DB3612AE822}" destId="{FACFC246-7029-4764-8ABA-31731078468E}" srcOrd="0" destOrd="0" presId="urn:microsoft.com/office/officeart/2005/8/layout/hProcess11"/>
    <dgm:cxn modelId="{D17F6F07-17BF-452F-8A16-A7CC18D99304}" srcId="{2A7AF544-A59E-4979-BC5F-2526DF0C1116}" destId="{17FC0C0C-57FF-46DD-9A16-A207D4E56232}" srcOrd="1" destOrd="0" parTransId="{A9523FCC-D1C3-47DF-8E92-A1E747C542AC}" sibTransId="{21767BB2-9DBB-49E8-BCE4-83D5B7BFF15B}"/>
    <dgm:cxn modelId="{C8ABDEA9-C1A2-4B7C-9196-1FE59A3A8721}" type="presOf" srcId="{6F27A0DA-4DEA-45E4-8999-EA05116241AC}" destId="{03C2A22F-96B0-4DB3-8226-65DACC24EC77}" srcOrd="0" destOrd="0" presId="urn:microsoft.com/office/officeart/2005/8/layout/hProcess11"/>
    <dgm:cxn modelId="{66971197-7F39-43E1-A486-23F2B29DB148}" type="presOf" srcId="{2A7AF544-A59E-4979-BC5F-2526DF0C1116}" destId="{26BBD227-8FD8-4B3F-9BDD-5F058FADEBDF}" srcOrd="0" destOrd="0" presId="urn:microsoft.com/office/officeart/2005/8/layout/hProcess11"/>
    <dgm:cxn modelId="{29028DB5-D129-4007-88FF-07A1CC9611A1}" srcId="{2A7AF544-A59E-4979-BC5F-2526DF0C1116}" destId="{4863C294-0EE9-4F93-AD5B-4DB3612AE822}" srcOrd="0" destOrd="0" parTransId="{5897D388-7BB9-4EDA-B085-D207CCD7C058}" sibTransId="{22CF237B-7EFE-424D-9F1B-D846E24E140B}"/>
    <dgm:cxn modelId="{A6E5BB44-3BCA-4C2F-9EE9-07D1765C02C3}" srcId="{2A7AF544-A59E-4979-BC5F-2526DF0C1116}" destId="{39D892B3-31A4-4935-8970-EC047E739842}" srcOrd="3" destOrd="0" parTransId="{F8EAE593-70EB-44A0-80E2-2BE9A4E990F9}" sibTransId="{6FC97877-4F30-4607-B253-FFCD6443238C}"/>
    <dgm:cxn modelId="{3E67899B-5025-40CE-B61F-A8948FD5E4D8}" srcId="{2A7AF544-A59E-4979-BC5F-2526DF0C1116}" destId="{6F27A0DA-4DEA-45E4-8999-EA05116241AC}" srcOrd="2" destOrd="0" parTransId="{1FFC66C1-13B4-4AC0-B388-E375616C48C4}" sibTransId="{B86197B6-F71D-430E-8C2E-C69B72D4CFCE}"/>
    <dgm:cxn modelId="{998DF8C2-73C7-4831-B8A4-54A531377769}" type="presOf" srcId="{39D892B3-31A4-4935-8970-EC047E739842}" destId="{8E4A546F-F62E-4C6C-97DF-6E4F1027E91D}" srcOrd="0" destOrd="0" presId="urn:microsoft.com/office/officeart/2005/8/layout/hProcess11"/>
    <dgm:cxn modelId="{D4F8CB98-01C0-43B1-9A37-3228E69DD09C}" type="presParOf" srcId="{26BBD227-8FD8-4B3F-9BDD-5F058FADEBDF}" destId="{9C2CDCE2-0CB9-4017-85C2-CC79D85D5816}" srcOrd="0" destOrd="0" presId="urn:microsoft.com/office/officeart/2005/8/layout/hProcess11"/>
    <dgm:cxn modelId="{F4A725FB-6327-4E74-9C72-28C98A503785}" type="presParOf" srcId="{26BBD227-8FD8-4B3F-9BDD-5F058FADEBDF}" destId="{293E30E9-5731-433A-9A17-A0B66357CA06}" srcOrd="1" destOrd="0" presId="urn:microsoft.com/office/officeart/2005/8/layout/hProcess11"/>
    <dgm:cxn modelId="{485CF8F4-2E7D-433C-872C-32322D22E55E}" type="presParOf" srcId="{293E30E9-5731-433A-9A17-A0B66357CA06}" destId="{7EAAFE7A-5710-4DE4-9ACE-2BAF368885F6}" srcOrd="0" destOrd="0" presId="urn:microsoft.com/office/officeart/2005/8/layout/hProcess11"/>
    <dgm:cxn modelId="{D407E1D0-82AA-49C8-B29F-5C2175126C8E}" type="presParOf" srcId="{7EAAFE7A-5710-4DE4-9ACE-2BAF368885F6}" destId="{FACFC246-7029-4764-8ABA-31731078468E}" srcOrd="0" destOrd="0" presId="urn:microsoft.com/office/officeart/2005/8/layout/hProcess11"/>
    <dgm:cxn modelId="{AD886455-A7E6-49AE-82DC-07912F7C4872}" type="presParOf" srcId="{7EAAFE7A-5710-4DE4-9ACE-2BAF368885F6}" destId="{9BE66580-8B85-4AF4-A8FA-59F040F8BA01}" srcOrd="1" destOrd="0" presId="urn:microsoft.com/office/officeart/2005/8/layout/hProcess11"/>
    <dgm:cxn modelId="{6D275EB7-FA3A-4AAB-9D99-3B2CD0AD70D7}" type="presParOf" srcId="{7EAAFE7A-5710-4DE4-9ACE-2BAF368885F6}" destId="{15D3B0C0-A7EB-4E47-9E8F-9859F6CCBDFA}" srcOrd="2" destOrd="0" presId="urn:microsoft.com/office/officeart/2005/8/layout/hProcess11"/>
    <dgm:cxn modelId="{4D067F1A-2F8F-457F-BC83-8635312FF3A0}" type="presParOf" srcId="{293E30E9-5731-433A-9A17-A0B66357CA06}" destId="{59C6DE1C-B4D2-4352-8BAB-C0726F97FE1F}" srcOrd="1" destOrd="0" presId="urn:microsoft.com/office/officeart/2005/8/layout/hProcess11"/>
    <dgm:cxn modelId="{500DA72A-6AA6-46C2-A881-3E6B78EF851D}" type="presParOf" srcId="{293E30E9-5731-433A-9A17-A0B66357CA06}" destId="{D583C602-C1C1-42B3-A2AA-FB7BC5C8084A}" srcOrd="2" destOrd="0" presId="urn:microsoft.com/office/officeart/2005/8/layout/hProcess11"/>
    <dgm:cxn modelId="{82A47F71-D594-4610-8930-6328ED970F89}" type="presParOf" srcId="{D583C602-C1C1-42B3-A2AA-FB7BC5C8084A}" destId="{D44B5C5A-5B55-4DB7-AEB6-D56F7EB2500B}" srcOrd="0" destOrd="0" presId="urn:microsoft.com/office/officeart/2005/8/layout/hProcess11"/>
    <dgm:cxn modelId="{31076421-4F40-450D-A1B5-E82096DA414D}" type="presParOf" srcId="{D583C602-C1C1-42B3-A2AA-FB7BC5C8084A}" destId="{50A15502-7436-4336-8DE7-04D236BCB83B}" srcOrd="1" destOrd="0" presId="urn:microsoft.com/office/officeart/2005/8/layout/hProcess11"/>
    <dgm:cxn modelId="{E0888B79-1C87-43A5-A842-CD49F820CE7E}" type="presParOf" srcId="{D583C602-C1C1-42B3-A2AA-FB7BC5C8084A}" destId="{1DBD310B-E64D-4CE1-AF39-AC5F4F77726B}" srcOrd="2" destOrd="0" presId="urn:microsoft.com/office/officeart/2005/8/layout/hProcess11"/>
    <dgm:cxn modelId="{7996F1E8-CAB7-4604-B271-F84EA3B3A402}" type="presParOf" srcId="{293E30E9-5731-433A-9A17-A0B66357CA06}" destId="{9F847E89-8901-437C-BAC1-FB0C93620010}" srcOrd="3" destOrd="0" presId="urn:microsoft.com/office/officeart/2005/8/layout/hProcess11"/>
    <dgm:cxn modelId="{E64D349E-3731-42B5-BA20-8F6A10DC5CB2}" type="presParOf" srcId="{293E30E9-5731-433A-9A17-A0B66357CA06}" destId="{1CA464AA-2444-4317-841D-1E1F9AC454CD}" srcOrd="4" destOrd="0" presId="urn:microsoft.com/office/officeart/2005/8/layout/hProcess11"/>
    <dgm:cxn modelId="{97EB1310-7C92-457B-A255-6B4318EB7B85}" type="presParOf" srcId="{1CA464AA-2444-4317-841D-1E1F9AC454CD}" destId="{03C2A22F-96B0-4DB3-8226-65DACC24EC77}" srcOrd="0" destOrd="0" presId="urn:microsoft.com/office/officeart/2005/8/layout/hProcess11"/>
    <dgm:cxn modelId="{BCD37102-15B6-44DF-9800-6FE1B7B81296}" type="presParOf" srcId="{1CA464AA-2444-4317-841D-1E1F9AC454CD}" destId="{19F2D413-CAAD-4148-BEE7-B7B4F85A227A}" srcOrd="1" destOrd="0" presId="urn:microsoft.com/office/officeart/2005/8/layout/hProcess11"/>
    <dgm:cxn modelId="{054730FB-A91D-475A-B828-6BDBD757038F}" type="presParOf" srcId="{1CA464AA-2444-4317-841D-1E1F9AC454CD}" destId="{AC49E176-B0C0-4649-BFFB-12AB12A76DC2}" srcOrd="2" destOrd="0" presId="urn:microsoft.com/office/officeart/2005/8/layout/hProcess11"/>
    <dgm:cxn modelId="{1E035A3F-3BDB-4111-82FE-3ABE4DB7F9C9}" type="presParOf" srcId="{293E30E9-5731-433A-9A17-A0B66357CA06}" destId="{E4782F29-62FF-459C-BE00-9480BA4146CC}" srcOrd="5" destOrd="0" presId="urn:microsoft.com/office/officeart/2005/8/layout/hProcess11"/>
    <dgm:cxn modelId="{28DB3D11-0E72-4594-8D2B-07745174ACE3}" type="presParOf" srcId="{293E30E9-5731-433A-9A17-A0B66357CA06}" destId="{5687E2F3-C4B0-4072-AC91-70AF42B0F842}" srcOrd="6" destOrd="0" presId="urn:microsoft.com/office/officeart/2005/8/layout/hProcess11"/>
    <dgm:cxn modelId="{7E062E90-B782-40A8-8BF6-DCF541D77475}" type="presParOf" srcId="{5687E2F3-C4B0-4072-AC91-70AF42B0F842}" destId="{8E4A546F-F62E-4C6C-97DF-6E4F1027E91D}" srcOrd="0" destOrd="0" presId="urn:microsoft.com/office/officeart/2005/8/layout/hProcess11"/>
    <dgm:cxn modelId="{B770CB25-912A-46C3-B68D-0D7A654EC6AB}" type="presParOf" srcId="{5687E2F3-C4B0-4072-AC91-70AF42B0F842}" destId="{2B73432B-5861-4E3C-8520-0303DEAEF1B1}" srcOrd="1" destOrd="0" presId="urn:microsoft.com/office/officeart/2005/8/layout/hProcess11"/>
    <dgm:cxn modelId="{56B9AA35-3BD3-4D5E-B0D2-D9A2EEA1D831}" type="presParOf" srcId="{5687E2F3-C4B0-4072-AC91-70AF42B0F842}" destId="{74E1F455-3463-4035-8723-2E1309D3724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CDCE2-0CB9-4017-85C2-CC79D85D5816}">
      <dsp:nvSpPr>
        <dsp:cNvPr id="0" name=""/>
        <dsp:cNvSpPr/>
      </dsp:nvSpPr>
      <dsp:spPr>
        <a:xfrm>
          <a:off x="0" y="1577340"/>
          <a:ext cx="8534400" cy="210312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CFC246-7029-4764-8ABA-31731078468E}">
      <dsp:nvSpPr>
        <dsp:cNvPr id="0" name=""/>
        <dsp:cNvSpPr/>
      </dsp:nvSpPr>
      <dsp:spPr>
        <a:xfrm>
          <a:off x="3844" y="0"/>
          <a:ext cx="1848981" cy="2103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Kicked-off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Oct 2020</a:t>
          </a:r>
          <a:endParaRPr lang="en-US" sz="2400" kern="1200" dirty="0"/>
        </a:p>
      </dsp:txBody>
      <dsp:txXfrm>
        <a:off x="3844" y="0"/>
        <a:ext cx="1848981" cy="2103120"/>
      </dsp:txXfrm>
    </dsp:sp>
    <dsp:sp modelId="{9BE66580-8B85-4AF4-A8FA-59F040F8BA01}">
      <dsp:nvSpPr>
        <dsp:cNvPr id="0" name=""/>
        <dsp:cNvSpPr/>
      </dsp:nvSpPr>
      <dsp:spPr>
        <a:xfrm>
          <a:off x="665444" y="2366010"/>
          <a:ext cx="525780" cy="5257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4B5C5A-5B55-4DB7-AEB6-D56F7EB2500B}">
      <dsp:nvSpPr>
        <dsp:cNvPr id="0" name=""/>
        <dsp:cNvSpPr/>
      </dsp:nvSpPr>
      <dsp:spPr>
        <a:xfrm>
          <a:off x="1945274" y="3154680"/>
          <a:ext cx="1848981" cy="2103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Gate to Execution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Feb 2021</a:t>
          </a:r>
          <a:endParaRPr lang="en-US" sz="2400" kern="1200" dirty="0"/>
        </a:p>
      </dsp:txBody>
      <dsp:txXfrm>
        <a:off x="1945274" y="3154680"/>
        <a:ext cx="1848981" cy="2103120"/>
      </dsp:txXfrm>
    </dsp:sp>
    <dsp:sp modelId="{50A15502-7436-4336-8DE7-04D236BCB83B}">
      <dsp:nvSpPr>
        <dsp:cNvPr id="0" name=""/>
        <dsp:cNvSpPr/>
      </dsp:nvSpPr>
      <dsp:spPr>
        <a:xfrm>
          <a:off x="2606874" y="2366010"/>
          <a:ext cx="525780" cy="5257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2A22F-96B0-4DB3-8226-65DACC24EC77}">
      <dsp:nvSpPr>
        <dsp:cNvPr id="0" name=""/>
        <dsp:cNvSpPr/>
      </dsp:nvSpPr>
      <dsp:spPr>
        <a:xfrm>
          <a:off x="3886704" y="0"/>
          <a:ext cx="1848981" cy="2103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Go-Live Dec 2021 </a:t>
          </a:r>
          <a:r>
            <a:rPr lang="en-US" sz="1800" kern="1200" dirty="0" smtClean="0"/>
            <a:t>(revised goal)</a:t>
          </a:r>
          <a:endParaRPr lang="en-US" sz="1800" kern="1200" dirty="0"/>
        </a:p>
      </dsp:txBody>
      <dsp:txXfrm>
        <a:off x="3886704" y="0"/>
        <a:ext cx="1848981" cy="2103120"/>
      </dsp:txXfrm>
    </dsp:sp>
    <dsp:sp modelId="{19F2D413-CAAD-4148-BEE7-B7B4F85A227A}">
      <dsp:nvSpPr>
        <dsp:cNvPr id="0" name=""/>
        <dsp:cNvSpPr/>
      </dsp:nvSpPr>
      <dsp:spPr>
        <a:xfrm>
          <a:off x="4548305" y="2366010"/>
          <a:ext cx="525780" cy="5257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A546F-F62E-4C6C-97DF-6E4F1027E91D}">
      <dsp:nvSpPr>
        <dsp:cNvPr id="0" name=""/>
        <dsp:cNvSpPr/>
      </dsp:nvSpPr>
      <dsp:spPr>
        <a:xfrm>
          <a:off x="5828134" y="3154680"/>
          <a:ext cx="1848981" cy="2103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>
                  <a:lumMod val="65000"/>
                </a:schemeClr>
              </a:solidFill>
            </a:rPr>
            <a:t>Previous target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>
                  <a:lumMod val="65000"/>
                </a:schemeClr>
              </a:solidFill>
            </a:rPr>
            <a:t>go-live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>
                  <a:lumMod val="65000"/>
                </a:schemeClr>
              </a:solidFill>
            </a:rPr>
            <a:t>Q2/2022</a:t>
          </a:r>
          <a:endParaRPr lang="en-US" sz="2400" kern="1200" dirty="0">
            <a:solidFill>
              <a:schemeClr val="bg1">
                <a:lumMod val="65000"/>
              </a:schemeClr>
            </a:solidFill>
          </a:endParaRPr>
        </a:p>
      </dsp:txBody>
      <dsp:txXfrm>
        <a:off x="5828134" y="3154680"/>
        <a:ext cx="1848981" cy="2103120"/>
      </dsp:txXfrm>
    </dsp:sp>
    <dsp:sp modelId="{2B73432B-5861-4E3C-8520-0303DEAEF1B1}">
      <dsp:nvSpPr>
        <dsp:cNvPr id="0" name=""/>
        <dsp:cNvSpPr/>
      </dsp:nvSpPr>
      <dsp:spPr>
        <a:xfrm>
          <a:off x="6489735" y="2366010"/>
          <a:ext cx="525780" cy="525780"/>
        </a:xfrm>
        <a:prstGeom prst="ellips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13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4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	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ESR and DGR Pre-Passport Projects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50" y="746656"/>
            <a:ext cx="8949560" cy="5577944"/>
          </a:xfrm>
        </p:spPr>
        <p:txBody>
          <a:bodyPr/>
          <a:lstStyle/>
          <a:p>
            <a:pPr>
              <a:tabLst>
                <a:tab pos="2176463" algn="l"/>
                <a:tab pos="7199313" algn="l"/>
              </a:tabLst>
            </a:pPr>
            <a:r>
              <a:rPr lang="en-US" sz="1600" dirty="0" smtClean="0"/>
              <a:t>On 10/16/2020, ERCOT initiated two projects to deliver several Revision Requests relating to ESR and DGR</a:t>
            </a:r>
            <a:endParaRPr lang="en-US" sz="16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 smtClean="0"/>
              <a:t>PR353-01  BES Combo Model Implementation   </a:t>
            </a:r>
            <a:r>
              <a:rPr lang="en-US" sz="1400" dirty="0" smtClean="0"/>
              <a:t>(now in Planning phase)</a:t>
            </a:r>
            <a:endParaRPr lang="en-US" sz="16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NPRR963 	– </a:t>
            </a:r>
            <a:r>
              <a:rPr lang="en-US" sz="1200" dirty="0"/>
              <a:t>Base Point Deviation Settlement </a:t>
            </a:r>
            <a:r>
              <a:rPr lang="en-US" sz="1200" dirty="0" smtClean="0"/>
              <a:t>&amp; Deployment Performance </a:t>
            </a:r>
            <a:r>
              <a:rPr lang="en-US" sz="1200" dirty="0"/>
              <a:t>Metrics for </a:t>
            </a:r>
            <a:r>
              <a:rPr lang="en-US" sz="1200" dirty="0" smtClean="0"/>
              <a:t>ESRs </a:t>
            </a:r>
            <a:r>
              <a:rPr lang="en-US" sz="1200" dirty="0"/>
              <a:t>(Combo Model)</a:t>
            </a:r>
            <a:endParaRPr lang="en-US" sz="12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NPRR987	– </a:t>
            </a:r>
            <a:r>
              <a:rPr lang="en-US" sz="1100" dirty="0"/>
              <a:t>BESTF-3 </a:t>
            </a:r>
            <a:r>
              <a:rPr lang="en-US" sz="1100" dirty="0" smtClean="0"/>
              <a:t>ESR </a:t>
            </a:r>
            <a:r>
              <a:rPr lang="en-US" sz="1100" dirty="0"/>
              <a:t>Contribution to Physical Responsive Capability and </a:t>
            </a:r>
            <a:r>
              <a:rPr lang="en-US" sz="1100" dirty="0" smtClean="0"/>
              <a:t>RT </a:t>
            </a:r>
            <a:r>
              <a:rPr lang="en-US" sz="1100" dirty="0"/>
              <a:t>On-Line Reserve Capacity </a:t>
            </a:r>
            <a:r>
              <a:rPr lang="en-US" sz="1100" dirty="0" err="1" smtClean="0"/>
              <a:t>Calcs</a:t>
            </a:r>
            <a:endParaRPr lang="en-US" sz="13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NPRR989</a:t>
            </a:r>
            <a:r>
              <a:rPr lang="en-US" sz="1200" dirty="0" smtClean="0"/>
              <a:t>	– </a:t>
            </a:r>
            <a:r>
              <a:rPr lang="en-US" sz="1200" dirty="0"/>
              <a:t>BESTF-1 </a:t>
            </a:r>
            <a:r>
              <a:rPr lang="en-US" sz="1200" dirty="0" smtClean="0"/>
              <a:t>ESR </a:t>
            </a:r>
            <a:r>
              <a:rPr lang="en-US" sz="1200" dirty="0"/>
              <a:t>Technical Requirements</a:t>
            </a:r>
            <a:endParaRPr lang="en-US" sz="12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NPRR1002</a:t>
            </a:r>
            <a:r>
              <a:rPr lang="en-US" sz="1200" dirty="0" smtClean="0"/>
              <a:t>	– </a:t>
            </a:r>
            <a:r>
              <a:rPr lang="en-US" sz="1200" dirty="0"/>
              <a:t>BESTF-5 </a:t>
            </a:r>
            <a:r>
              <a:rPr lang="en-US" sz="1200" dirty="0" smtClean="0"/>
              <a:t>ESR </a:t>
            </a:r>
            <a:r>
              <a:rPr lang="en-US" sz="1200" dirty="0"/>
              <a:t>Single Model Registration and Charging Restrictions in Emergency Conditions</a:t>
            </a:r>
            <a:endParaRPr lang="en-US" sz="12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NPRR1026</a:t>
            </a:r>
            <a:r>
              <a:rPr lang="en-US" sz="1200" dirty="0" smtClean="0"/>
              <a:t>	– BESTF-7 </a:t>
            </a:r>
            <a:r>
              <a:rPr lang="en-US" sz="1200" dirty="0"/>
              <a:t>Self-Limiting Facilities and Self-Limiting </a:t>
            </a:r>
            <a:r>
              <a:rPr lang="en-US" sz="1200" dirty="0" smtClean="0"/>
              <a:t>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NPRR1038</a:t>
            </a:r>
            <a:r>
              <a:rPr lang="en-US" sz="1200" dirty="0" smtClean="0"/>
              <a:t>	– </a:t>
            </a:r>
            <a:r>
              <a:rPr lang="en-US" sz="1200" dirty="0"/>
              <a:t>BESTF-8 Limited Exemption from Reactive Power Requirements for Certain </a:t>
            </a:r>
            <a:r>
              <a:rPr lang="en-US" sz="1200" dirty="0" smtClean="0"/>
              <a:t>ESRs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NOGRR204</a:t>
            </a:r>
            <a:r>
              <a:rPr lang="en-US" sz="1200" dirty="0" smtClean="0"/>
              <a:t>	– </a:t>
            </a:r>
            <a:r>
              <a:rPr lang="en-US" sz="1200" dirty="0"/>
              <a:t>Related to NPRR989, </a:t>
            </a:r>
            <a:r>
              <a:rPr lang="en-US" sz="1200" dirty="0" smtClean="0"/>
              <a:t>BESTF-1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NOGRR208</a:t>
            </a:r>
            <a:r>
              <a:rPr lang="en-US" sz="1200" dirty="0" smtClean="0"/>
              <a:t>	– </a:t>
            </a:r>
            <a:r>
              <a:rPr lang="en-US" sz="1200" dirty="0"/>
              <a:t>Related to NPRR1002, </a:t>
            </a:r>
            <a:r>
              <a:rPr lang="en-US" sz="1200" dirty="0" smtClean="0"/>
              <a:t>BESTF-5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OBDRR017</a:t>
            </a:r>
            <a:r>
              <a:rPr lang="en-US" sz="1200" dirty="0" smtClean="0"/>
              <a:t>	– </a:t>
            </a:r>
            <a:r>
              <a:rPr lang="en-US" sz="1200" dirty="0"/>
              <a:t>Related to NPRR987, </a:t>
            </a:r>
            <a:r>
              <a:rPr lang="en-US" sz="1200" dirty="0" smtClean="0"/>
              <a:t>BESTF-3</a:t>
            </a:r>
            <a:endParaRPr lang="en-US" sz="12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PGRR081</a:t>
            </a:r>
            <a:r>
              <a:rPr lang="en-US" sz="1200" dirty="0"/>
              <a:t>	</a:t>
            </a:r>
            <a:r>
              <a:rPr lang="en-US" sz="1200" dirty="0" smtClean="0"/>
              <a:t>– </a:t>
            </a:r>
            <a:r>
              <a:rPr lang="en-US" sz="1200" dirty="0"/>
              <a:t>Related </a:t>
            </a:r>
            <a:r>
              <a:rPr lang="en-US" sz="1200" dirty="0" smtClean="0"/>
              <a:t>to NPRR1026, BESTF-7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/>
              <a:t>RRGRR023</a:t>
            </a:r>
            <a:r>
              <a:rPr lang="en-US" sz="1200" dirty="0" smtClean="0"/>
              <a:t>	– Related </a:t>
            </a:r>
            <a:r>
              <a:rPr lang="en-US" sz="1200" dirty="0"/>
              <a:t>to NPRR1002, </a:t>
            </a:r>
            <a:r>
              <a:rPr lang="en-US" sz="1200" dirty="0" smtClean="0"/>
              <a:t>BESTF-5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 smtClean="0"/>
              <a:t>PR354-01  DGR/DESR Implementation   </a:t>
            </a:r>
            <a:r>
              <a:rPr lang="en-US" sz="1400" dirty="0" smtClean="0"/>
              <a:t>(now in Planning phase)</a:t>
            </a:r>
            <a:endParaRPr lang="en-US" sz="16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NPRR917	– </a:t>
            </a:r>
            <a:r>
              <a:rPr lang="en-US" sz="1200" dirty="0" smtClean="0"/>
              <a:t>Nodal </a:t>
            </a:r>
            <a:r>
              <a:rPr lang="en-US" sz="1200" dirty="0"/>
              <a:t>Pricing for </a:t>
            </a:r>
            <a:r>
              <a:rPr lang="en-US" sz="1200" dirty="0" smtClean="0"/>
              <a:t>SODGs and SOTGs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NPRR1016	– </a:t>
            </a:r>
            <a:r>
              <a:rPr lang="en-US" sz="1200" dirty="0"/>
              <a:t>Clarify Requirements for </a:t>
            </a:r>
            <a:r>
              <a:rPr lang="en-US" sz="1200" dirty="0" smtClean="0"/>
              <a:t>DGRs </a:t>
            </a:r>
            <a:r>
              <a:rPr lang="en-US" sz="1200" dirty="0"/>
              <a:t>and Distribution Energy Storage Resources (DESRs</a:t>
            </a:r>
            <a:r>
              <a:rPr lang="en-US" sz="1200" dirty="0" smtClean="0"/>
              <a:t>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>
                <a:solidFill>
                  <a:srgbClr val="FF0000"/>
                </a:solidFill>
              </a:rPr>
              <a:t>NPRR1052	– </a:t>
            </a:r>
            <a:r>
              <a:rPr lang="en-US" sz="1200" dirty="0">
                <a:solidFill>
                  <a:srgbClr val="FF0000"/>
                </a:solidFill>
              </a:rPr>
              <a:t>Load Zone Pricing for Settlement Only Storage Prior to NPRR995 Implementation</a:t>
            </a:r>
            <a:endParaRPr lang="en-US" sz="1300" dirty="0" smtClean="0">
              <a:solidFill>
                <a:srgbClr val="FF000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PGRR082	– </a:t>
            </a:r>
            <a:r>
              <a:rPr lang="en-US" sz="1200" dirty="0"/>
              <a:t>Revise Section 5 and Establish Small Generation Interconnection </a:t>
            </a:r>
            <a:r>
              <a:rPr lang="en-US" sz="1200" dirty="0" smtClean="0"/>
              <a:t>Process *</a:t>
            </a:r>
            <a:endParaRPr lang="en-US" sz="13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300" dirty="0" smtClean="0"/>
              <a:t>RRGRR026	– </a:t>
            </a:r>
            <a:r>
              <a:rPr lang="en-US" sz="1200" dirty="0"/>
              <a:t>Related to NPRR1016, Clarify Requirements for </a:t>
            </a:r>
            <a:r>
              <a:rPr lang="en-US" sz="1200" dirty="0" smtClean="0"/>
              <a:t>DGRs and DESRs</a:t>
            </a:r>
            <a:endParaRPr lang="en-US" sz="400" dirty="0" smtClean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 smtClean="0"/>
              <a:t>Since these projects are merging multiple RRs, it will take a few months before target go-live dates are established for these two projects  (gate to Execution target is February 2021)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1200" dirty="0"/>
          </a:p>
          <a:p>
            <a:pPr>
              <a:tabLst>
                <a:tab pos="2176463" algn="l"/>
                <a:tab pos="7199313" algn="l"/>
              </a:tabLst>
            </a:pPr>
            <a:endParaRPr lang="en-US" sz="1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72200" y="155053"/>
            <a:ext cx="2819400" cy="6093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 smtClean="0"/>
              <a:t>BES: Battery Energy Storage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 smtClean="0"/>
              <a:t>DGR: Distributed Generation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 smtClean="0"/>
              <a:t>ESR: Energy Storage Resource</a:t>
            </a:r>
            <a:endParaRPr lang="en-US" sz="1200" b="0" dirty="0"/>
          </a:p>
        </p:txBody>
      </p:sp>
      <p:sp>
        <p:nvSpPr>
          <p:cNvPr id="7" name="TextBox 22"/>
          <p:cNvSpPr txBox="1">
            <a:spLocks noChangeArrowheads="1"/>
          </p:cNvSpPr>
          <p:nvPr/>
        </p:nvSpPr>
        <p:spPr bwMode="auto">
          <a:xfrm>
            <a:off x="2895600" y="6319759"/>
            <a:ext cx="3235424" cy="2462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b="0" dirty="0" smtClean="0">
                <a:solidFill>
                  <a:srgbClr val="FF0000"/>
                </a:solidFill>
              </a:rPr>
              <a:t>Red text = New addition since last report</a:t>
            </a:r>
          </a:p>
        </p:txBody>
      </p:sp>
    </p:spTree>
    <p:extLst>
      <p:ext uri="{BB962C8B-B14F-4D97-AF65-F5344CB8AC3E}">
        <p14:creationId xmlns:p14="http://schemas.microsoft.com/office/powerpoint/2010/main" val="14065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 1016 – </a:t>
            </a:r>
            <a:br>
              <a:rPr lang="en-US" dirty="0" smtClean="0"/>
            </a:br>
            <a:r>
              <a:rPr lang="en-US" dirty="0" smtClean="0"/>
              <a:t>Pre-Passport DGR Implementation Timeline </a:t>
            </a:r>
            <a:br>
              <a:rPr lang="en-US" dirty="0" smtClean="0"/>
            </a:br>
            <a:endParaRPr lang="en-US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431323"/>
              </p:ext>
            </p:extLst>
          </p:nvPr>
        </p:nvGraphicFramePr>
        <p:xfrm>
          <a:off x="266700" y="990600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DE6D3A55-FB4B-41AB-809A-683CADA2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INTERNAL_Presentation Template</Template>
  <TotalTime>3527</TotalTime>
  <Words>83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ESR and DGR Pre-Passport Projects</vt:lpstr>
      <vt:lpstr>NPRR 1016 –  Pre-Passport DGR Implementation Timeline 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Blevins, Bill</dc:creator>
  <cp:lastModifiedBy>Insall, Jerry</cp:lastModifiedBy>
  <cp:revision>73</cp:revision>
  <cp:lastPrinted>2016-01-21T20:53:15Z</cp:lastPrinted>
  <dcterms:created xsi:type="dcterms:W3CDTF">2020-02-19T22:44:05Z</dcterms:created>
  <dcterms:modified xsi:type="dcterms:W3CDTF">2021-01-13T15:19:03Z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