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4"/>
  </p:notesMasterIdLst>
  <p:sldIdLst>
    <p:sldId id="263" r:id="rId2"/>
    <p:sldId id="256" r:id="rId3"/>
    <p:sldId id="261" r:id="rId4"/>
    <p:sldId id="266" r:id="rId5"/>
    <p:sldId id="267" r:id="rId6"/>
    <p:sldId id="259" r:id="rId7"/>
    <p:sldId id="268" r:id="rId8"/>
    <p:sldId id="265" r:id="rId9"/>
    <p:sldId id="264" r:id="rId10"/>
    <p:sldId id="262"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7663" autoAdjust="0"/>
  </p:normalViewPr>
  <p:slideViewPr>
    <p:cSldViewPr snapToGrid="0">
      <p:cViewPr varScale="1">
        <p:scale>
          <a:sx n="75" d="100"/>
          <a:sy n="75" d="100"/>
        </p:scale>
        <p:origin x="97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B74837-C864-432D-A960-7D9423B8E61B}" type="datetimeFigureOut">
              <a:rPr lang="en-US" smtClean="0"/>
              <a:t>1/11/2021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427636-B576-4DB8-89C0-CC6B501661F9}" type="slidenum">
              <a:rPr lang="en-US" smtClean="0"/>
              <a:t>‹#›</a:t>
            </a:fld>
            <a:endParaRPr lang="en-US"/>
          </a:p>
        </p:txBody>
      </p:sp>
    </p:spTree>
    <p:extLst>
      <p:ext uri="{BB962C8B-B14F-4D97-AF65-F5344CB8AC3E}">
        <p14:creationId xmlns:p14="http://schemas.microsoft.com/office/powerpoint/2010/main" val="4095525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51427636-B576-4DB8-89C0-CC6B501661F9}" type="slidenum">
              <a:rPr lang="en-US" smtClean="0"/>
              <a:t>1</a:t>
            </a:fld>
            <a:endParaRPr lang="en-US"/>
          </a:p>
        </p:txBody>
      </p:sp>
    </p:spTree>
    <p:extLst>
      <p:ext uri="{BB962C8B-B14F-4D97-AF65-F5344CB8AC3E}">
        <p14:creationId xmlns:p14="http://schemas.microsoft.com/office/powerpoint/2010/main" val="400128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development of corrective action plans for supplemental event</a:t>
            </a:r>
          </a:p>
        </p:txBody>
      </p:sp>
      <p:sp>
        <p:nvSpPr>
          <p:cNvPr id="4" name="Slide Number Placeholder 3"/>
          <p:cNvSpPr>
            <a:spLocks noGrp="1"/>
          </p:cNvSpPr>
          <p:nvPr>
            <p:ph type="sldNum" sz="quarter" idx="10"/>
          </p:nvPr>
        </p:nvSpPr>
        <p:spPr/>
        <p:txBody>
          <a:bodyPr/>
          <a:lstStyle/>
          <a:p>
            <a:fld id="{51427636-B576-4DB8-89C0-CC6B501661F9}" type="slidenum">
              <a:rPr lang="en-US" smtClean="0"/>
              <a:t>3</a:t>
            </a:fld>
            <a:endParaRPr lang="en-US"/>
          </a:p>
        </p:txBody>
      </p:sp>
    </p:spTree>
    <p:extLst>
      <p:ext uri="{BB962C8B-B14F-4D97-AF65-F5344CB8AC3E}">
        <p14:creationId xmlns:p14="http://schemas.microsoft.com/office/powerpoint/2010/main" val="1950214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development of corrective action plans for supplemental event</a:t>
            </a:r>
          </a:p>
        </p:txBody>
      </p:sp>
      <p:sp>
        <p:nvSpPr>
          <p:cNvPr id="4" name="Slide Number Placeholder 3"/>
          <p:cNvSpPr>
            <a:spLocks noGrp="1"/>
          </p:cNvSpPr>
          <p:nvPr>
            <p:ph type="sldNum" sz="quarter" idx="10"/>
          </p:nvPr>
        </p:nvSpPr>
        <p:spPr/>
        <p:txBody>
          <a:bodyPr/>
          <a:lstStyle/>
          <a:p>
            <a:fld id="{51427636-B576-4DB8-89C0-CC6B501661F9}" type="slidenum">
              <a:rPr lang="en-US" smtClean="0"/>
              <a:t>4</a:t>
            </a:fld>
            <a:endParaRPr lang="en-US"/>
          </a:p>
        </p:txBody>
      </p:sp>
    </p:spTree>
    <p:extLst>
      <p:ext uri="{BB962C8B-B14F-4D97-AF65-F5344CB8AC3E}">
        <p14:creationId xmlns:p14="http://schemas.microsoft.com/office/powerpoint/2010/main" val="983310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development of corrective action plans for supplemental event</a:t>
            </a:r>
          </a:p>
        </p:txBody>
      </p:sp>
      <p:sp>
        <p:nvSpPr>
          <p:cNvPr id="4" name="Slide Number Placeholder 3"/>
          <p:cNvSpPr>
            <a:spLocks noGrp="1"/>
          </p:cNvSpPr>
          <p:nvPr>
            <p:ph type="sldNum" sz="quarter" idx="10"/>
          </p:nvPr>
        </p:nvSpPr>
        <p:spPr/>
        <p:txBody>
          <a:bodyPr/>
          <a:lstStyle/>
          <a:p>
            <a:fld id="{51427636-B576-4DB8-89C0-CC6B501661F9}" type="slidenum">
              <a:rPr lang="en-US" smtClean="0"/>
              <a:t>5</a:t>
            </a:fld>
            <a:endParaRPr lang="en-US"/>
          </a:p>
        </p:txBody>
      </p:sp>
    </p:spTree>
    <p:extLst>
      <p:ext uri="{BB962C8B-B14F-4D97-AF65-F5344CB8AC3E}">
        <p14:creationId xmlns:p14="http://schemas.microsoft.com/office/powerpoint/2010/main" val="2799806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Standard requires building the cases every 5 years</a:t>
            </a:r>
          </a:p>
          <a:p>
            <a:endParaRPr lang="en-US" dirty="0"/>
          </a:p>
        </p:txBody>
      </p:sp>
      <p:sp>
        <p:nvSpPr>
          <p:cNvPr id="4" name="Slide Number Placeholder 3"/>
          <p:cNvSpPr>
            <a:spLocks noGrp="1"/>
          </p:cNvSpPr>
          <p:nvPr>
            <p:ph type="sldNum" sz="quarter" idx="10"/>
          </p:nvPr>
        </p:nvSpPr>
        <p:spPr/>
        <p:txBody>
          <a:bodyPr/>
          <a:lstStyle/>
          <a:p>
            <a:fld id="{51427636-B576-4DB8-89C0-CC6B501661F9}" type="slidenum">
              <a:rPr lang="en-US" smtClean="0"/>
              <a:t>10</a:t>
            </a:fld>
            <a:endParaRPr lang="en-US"/>
          </a:p>
        </p:txBody>
      </p:sp>
    </p:spTree>
    <p:extLst>
      <p:ext uri="{BB962C8B-B14F-4D97-AF65-F5344CB8AC3E}">
        <p14:creationId xmlns:p14="http://schemas.microsoft.com/office/powerpoint/2010/main" val="40587355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Standard requires building the cases every 5 years</a:t>
            </a:r>
          </a:p>
          <a:p>
            <a:endParaRPr lang="en-US" dirty="0"/>
          </a:p>
        </p:txBody>
      </p:sp>
      <p:sp>
        <p:nvSpPr>
          <p:cNvPr id="4" name="Slide Number Placeholder 3"/>
          <p:cNvSpPr>
            <a:spLocks noGrp="1"/>
          </p:cNvSpPr>
          <p:nvPr>
            <p:ph type="sldNum" sz="quarter" idx="10"/>
          </p:nvPr>
        </p:nvSpPr>
        <p:spPr/>
        <p:txBody>
          <a:bodyPr/>
          <a:lstStyle/>
          <a:p>
            <a:fld id="{51427636-B576-4DB8-89C0-CC6B501661F9}" type="slidenum">
              <a:rPr lang="en-US" smtClean="0"/>
              <a:t>12</a:t>
            </a:fld>
            <a:endParaRPr lang="en-US"/>
          </a:p>
        </p:txBody>
      </p:sp>
    </p:spTree>
    <p:extLst>
      <p:ext uri="{BB962C8B-B14F-4D97-AF65-F5344CB8AC3E}">
        <p14:creationId xmlns:p14="http://schemas.microsoft.com/office/powerpoint/2010/main" val="383322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74BC17-0311-4E14-AB74-38F197F7B0BB}"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71896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74BC17-0311-4E14-AB74-38F197F7B0BB}"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3671092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74BC17-0311-4E14-AB74-38F197F7B0BB}"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426950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74BC17-0311-4E14-AB74-38F197F7B0BB}"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3483653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74BC17-0311-4E14-AB74-38F197F7B0BB}"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420679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74BC17-0311-4E14-AB74-38F197F7B0BB}"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543616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74BC17-0311-4E14-AB74-38F197F7B0BB}"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382931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74BC17-0311-4E14-AB74-38F197F7B0BB}"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185946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4BC17-0311-4E14-AB74-38F197F7B0BB}"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7201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74BC17-0311-4E14-AB74-38F197F7B0BB}"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2847578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74BC17-0311-4E14-AB74-38F197F7B0BB}"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3BB4D6-5A33-4F62-8544-58599AB0BA5C}" type="slidenum">
              <a:rPr lang="en-US" smtClean="0"/>
              <a:t>‹#›</a:t>
            </a:fld>
            <a:endParaRPr lang="en-US"/>
          </a:p>
        </p:txBody>
      </p:sp>
    </p:spTree>
    <p:extLst>
      <p:ext uri="{BB962C8B-B14F-4D97-AF65-F5344CB8AC3E}">
        <p14:creationId xmlns:p14="http://schemas.microsoft.com/office/powerpoint/2010/main" val="388803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74BC17-0311-4E14-AB74-38F197F7B0BB}" type="datetimeFigureOut">
              <a:rPr lang="en-US" smtClean="0"/>
              <a:t>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BB4D6-5A33-4F62-8544-58599AB0BA5C}" type="slidenum">
              <a:rPr lang="en-US" smtClean="0"/>
              <a:t>‹#›</a:t>
            </a:fld>
            <a:endParaRPr lang="en-US"/>
          </a:p>
        </p:txBody>
      </p:sp>
    </p:spTree>
    <p:extLst>
      <p:ext uri="{BB962C8B-B14F-4D97-AF65-F5344CB8AC3E}">
        <p14:creationId xmlns:p14="http://schemas.microsoft.com/office/powerpoint/2010/main" val="371707701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br>
              <a:rPr lang="en-US" sz="2800"/>
            </a:br>
            <a:r>
              <a:rPr lang="en-US" sz="2800"/>
              <a:t>2021 PGDTF Leadership</a:t>
            </a:r>
            <a:br>
              <a:rPr lang="en-US" sz="2800"/>
            </a:br>
            <a:endParaRPr lang="en-US" sz="280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r>
              <a:rPr lang="en-US" sz="2200" dirty="0"/>
              <a:t>Chair: Chu Liang, WETT. </a:t>
            </a:r>
          </a:p>
          <a:p>
            <a:r>
              <a:rPr lang="en-US" sz="2200" dirty="0"/>
              <a:t>Vice Chair: Jorge Canamar, Sharyland.</a:t>
            </a:r>
          </a:p>
          <a:p>
            <a:endParaRPr lang="en-US" sz="2200" dirty="0"/>
          </a:p>
          <a:p>
            <a:endParaRPr lang="en-US" sz="2200" dirty="0"/>
          </a:p>
          <a:p>
            <a:pPr marL="0" indent="0">
              <a:buNone/>
            </a:pPr>
            <a:endParaRPr lang="en-US" sz="2200" dirty="0"/>
          </a:p>
          <a:p>
            <a:pPr marL="0" indent="0">
              <a:buNone/>
            </a:pPr>
            <a:r>
              <a:rPr lang="en-US" sz="2200" dirty="0"/>
              <a:t> </a:t>
            </a:r>
          </a:p>
        </p:txBody>
      </p:sp>
    </p:spTree>
    <p:extLst>
      <p:ext uri="{BB962C8B-B14F-4D97-AF65-F5344CB8AC3E}">
        <p14:creationId xmlns:p14="http://schemas.microsoft.com/office/powerpoint/2010/main" val="1889682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fontScale="90000"/>
          </a:bodyPr>
          <a:lstStyle/>
          <a:p>
            <a:r>
              <a:rPr lang="en-US" dirty="0"/>
              <a:t>Supplemental GMDVA Equipment Outages Submittal</a:t>
            </a:r>
            <a:endParaRPr lang="en-US"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r>
              <a:rPr lang="en-US" sz="2200" dirty="0"/>
              <a:t>Deadline for providing ERCOT a list of equipment susceptible to be removed as a result from GMD supplemental event was in December.</a:t>
            </a:r>
          </a:p>
          <a:p>
            <a:pPr marL="0" indent="0">
              <a:buNone/>
            </a:pPr>
            <a:endParaRPr lang="en-US" sz="2200" dirty="0"/>
          </a:p>
        </p:txBody>
      </p:sp>
    </p:spTree>
    <p:extLst>
      <p:ext uri="{BB962C8B-B14F-4D97-AF65-F5344CB8AC3E}">
        <p14:creationId xmlns:p14="http://schemas.microsoft.com/office/powerpoint/2010/main" val="410987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463EB0A-3D7C-4AA5-BFA5-8EE5B4BA5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78651" y="1122363"/>
            <a:ext cx="11034695" cy="3174690"/>
          </a:xfrm>
        </p:spPr>
        <p:txBody>
          <a:bodyPr>
            <a:normAutofit/>
          </a:bodyPr>
          <a:lstStyle/>
          <a:p>
            <a:pPr algn="l"/>
            <a:r>
              <a:rPr lang="en-US" sz="8000" dirty="0"/>
              <a:t>Questions or Comments?</a:t>
            </a:r>
          </a:p>
        </p:txBody>
      </p:sp>
      <p:sp>
        <p:nvSpPr>
          <p:cNvPr id="9" name="Rectangle 8">
            <a:extLst>
              <a:ext uri="{FF2B5EF4-FFF2-40B4-BE49-F238E27FC236}">
                <a16:creationId xmlns:a16="http://schemas.microsoft.com/office/drawing/2014/main" id="{7945AD00-F967-454D-A4B2-39ABA5C88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E9BC5B79-B912-427C-8219-E3E50943F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2084809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r>
              <a:rPr lang="en-US" dirty="0"/>
              <a:t>Future Meetings</a:t>
            </a:r>
            <a:endParaRPr lang="en-US"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r>
              <a:rPr lang="en-US" sz="2200" dirty="0"/>
              <a:t>March 16, 2021.</a:t>
            </a:r>
          </a:p>
          <a:p>
            <a:pPr marL="0" indent="0">
              <a:buNone/>
            </a:pPr>
            <a:endParaRPr lang="en-US" sz="2200" dirty="0"/>
          </a:p>
        </p:txBody>
      </p:sp>
    </p:spTree>
    <p:extLst>
      <p:ext uri="{BB962C8B-B14F-4D97-AF65-F5344CB8AC3E}">
        <p14:creationId xmlns:p14="http://schemas.microsoft.com/office/powerpoint/2010/main" val="2357822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463EB0A-3D7C-4AA5-BFA5-8EE5B4BA56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78651" y="1122363"/>
            <a:ext cx="11034695" cy="3174690"/>
          </a:xfrm>
        </p:spPr>
        <p:txBody>
          <a:bodyPr>
            <a:normAutofit/>
          </a:bodyPr>
          <a:lstStyle/>
          <a:p>
            <a:pPr algn="l"/>
            <a:r>
              <a:rPr lang="en-US" sz="8000" dirty="0"/>
              <a:t>2021 PGDTF Activities </a:t>
            </a:r>
          </a:p>
        </p:txBody>
      </p:sp>
      <p:sp>
        <p:nvSpPr>
          <p:cNvPr id="9" name="Rectangle 8">
            <a:extLst>
              <a:ext uri="{FF2B5EF4-FFF2-40B4-BE49-F238E27FC236}">
                <a16:creationId xmlns:a16="http://schemas.microsoft.com/office/drawing/2014/main" id="{7945AD00-F967-454D-A4B2-39ABA5C88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7544"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E9BC5B79-B912-427C-8219-E3E50943F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78652" y="4501201"/>
            <a:ext cx="1103469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109360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pPr lvl="0"/>
            <a:r>
              <a:rPr lang="en-US" sz="2800" dirty="0"/>
              <a:t>TPL-007-4 R4. Benchmark GMD Vulnerability Assessment </a:t>
            </a:r>
            <a:br>
              <a:rPr lang="en-US" sz="2800" dirty="0"/>
            </a:br>
            <a:endParaRPr lang="en-US" sz="2800"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pPr marL="0" indent="0">
              <a:buNone/>
            </a:pPr>
            <a:r>
              <a:rPr lang="en-US" sz="2200" dirty="0"/>
              <a:t>R4. “</a:t>
            </a:r>
            <a:r>
              <a:rPr lang="en-US" sz="2200" i="1" dirty="0"/>
              <a:t>Each responsible entity, as determined in Requirement R1, shall complete a benchmark GMD Vulnerability Assessment of the Near-Term Transmission Planning Horizon at least once every 60 calendar months. This benchmark GMD Vulnerability Assessment shall use a study or studies based on models identified in Requirement R2, document assumptions, and document summarized results of the steady state analysis”</a:t>
            </a:r>
            <a:r>
              <a:rPr lang="en-US" sz="2200" dirty="0"/>
              <a:t>. – TPL-007-4</a:t>
            </a:r>
          </a:p>
          <a:p>
            <a:pPr marL="0" indent="0">
              <a:buNone/>
            </a:pPr>
            <a:endParaRPr lang="en-US" sz="2200" dirty="0"/>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2367689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pPr lvl="0"/>
            <a:r>
              <a:rPr lang="en-US" sz="2800" dirty="0"/>
              <a:t>TPL-007-4 R7. Develop CAPs for Benchmark GMD Vulnerability Assessment </a:t>
            </a:r>
            <a:br>
              <a:rPr lang="en-US" sz="2800" dirty="0"/>
            </a:br>
            <a:endParaRPr lang="en-US" sz="2800"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pPr marL="0" indent="0">
              <a:buNone/>
            </a:pPr>
            <a:r>
              <a:rPr lang="en-US" sz="2200" dirty="0"/>
              <a:t>R7. “</a:t>
            </a:r>
            <a:r>
              <a:rPr lang="en-US" sz="2200" i="1" dirty="0"/>
              <a:t>Each responsible entity, as determined in Requirement R1, that concludes through the benchmark GMD Vulnerability Assessment conducted in Requirement R4 that their System does not meet the performance requirements for the steady state planning benchmark GMD event contained in Table 1, shall develop a Corrective Action Plan (CAP) addressing how the performance requirements will be met”</a:t>
            </a:r>
            <a:r>
              <a:rPr lang="en-US" sz="2200" dirty="0"/>
              <a:t>. – TPL-007-4</a:t>
            </a:r>
          </a:p>
          <a:p>
            <a:pPr marL="0" indent="0">
              <a:buNone/>
            </a:pPr>
            <a:endParaRPr lang="en-US" sz="2200" dirty="0"/>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978182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pPr lvl="0"/>
            <a:r>
              <a:rPr lang="en-US" sz="2800" dirty="0"/>
              <a:t>TPL-007-4 R8. Develop CAPs for Benchmark GMD Vulnerability Assessment </a:t>
            </a:r>
            <a:br>
              <a:rPr lang="en-US" sz="2800" dirty="0"/>
            </a:br>
            <a:endParaRPr lang="en-US" sz="2800"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pPr marL="0" indent="0">
              <a:buNone/>
            </a:pPr>
            <a:r>
              <a:rPr lang="en-US" sz="2200" dirty="0"/>
              <a:t>R8. “</a:t>
            </a:r>
            <a:r>
              <a:rPr lang="en-US" sz="2200" i="1" dirty="0"/>
              <a:t>Each responsible entity, as determined in Requirement R1, shall complete a supplemental GMD Vulnerability Assessment of the Near-Term Transmission Planning Horizon at least once every 60 calendar months. This supplemental GMD Vulnerability Assessment shall use a study or studies based on models identified in Requirement R2, document assumptions, and document summarized results of the steady state analysis”</a:t>
            </a:r>
            <a:r>
              <a:rPr lang="en-US" sz="2200" dirty="0"/>
              <a:t>. – TPL-007-4</a:t>
            </a:r>
          </a:p>
          <a:p>
            <a:r>
              <a:rPr lang="en-US" sz="2200" dirty="0"/>
              <a:t>ERCOT is planning to perform and present the Benchmark GMD vulnerability assessment in 2021.</a:t>
            </a:r>
          </a:p>
          <a:p>
            <a:pPr marL="0" indent="0">
              <a:buNone/>
            </a:pPr>
            <a:endParaRPr lang="en-US" sz="2200" dirty="0"/>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1366601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15568" y="548640"/>
            <a:ext cx="10168128" cy="1179576"/>
          </a:xfrm>
        </p:spPr>
        <p:txBody>
          <a:bodyPr>
            <a:normAutofit/>
          </a:bodyPr>
          <a:lstStyle/>
          <a:p>
            <a:pPr lvl="0"/>
            <a:r>
              <a:rPr lang="en-US" sz="2500"/>
              <a:t>Determine acceptable system steady state voltage performance criteria.</a:t>
            </a:r>
            <a:br>
              <a:rPr lang="en-US" sz="2500"/>
            </a:br>
            <a:endParaRPr lang="en-US" sz="250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1115568" y="2481943"/>
            <a:ext cx="10168128" cy="3695020"/>
          </a:xfrm>
        </p:spPr>
        <p:txBody>
          <a:bodyPr>
            <a:normAutofit/>
          </a:bodyPr>
          <a:lstStyle/>
          <a:p>
            <a:pPr marL="0" indent="0">
              <a:buNone/>
            </a:pPr>
            <a:r>
              <a:rPr lang="en-US" sz="2200" dirty="0"/>
              <a:t>R3. “</a:t>
            </a:r>
            <a:r>
              <a:rPr lang="en-US" sz="2200" i="1" dirty="0"/>
              <a:t>Each responsible entity, as determined in Requirement R1, shall have criteria for acceptable System steady state voltage performance for its System during the GMD events described in Attachment 1</a:t>
            </a:r>
            <a:r>
              <a:rPr lang="en-US" sz="2200" dirty="0"/>
              <a:t>”. – TPL-007-4</a:t>
            </a:r>
          </a:p>
          <a:p>
            <a:pPr marL="0" indent="0">
              <a:buNone/>
            </a:pPr>
            <a:endParaRPr lang="en-US" sz="2200" dirty="0"/>
          </a:p>
          <a:p>
            <a:r>
              <a:rPr lang="en-US" sz="2200" dirty="0"/>
              <a:t>Attachment 1 “</a:t>
            </a:r>
            <a:r>
              <a:rPr lang="en-US" sz="2200" i="1" dirty="0"/>
              <a:t>Steady State: Voltage collapse, Cascading and uncontrolled islanding shall not occur</a:t>
            </a:r>
            <a:r>
              <a:rPr lang="en-US" sz="2200" dirty="0"/>
              <a:t>”.</a:t>
            </a:r>
          </a:p>
          <a:p>
            <a:r>
              <a:rPr lang="en-US" sz="2200" dirty="0"/>
              <a:t>Draft criteria: 0.88 </a:t>
            </a:r>
            <a:r>
              <a:rPr lang="en-US" sz="2200" dirty="0" err="1"/>
              <a:t>p.u</a:t>
            </a:r>
            <a:r>
              <a:rPr lang="en-US" sz="2200" dirty="0"/>
              <a:t> – 1.05 </a:t>
            </a:r>
            <a:r>
              <a:rPr lang="en-US" sz="2200" dirty="0" err="1"/>
              <a:t>p.u</a:t>
            </a:r>
            <a:r>
              <a:rPr lang="en-US" sz="2200" dirty="0"/>
              <a:t> voltage at load serving buses above 100kV. </a:t>
            </a:r>
          </a:p>
          <a:p>
            <a:endParaRPr lang="en-US" sz="2200" dirty="0"/>
          </a:p>
          <a:p>
            <a:pPr marL="0" indent="0">
              <a:buNone/>
            </a:pPr>
            <a:endParaRPr lang="en-US" sz="2200" dirty="0"/>
          </a:p>
        </p:txBody>
      </p:sp>
    </p:spTree>
    <p:extLst>
      <p:ext uri="{BB962C8B-B14F-4D97-AF65-F5344CB8AC3E}">
        <p14:creationId xmlns:p14="http://schemas.microsoft.com/office/powerpoint/2010/main" val="2138182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15568" y="548640"/>
            <a:ext cx="10168128" cy="1179576"/>
          </a:xfrm>
        </p:spPr>
        <p:txBody>
          <a:bodyPr>
            <a:normAutofit/>
          </a:bodyPr>
          <a:lstStyle/>
          <a:p>
            <a:pPr lvl="0"/>
            <a:r>
              <a:rPr lang="en-US" sz="2500" dirty="0"/>
              <a:t>Frequency and Working Group to update GIC models</a:t>
            </a:r>
            <a:br>
              <a:rPr lang="en-US" sz="2500" dirty="0"/>
            </a:br>
            <a:endParaRPr lang="en-US" sz="2500" dirty="0"/>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1115568" y="2481943"/>
            <a:ext cx="10168128" cy="3695020"/>
          </a:xfrm>
        </p:spPr>
        <p:txBody>
          <a:bodyPr>
            <a:normAutofit/>
          </a:bodyPr>
          <a:lstStyle/>
          <a:p>
            <a:r>
              <a:rPr lang="en-US" sz="2200" dirty="0"/>
              <a:t>Majority support developing model every 60 month.</a:t>
            </a:r>
          </a:p>
          <a:p>
            <a:r>
              <a:rPr lang="en-US" sz="2200" dirty="0"/>
              <a:t>SSWG</a:t>
            </a:r>
          </a:p>
          <a:p>
            <a:r>
              <a:rPr lang="en-US" sz="2200" dirty="0"/>
              <a:t>SPWG</a:t>
            </a:r>
          </a:p>
          <a:p>
            <a:r>
              <a:rPr lang="en-US" sz="2200" dirty="0"/>
              <a:t>DWG</a:t>
            </a:r>
          </a:p>
          <a:p>
            <a:r>
              <a:rPr lang="en-US" sz="2200" dirty="0"/>
              <a:t>PGDWG</a:t>
            </a:r>
          </a:p>
        </p:txBody>
      </p:sp>
    </p:spTree>
    <p:extLst>
      <p:ext uri="{BB962C8B-B14F-4D97-AF65-F5344CB8AC3E}">
        <p14:creationId xmlns:p14="http://schemas.microsoft.com/office/powerpoint/2010/main" val="2318290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1115568" y="548640"/>
            <a:ext cx="10168128" cy="1179576"/>
          </a:xfrm>
        </p:spPr>
        <p:txBody>
          <a:bodyPr>
            <a:normAutofit/>
          </a:bodyPr>
          <a:lstStyle/>
          <a:p>
            <a:r>
              <a:rPr lang="en-US" sz="4000" dirty="0"/>
              <a:t>PGDTF Documents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1115568" y="2481943"/>
            <a:ext cx="10168128" cy="3695020"/>
          </a:xfrm>
        </p:spPr>
        <p:txBody>
          <a:bodyPr>
            <a:normAutofit/>
          </a:bodyPr>
          <a:lstStyle/>
          <a:p>
            <a:pPr lvl="0"/>
            <a:r>
              <a:rPr lang="en-US" sz="2200" dirty="0"/>
              <a:t>Scope, Procedure Manual, Planning guides and etc.</a:t>
            </a:r>
          </a:p>
          <a:p>
            <a:endParaRPr lang="en-US" sz="2200" dirty="0"/>
          </a:p>
        </p:txBody>
      </p:sp>
    </p:spTree>
    <p:extLst>
      <p:ext uri="{BB962C8B-B14F-4D97-AF65-F5344CB8AC3E}">
        <p14:creationId xmlns:p14="http://schemas.microsoft.com/office/powerpoint/2010/main" val="1098729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838200" y="253397"/>
            <a:ext cx="10515600" cy="1273233"/>
          </a:xfrm>
        </p:spPr>
        <p:txBody>
          <a:bodyPr>
            <a:normAutofit/>
          </a:bodyPr>
          <a:lstStyle/>
          <a:p>
            <a:br>
              <a:rPr lang="en-US" sz="4000"/>
            </a:br>
            <a:r>
              <a:rPr lang="en-US" sz="4000"/>
              <a:t>Federal And State Activities</a:t>
            </a:r>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p:cNvSpPr>
            <a:spLocks noGrp="1"/>
          </p:cNvSpPr>
          <p:nvPr>
            <p:ph idx="1"/>
          </p:nvPr>
        </p:nvSpPr>
        <p:spPr>
          <a:xfrm>
            <a:off x="838200" y="2478024"/>
            <a:ext cx="10515600" cy="3694176"/>
          </a:xfrm>
        </p:spPr>
        <p:txBody>
          <a:bodyPr>
            <a:normAutofit/>
          </a:bodyPr>
          <a:lstStyle/>
          <a:p>
            <a:r>
              <a:rPr lang="en-US" sz="2200" dirty="0"/>
              <a:t>NERC GMDTF.</a:t>
            </a:r>
          </a:p>
          <a:p>
            <a:r>
              <a:rPr lang="en-US" sz="2200" dirty="0"/>
              <a:t>Monitor GMD-related activities at FERC, IEEE, EPRI.</a:t>
            </a:r>
          </a:p>
        </p:txBody>
      </p:sp>
    </p:spTree>
    <p:extLst>
      <p:ext uri="{BB962C8B-B14F-4D97-AF65-F5344CB8AC3E}">
        <p14:creationId xmlns:p14="http://schemas.microsoft.com/office/powerpoint/2010/main" val="32004715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527</TotalTime>
  <Words>495</Words>
  <Application>Microsoft Office PowerPoint</Application>
  <PresentationFormat>Widescreen</PresentationFormat>
  <Paragraphs>50</Paragraphs>
  <Slides>12</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 2021 PGDTF Leadership </vt:lpstr>
      <vt:lpstr>2021 PGDTF Activities </vt:lpstr>
      <vt:lpstr>TPL-007-4 R4. Benchmark GMD Vulnerability Assessment  </vt:lpstr>
      <vt:lpstr>TPL-007-4 R7. Develop CAPs for Benchmark GMD Vulnerability Assessment  </vt:lpstr>
      <vt:lpstr>TPL-007-4 R8. Develop CAPs for Benchmark GMD Vulnerability Assessment  </vt:lpstr>
      <vt:lpstr>Determine acceptable system steady state voltage performance criteria. </vt:lpstr>
      <vt:lpstr>Frequency and Working Group to update GIC models </vt:lpstr>
      <vt:lpstr>PGDTF Documents</vt:lpstr>
      <vt:lpstr> Federal And State Activities</vt:lpstr>
      <vt:lpstr>Supplemental GMDVA Equipment Outages Submittal</vt:lpstr>
      <vt:lpstr>Questions or Comments?</vt:lpstr>
      <vt:lpstr>Future Meetings</vt:lpstr>
    </vt:vector>
  </TitlesOfParts>
  <Company>Oncor Electric Delivery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PGDTF Activities </dc:title>
  <dc:creator>Kandah, Amjed</dc:creator>
  <cp:lastModifiedBy>Chu Liang</cp:lastModifiedBy>
  <cp:revision>68</cp:revision>
  <dcterms:created xsi:type="dcterms:W3CDTF">2020-01-07T15:16:21Z</dcterms:created>
  <dcterms:modified xsi:type="dcterms:W3CDTF">2021-01-12T04:02:35Z</dcterms:modified>
</cp:coreProperties>
</file>