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35"/>
  </p:notesMasterIdLst>
  <p:handoutMasterIdLst>
    <p:handoutMasterId r:id="rId36"/>
  </p:handoutMasterIdLst>
  <p:sldIdLst>
    <p:sldId id="260" r:id="rId7"/>
    <p:sldId id="301" r:id="rId8"/>
    <p:sldId id="289" r:id="rId9"/>
    <p:sldId id="270" r:id="rId10"/>
    <p:sldId id="279" r:id="rId11"/>
    <p:sldId id="273" r:id="rId12"/>
    <p:sldId id="265" r:id="rId13"/>
    <p:sldId id="269" r:id="rId14"/>
    <p:sldId id="266" r:id="rId15"/>
    <p:sldId id="267" r:id="rId16"/>
    <p:sldId id="290" r:id="rId17"/>
    <p:sldId id="287" r:id="rId18"/>
    <p:sldId id="288" r:id="rId19"/>
    <p:sldId id="291" r:id="rId20"/>
    <p:sldId id="280" r:id="rId21"/>
    <p:sldId id="281" r:id="rId22"/>
    <p:sldId id="293" r:id="rId23"/>
    <p:sldId id="302" r:id="rId24"/>
    <p:sldId id="303" r:id="rId25"/>
    <p:sldId id="292" r:id="rId26"/>
    <p:sldId id="284" r:id="rId27"/>
    <p:sldId id="285" r:id="rId28"/>
    <p:sldId id="286" r:id="rId29"/>
    <p:sldId id="304" r:id="rId30"/>
    <p:sldId id="305" r:id="rId31"/>
    <p:sldId id="296" r:id="rId32"/>
    <p:sldId id="297" r:id="rId33"/>
    <p:sldId id="264"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nojosa, Jose Luis" initials="HJL" lastIdx="1" clrIdx="0">
    <p:extLst>
      <p:ext uri="{19B8F6BF-5375-455C-9EA6-DF929625EA0E}">
        <p15:presenceInfo xmlns:p15="http://schemas.microsoft.com/office/powerpoint/2012/main" userId="S-1-5-21-639947351-343809578-3807592339-379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0677" autoAdjust="0"/>
  </p:normalViewPr>
  <p:slideViewPr>
    <p:cSldViewPr showGuides="1">
      <p:cViewPr varScale="1">
        <p:scale>
          <a:sx n="98" d="100"/>
          <a:sy n="98" d="100"/>
        </p:scale>
        <p:origin x="96" y="1428"/>
      </p:cViewPr>
      <p:guideLst>
        <p:guide orient="horz" pos="2160"/>
        <p:guide pos="2880"/>
      </p:guideLst>
    </p:cSldViewPr>
  </p:slideViewPr>
  <p:notesTextViewPr>
    <p:cViewPr>
      <p:scale>
        <a:sx n="75" d="100"/>
        <a:sy n="75" d="100"/>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1/12/2021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1/12/2021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a:t>
            </a:fld>
            <a:endParaRPr lang="en-US"/>
          </a:p>
        </p:txBody>
      </p:sp>
    </p:spTree>
    <p:extLst>
      <p:ext uri="{BB962C8B-B14F-4D97-AF65-F5344CB8AC3E}">
        <p14:creationId xmlns:p14="http://schemas.microsoft.com/office/powerpoint/2010/main" val="476549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a:p>
        </p:txBody>
      </p:sp>
    </p:spTree>
    <p:extLst>
      <p:ext uri="{BB962C8B-B14F-4D97-AF65-F5344CB8AC3E}">
        <p14:creationId xmlns:p14="http://schemas.microsoft.com/office/powerpoint/2010/main" val="3807897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16</a:t>
            </a:fld>
            <a:endParaRPr lang="en-US"/>
          </a:p>
        </p:txBody>
      </p:sp>
    </p:spTree>
    <p:extLst>
      <p:ext uri="{BB962C8B-B14F-4D97-AF65-F5344CB8AC3E}">
        <p14:creationId xmlns:p14="http://schemas.microsoft.com/office/powerpoint/2010/main" val="3464214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BAL-003</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18</a:t>
            </a:fld>
            <a:endParaRPr lang="en-US"/>
          </a:p>
        </p:txBody>
      </p:sp>
    </p:spTree>
    <p:extLst>
      <p:ext uri="{BB962C8B-B14F-4D97-AF65-F5344CB8AC3E}">
        <p14:creationId xmlns:p14="http://schemas.microsoft.com/office/powerpoint/2010/main" val="809473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OP2018: FRO = -381.0, </a:t>
            </a:r>
            <a:r>
              <a:rPr lang="en-US" baseline="0" dirty="0" err="1" smtClean="0"/>
              <a:t>FRM_median</a:t>
            </a:r>
            <a:r>
              <a:rPr lang="en-US" baseline="0" dirty="0" smtClean="0"/>
              <a:t> = -843.17, </a:t>
            </a:r>
            <a:r>
              <a:rPr lang="en-US" baseline="0" dirty="0" err="1" smtClean="0"/>
              <a:t>FRM_average</a:t>
            </a:r>
            <a:r>
              <a:rPr lang="en-US" baseline="0" dirty="0" smtClean="0"/>
              <a:t> = -959.7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OP2019: FRO = -381.0, </a:t>
            </a:r>
            <a:r>
              <a:rPr lang="en-US" baseline="0" dirty="0" err="1" smtClean="0"/>
              <a:t>FRM_median</a:t>
            </a:r>
            <a:r>
              <a:rPr lang="en-US" baseline="0" dirty="0" smtClean="0"/>
              <a:t> = -811.14, </a:t>
            </a:r>
            <a:r>
              <a:rPr lang="en-US" baseline="0" dirty="0" err="1" smtClean="0"/>
              <a:t>FRM_average</a:t>
            </a:r>
            <a:r>
              <a:rPr lang="en-US" baseline="0" dirty="0" smtClean="0"/>
              <a:t> = -892.5</a:t>
            </a:r>
          </a:p>
          <a:p>
            <a:r>
              <a:rPr lang="en-US" baseline="0" dirty="0" smtClean="0"/>
              <a:t>OP2020: FRO = -425.0, </a:t>
            </a:r>
          </a:p>
        </p:txBody>
      </p:sp>
      <p:sp>
        <p:nvSpPr>
          <p:cNvPr id="4" name="Slide Number Placeholder 3"/>
          <p:cNvSpPr>
            <a:spLocks noGrp="1"/>
          </p:cNvSpPr>
          <p:nvPr>
            <p:ph type="sldNum" sz="quarter" idx="10"/>
          </p:nvPr>
        </p:nvSpPr>
        <p:spPr/>
        <p:txBody>
          <a:bodyPr/>
          <a:lstStyle/>
          <a:p>
            <a:fld id="{F62AC51D-6DAA-4455-8EA7-D54B64909A85}" type="slidenum">
              <a:rPr lang="en-US" smtClean="0"/>
              <a:t>19</a:t>
            </a:fld>
            <a:endParaRPr lang="en-US"/>
          </a:p>
        </p:txBody>
      </p:sp>
    </p:spTree>
    <p:extLst>
      <p:ext uri="{BB962C8B-B14F-4D97-AF65-F5344CB8AC3E}">
        <p14:creationId xmlns:p14="http://schemas.microsoft.com/office/powerpoint/2010/main" val="321189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30,241,845</a:t>
            </a:r>
            <a:r>
              <a:rPr lang="en-US" baseline="0" dirty="0" smtClean="0"/>
              <a:t> </a:t>
            </a:r>
            <a:r>
              <a:rPr lang="en-US" dirty="0" smtClean="0"/>
              <a:t>MWh</a:t>
            </a:r>
          </a:p>
        </p:txBody>
      </p:sp>
      <p:sp>
        <p:nvSpPr>
          <p:cNvPr id="4" name="Slide Number Placeholder 3"/>
          <p:cNvSpPr>
            <a:spLocks noGrp="1"/>
          </p:cNvSpPr>
          <p:nvPr>
            <p:ph type="sldNum" sz="quarter" idx="10"/>
          </p:nvPr>
        </p:nvSpPr>
        <p:spPr/>
        <p:txBody>
          <a:bodyPr/>
          <a:lstStyle/>
          <a:p>
            <a:fld id="{F62AC51D-6DAA-4455-8EA7-D54B64909A85}" type="slidenum">
              <a:rPr lang="en-US" smtClean="0"/>
              <a:t>21</a:t>
            </a:fld>
            <a:endParaRPr lang="en-US"/>
          </a:p>
        </p:txBody>
      </p:sp>
    </p:spTree>
    <p:extLst>
      <p:ext uri="{BB962C8B-B14F-4D97-AF65-F5344CB8AC3E}">
        <p14:creationId xmlns:p14="http://schemas.microsoft.com/office/powerpoint/2010/main" val="4164223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8,415,591</a:t>
            </a:r>
            <a:r>
              <a:rPr lang="en-US" sz="1200" b="0" i="0" u="none" strike="noStrike" kern="1200" baseline="0" dirty="0" smtClean="0">
                <a:solidFill>
                  <a:schemeClr val="tx1"/>
                </a:solidFill>
                <a:effectLst/>
                <a:latin typeface="+mn-lt"/>
                <a:ea typeface="+mn-ea"/>
                <a:cs typeface="+mn-cs"/>
              </a:rPr>
              <a:t> </a:t>
            </a:r>
            <a:r>
              <a:rPr lang="en-US" dirty="0" smtClean="0"/>
              <a:t>M</a:t>
            </a:r>
            <a:r>
              <a:rPr lang="en-US" sz="1200" b="0" i="0" u="none" strike="noStrike" kern="1200" dirty="0" smtClean="0">
                <a:solidFill>
                  <a:schemeClr val="tx1"/>
                </a:solidFill>
                <a:effectLst/>
                <a:latin typeface="+mn-lt"/>
                <a:ea typeface="+mn-ea"/>
                <a:cs typeface="+mn-cs"/>
              </a:rPr>
              <a:t>Wh</a:t>
            </a:r>
          </a:p>
          <a:p>
            <a:endParaRPr lang="en-US" sz="1200" b="0" i="0" u="none" strike="noStrike"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F62AC51D-6DAA-4455-8EA7-D54B64909A85}" type="slidenum">
              <a:rPr lang="en-US" smtClean="0"/>
              <a:t>22</a:t>
            </a:fld>
            <a:endParaRPr lang="en-US"/>
          </a:p>
        </p:txBody>
      </p:sp>
    </p:spTree>
    <p:extLst>
      <p:ext uri="{BB962C8B-B14F-4D97-AF65-F5344CB8AC3E}">
        <p14:creationId xmlns:p14="http://schemas.microsoft.com/office/powerpoint/2010/main" val="3331871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27.83%</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23</a:t>
            </a:fld>
            <a:endParaRPr lang="en-US"/>
          </a:p>
        </p:txBody>
      </p:sp>
    </p:spTree>
    <p:extLst>
      <p:ext uri="{BB962C8B-B14F-4D97-AF65-F5344CB8AC3E}">
        <p14:creationId xmlns:p14="http://schemas.microsoft.com/office/powerpoint/2010/main" val="1574076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645,288 MWh</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24</a:t>
            </a:fld>
            <a:endParaRPr lang="en-US"/>
          </a:p>
        </p:txBody>
      </p:sp>
    </p:spTree>
    <p:extLst>
      <p:ext uri="{BB962C8B-B14F-4D97-AF65-F5344CB8AC3E}">
        <p14:creationId xmlns:p14="http://schemas.microsoft.com/office/powerpoint/2010/main" val="2888508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2.13%</a:t>
            </a:r>
          </a:p>
          <a:p>
            <a:endParaRPr lang="en-US" dirty="0" smtClean="0"/>
          </a:p>
        </p:txBody>
      </p:sp>
      <p:sp>
        <p:nvSpPr>
          <p:cNvPr id="4" name="Slide Number Placeholder 3"/>
          <p:cNvSpPr>
            <a:spLocks noGrp="1"/>
          </p:cNvSpPr>
          <p:nvPr>
            <p:ph type="sldNum" sz="quarter" idx="10"/>
          </p:nvPr>
        </p:nvSpPr>
        <p:spPr/>
        <p:txBody>
          <a:bodyPr/>
          <a:lstStyle/>
          <a:p>
            <a:fld id="{F62AC51D-6DAA-4455-8EA7-D54B64909A85}" type="slidenum">
              <a:rPr lang="en-US" smtClean="0"/>
              <a:t>25</a:t>
            </a:fld>
            <a:endParaRPr lang="en-US"/>
          </a:p>
        </p:txBody>
      </p:sp>
    </p:spTree>
    <p:extLst>
      <p:ext uri="{BB962C8B-B14F-4D97-AF65-F5344CB8AC3E}">
        <p14:creationId xmlns:p14="http://schemas.microsoft.com/office/powerpoint/2010/main" val="779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Minimum Inertia</a:t>
            </a:r>
            <a:r>
              <a:rPr lang="en-US" baseline="0" dirty="0" smtClean="0"/>
              <a:t> = 136,593 MW*s on 12/23/2020</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Previous Minimum was </a:t>
            </a:r>
            <a:r>
              <a:rPr lang="en-US" sz="1200" b="0" i="0" u="none" strike="noStrike" kern="1200" dirty="0" smtClean="0">
                <a:solidFill>
                  <a:schemeClr val="tx1"/>
                </a:solidFill>
                <a:effectLst/>
                <a:latin typeface="+mn-lt"/>
                <a:ea typeface="+mn-ea"/>
                <a:cs typeface="+mn-cs"/>
              </a:rPr>
              <a:t>128,759</a:t>
            </a:r>
            <a:r>
              <a:rPr lang="en-US" dirty="0" smtClean="0"/>
              <a:t> </a:t>
            </a:r>
            <a:r>
              <a:rPr lang="en-US" baseline="0" dirty="0" smtClean="0"/>
              <a:t> MW*s on 11/18/2018.</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accent2"/>
                </a:solidFill>
              </a:rPr>
              <a:t>Mean: </a:t>
            </a:r>
            <a:r>
              <a:rPr lang="en-US" sz="1600" b="1" baseline="0" dirty="0" smtClean="0"/>
              <a:t>176,982</a:t>
            </a:r>
          </a:p>
          <a:p>
            <a:pPr lvl="0"/>
            <a:r>
              <a:rPr lang="en-US" sz="1600" dirty="0" smtClean="0">
                <a:solidFill>
                  <a:schemeClr val="accent2"/>
                </a:solidFill>
              </a:rPr>
              <a:t>Max: </a:t>
            </a:r>
            <a:r>
              <a:rPr lang="en-US" sz="1600" b="1" dirty="0" smtClean="0">
                <a:solidFill>
                  <a:schemeClr val="accent2"/>
                </a:solidFill>
              </a:rPr>
              <a:t>258,856</a:t>
            </a:r>
            <a:r>
              <a:rPr lang="en-US" sz="1600" b="1" baseline="0" dirty="0" smtClean="0">
                <a:solidFill>
                  <a:schemeClr val="accent2"/>
                </a:solidFill>
              </a:rPr>
              <a:t> </a:t>
            </a:r>
            <a:r>
              <a:rPr lang="en-US" sz="1600" dirty="0" smtClean="0">
                <a:solidFill>
                  <a:schemeClr val="accent2"/>
                </a:solidFill>
              </a:rPr>
              <a:t>on Dec 4th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accent2"/>
                </a:solidFill>
              </a:rPr>
              <a:t>Min: </a:t>
            </a:r>
            <a:r>
              <a:rPr lang="en-US" sz="1600" b="1" dirty="0" smtClean="0">
                <a:solidFill>
                  <a:schemeClr val="accent2"/>
                </a:solidFill>
              </a:rPr>
              <a:t>136,593 </a:t>
            </a:r>
            <a:r>
              <a:rPr lang="en-US" sz="1600" dirty="0" smtClean="0">
                <a:solidFill>
                  <a:schemeClr val="accent2"/>
                </a:solidFill>
              </a:rPr>
              <a:t>on Dec 23rd</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27</a:t>
            </a:fld>
            <a:endParaRPr lang="en-US"/>
          </a:p>
        </p:txBody>
      </p:sp>
    </p:spTree>
    <p:extLst>
      <p:ext uri="{BB962C8B-B14F-4D97-AF65-F5344CB8AC3E}">
        <p14:creationId xmlns:p14="http://schemas.microsoft.com/office/powerpoint/2010/main" val="3461496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2018</a:t>
            </a:r>
            <a:r>
              <a:rPr lang="en-US" baseline="0" dirty="0" smtClean="0"/>
              <a:t> BAAL-003 FRM Performance: -843.17</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2137331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solidFill>
                  <a:srgbClr val="FF0000"/>
                </a:solidFill>
              </a:rPr>
              <a:t>Outliers (Total</a:t>
            </a:r>
            <a:r>
              <a:rPr lang="en-US" baseline="0" dirty="0" smtClean="0">
                <a:solidFill>
                  <a:srgbClr val="FF0000"/>
                </a:solidFill>
              </a:rPr>
              <a:t> of 3 below 100%) </a:t>
            </a:r>
            <a:r>
              <a:rPr lang="en-US" dirty="0" smtClean="0">
                <a:solidFill>
                  <a:srgbClr val="FF0000"/>
                </a:solidFill>
              </a:rPr>
              <a:t>:</a:t>
            </a:r>
          </a:p>
          <a:p>
            <a:pPr marL="228600" indent="-228600">
              <a:buFont typeface="Arial" panose="020B0604020202020204" pitchFamily="34" charset="0"/>
              <a:buAutoNum type="arabicPeriod"/>
            </a:pPr>
            <a:r>
              <a:rPr lang="en-US" b="1" dirty="0" smtClean="0"/>
              <a:t>93.37%</a:t>
            </a:r>
            <a:r>
              <a:rPr lang="en-US" b="1" baseline="0" dirty="0" smtClean="0"/>
              <a:t> @ 12/4/2020 22:00</a:t>
            </a:r>
          </a:p>
          <a:p>
            <a:pPr marL="228600" indent="-228600">
              <a:buFont typeface="Arial" panose="020B0604020202020204" pitchFamily="34" charset="0"/>
              <a:buAutoNum type="arabicPeriod"/>
            </a:pPr>
            <a:endParaRPr lang="en-US" b="1" baseline="0" dirty="0" smtClean="0"/>
          </a:p>
          <a:p>
            <a:pPr marL="457200" lvl="1" indent="0">
              <a:buFont typeface="Arial" panose="020B0604020202020204" pitchFamily="34" charset="0"/>
              <a:buNone/>
            </a:pPr>
            <a:r>
              <a:rPr lang="en-US" b="1" baseline="0" dirty="0" smtClean="0"/>
              <a:t>Expected Generation Deviation of -1135 MW @ 10:16:05</a:t>
            </a:r>
          </a:p>
          <a:p>
            <a:pPr marL="457200" lvl="1" indent="0">
              <a:buFont typeface="Arial" panose="020B0604020202020204" pitchFamily="34" charset="0"/>
              <a:buNone/>
            </a:pPr>
            <a:r>
              <a:rPr lang="en-US" b="0" baseline="0" dirty="0" smtClean="0"/>
              <a:t>At this time, there was a contribution of about -1035 MW from thermal resources with top contributors related to resources shutting down (2 resources with a combined HSL of 1121 MW). Manual offset of 300 MW was applied in response.</a:t>
            </a:r>
          </a:p>
          <a:p>
            <a:pPr marL="457200" lvl="1" indent="0">
              <a:buFont typeface="Arial" panose="020B0604020202020204" pitchFamily="34" charset="0"/>
              <a:buNone/>
            </a:pPr>
            <a:endParaRPr lang="en-US" b="0" baseline="0" dirty="0" smtClean="0"/>
          </a:p>
          <a:p>
            <a:pPr marL="457200" lvl="1" indent="0">
              <a:buFont typeface="Arial" panose="020B0604020202020204" pitchFamily="34" charset="0"/>
              <a:buNone/>
            </a:pPr>
            <a:r>
              <a:rPr lang="en-US" b="1" baseline="0" dirty="0" smtClean="0"/>
              <a:t>Loss of generation, about 260 MW @ 22:28:59</a:t>
            </a:r>
          </a:p>
          <a:p>
            <a:pPr marL="457200" lvl="1" indent="0">
              <a:buFont typeface="Arial" panose="020B0604020202020204" pitchFamily="34" charset="0"/>
              <a:buNone/>
            </a:pPr>
            <a:r>
              <a:rPr lang="en-US" b="0" baseline="0" dirty="0" smtClean="0"/>
              <a:t>Frequency fell to 59.946 Hz and took about 13 minutes and 7 seconds for frequency to recover to the dead band. Frequency recovered to 59.96 Hz immediately after the loss of generation before dropping below 59.95 Hz due to an increase in non-conform load. Frequency hovered around 59.96 Hz from 22:33:27 to 22:42:06. Regulation Down was deployed for about 190 MW prior to the event. Total of 148 MW of Regulation up was requested after the event. No manual offset applied and no RRS requested.</a:t>
            </a:r>
          </a:p>
          <a:p>
            <a:pPr marL="457200" lvl="1" indent="0">
              <a:buFont typeface="Arial" panose="020B0604020202020204" pitchFamily="34" charset="0"/>
              <a:buNone/>
            </a:pPr>
            <a:endParaRPr lang="en-US" b="0" baseline="0" dirty="0" smtClean="0"/>
          </a:p>
          <a:p>
            <a:pPr marL="228600" indent="-228600">
              <a:buFont typeface="Arial" panose="020B0604020202020204" pitchFamily="34" charset="0"/>
              <a:buAutoNum type="arabicPeriod"/>
            </a:pPr>
            <a:r>
              <a:rPr lang="en-US" b="1" dirty="0" smtClean="0"/>
              <a:t>71.34% @ 12/24/2020 16:00</a:t>
            </a:r>
          </a:p>
          <a:p>
            <a:pPr marL="228600" indent="-228600">
              <a:buFont typeface="Arial" panose="020B0604020202020204" pitchFamily="34" charset="0"/>
              <a:buAutoNum type="arabicPeriod"/>
            </a:pPr>
            <a:endParaRPr lang="en-US" b="1" dirty="0" smtClean="0"/>
          </a:p>
          <a:p>
            <a:pPr marL="457200" lvl="1" indent="0">
              <a:buFont typeface="Arial" panose="020B0604020202020204" pitchFamily="34" charset="0"/>
              <a:buNone/>
            </a:pPr>
            <a:r>
              <a:rPr lang="en-US" b="1" dirty="0" smtClean="0"/>
              <a:t>IRR</a:t>
            </a:r>
            <a:r>
              <a:rPr lang="en-US" b="1" baseline="0" dirty="0" smtClean="0"/>
              <a:t> Ramp</a:t>
            </a:r>
          </a:p>
          <a:p>
            <a:pPr marL="457200" lvl="1" indent="0">
              <a:buFont typeface="Arial" panose="020B0604020202020204" pitchFamily="34" charset="0"/>
              <a:buNone/>
            </a:pPr>
            <a:r>
              <a:rPr lang="en-US" b="0" baseline="0" dirty="0" smtClean="0"/>
              <a:t>Between 16:24 and 16:54, solar generation ramped down by about 1450 MW (~242 MW/5 min). Between 16:40 and 17:30, wind generation ramped down by about 6080 MW (~608 MW/5 min).</a:t>
            </a:r>
          </a:p>
          <a:p>
            <a:pPr marL="457200" lvl="1" indent="0">
              <a:buFont typeface="Arial" panose="020B0604020202020204" pitchFamily="34" charset="0"/>
              <a:buNone/>
            </a:pPr>
            <a:endParaRPr lang="en-US" b="1" dirty="0" smtClean="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smtClean="0"/>
              <a:t>Expected Generation Deviation of -</a:t>
            </a:r>
            <a:r>
              <a:rPr lang="en-US" b="1" baseline="0" dirty="0" smtClean="0"/>
              <a:t>1000 </a:t>
            </a:r>
            <a:r>
              <a:rPr lang="en-US" b="1" baseline="0" dirty="0" smtClean="0"/>
              <a:t>MW @ </a:t>
            </a:r>
            <a:r>
              <a:rPr lang="en-US" b="1" baseline="0" dirty="0" smtClean="0"/>
              <a:t>16:28</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smtClean="0"/>
              <a:t>Most contributions from solar down ramp</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baseline="0" dirty="0" smtClean="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smtClean="0"/>
              <a:t>Expected </a:t>
            </a:r>
            <a:r>
              <a:rPr lang="en-US" b="1" baseline="0" dirty="0" smtClean="0"/>
              <a:t>Generation Deviation of -</a:t>
            </a:r>
            <a:r>
              <a:rPr lang="en-US" b="1" baseline="0" dirty="0" smtClean="0"/>
              <a:t>1951 </a:t>
            </a:r>
            <a:r>
              <a:rPr lang="en-US" b="1" baseline="0" dirty="0" smtClean="0"/>
              <a:t>MW @ </a:t>
            </a:r>
            <a:r>
              <a:rPr lang="en-US" b="1" baseline="0" dirty="0" smtClean="0"/>
              <a:t>16:46</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smtClean="0"/>
              <a:t>Contributions from solar and wind down ramp, some conventional resources were slow to respond</a:t>
            </a:r>
            <a:endParaRPr lang="en-US" b="1" dirty="0" smtClean="0"/>
          </a:p>
          <a:p>
            <a:pPr marL="457200" lvl="1" indent="0">
              <a:buFont typeface="Arial" panose="020B0604020202020204" pitchFamily="34" charset="0"/>
              <a:buNone/>
            </a:pPr>
            <a:endParaRPr lang="en-US" b="1" dirty="0" smtClean="0"/>
          </a:p>
          <a:p>
            <a:pPr marL="457200" lvl="1" indent="0">
              <a:buFont typeface="Arial" panose="020B0604020202020204" pitchFamily="34" charset="0"/>
              <a:buNone/>
            </a:pPr>
            <a:r>
              <a:rPr lang="en-US" b="1" dirty="0" smtClean="0"/>
              <a:t>Manual</a:t>
            </a:r>
            <a:r>
              <a:rPr lang="en-US" b="1" baseline="0" dirty="0" smtClean="0"/>
              <a:t> </a:t>
            </a:r>
            <a:r>
              <a:rPr lang="en-US" b="1" baseline="0" dirty="0" smtClean="0"/>
              <a:t>Offsets</a:t>
            </a:r>
          </a:p>
          <a:p>
            <a:pPr marL="457200" lvl="1" indent="0">
              <a:buFont typeface="Arial" panose="020B0604020202020204" pitchFamily="34" charset="0"/>
              <a:buNone/>
            </a:pPr>
            <a:r>
              <a:rPr lang="en-US" b="1" baseline="0" dirty="0" smtClean="0"/>
              <a:t>Offset of 250 MW @ 16:45, 500 MW @ 16:50, 500 MW @ 16:53, 300 MW @ 16:55, 300 MW @ 17:05 to recover regulation during low frequency</a:t>
            </a:r>
            <a:endParaRPr lang="en-US" b="1" baseline="0" dirty="0" smtClean="0"/>
          </a:p>
          <a:p>
            <a:pPr marL="457200" lvl="1" indent="0">
              <a:buFont typeface="Arial" panose="020B0604020202020204" pitchFamily="34" charset="0"/>
              <a:buNone/>
            </a:pPr>
            <a:endParaRPr lang="en-US" b="1" dirty="0" smtClean="0"/>
          </a:p>
          <a:p>
            <a:pPr marL="228600" indent="-228600">
              <a:buFont typeface="Arial" panose="020B0604020202020204" pitchFamily="34" charset="0"/>
              <a:buAutoNum type="arabicPeriod"/>
            </a:pPr>
            <a:r>
              <a:rPr lang="en-US" b="1" dirty="0" smtClean="0"/>
              <a:t>84.31% @ 12/26/2020 </a:t>
            </a:r>
            <a:r>
              <a:rPr lang="en-US" b="1" dirty="0" smtClean="0"/>
              <a:t>16:00</a:t>
            </a:r>
          </a:p>
          <a:p>
            <a:pPr marL="228600" indent="-228600">
              <a:buFont typeface="Arial" panose="020B0604020202020204" pitchFamily="34" charset="0"/>
              <a:buAutoNum type="arabicPeriod"/>
            </a:pPr>
            <a:endParaRPr lang="en-US" b="1" dirty="0" smtClean="0"/>
          </a:p>
          <a:p>
            <a:pPr marL="457200" lvl="1" indent="0">
              <a:buFont typeface="Arial" panose="020B0604020202020204" pitchFamily="34" charset="0"/>
              <a:buNone/>
            </a:pPr>
            <a:r>
              <a:rPr lang="en-US" b="1" dirty="0" smtClean="0"/>
              <a:t>Expected</a:t>
            </a:r>
            <a:r>
              <a:rPr lang="en-US" b="1" baseline="0" dirty="0" smtClean="0"/>
              <a:t> Generation Deviation of -371 MW @ 16:04</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smtClean="0"/>
              <a:t>Between 16:01 and 16:05,</a:t>
            </a:r>
            <a:r>
              <a:rPr lang="en-US" b="0" baseline="0" dirty="0" smtClean="0"/>
              <a:t> solar and wind ramped down about 203 MW. Delayed response to higher basepoints from conventional and curtailed resources.</a:t>
            </a:r>
          </a:p>
          <a:p>
            <a:pPr marL="457200" lvl="1" indent="0">
              <a:buFont typeface="Arial" panose="020B0604020202020204" pitchFamily="34" charset="0"/>
              <a:buNone/>
            </a:pPr>
            <a:endParaRPr lang="en-US" b="1" baseline="0" dirty="0" smtClean="0"/>
          </a:p>
          <a:p>
            <a:pPr marL="457200" lvl="1" indent="0">
              <a:buFont typeface="Arial" panose="020B0604020202020204" pitchFamily="34" charset="0"/>
              <a:buNone/>
            </a:pPr>
            <a:r>
              <a:rPr lang="en-US" b="1" baseline="0" dirty="0" smtClean="0"/>
              <a:t>Expected Generation Deviation of -800 @ 16:40</a:t>
            </a:r>
          </a:p>
          <a:p>
            <a:pPr marL="457200" lvl="1" indent="0">
              <a:buFont typeface="Arial" panose="020B0604020202020204" pitchFamily="34" charset="0"/>
              <a:buNone/>
            </a:pPr>
            <a:r>
              <a:rPr lang="en-US" b="0" baseline="0" dirty="0" smtClean="0"/>
              <a:t>Main contributions from wind and solar resources ramping down.</a:t>
            </a:r>
          </a:p>
          <a:p>
            <a:pPr marL="457200" lvl="1" indent="0">
              <a:buFont typeface="Arial" panose="020B0604020202020204" pitchFamily="34" charset="0"/>
              <a:buNone/>
            </a:pPr>
            <a:endParaRPr lang="en-US" b="0" dirty="0" smtClean="0"/>
          </a:p>
          <a:p>
            <a:pPr marL="457200" lvl="1" indent="0">
              <a:buFont typeface="Arial" panose="020B0604020202020204" pitchFamily="34" charset="0"/>
              <a:buNone/>
            </a:pPr>
            <a:r>
              <a:rPr lang="en-US" b="1" dirty="0" smtClean="0"/>
              <a:t>Manual Offsets</a:t>
            </a:r>
          </a:p>
          <a:p>
            <a:pPr marL="457200" lvl="1" indent="0">
              <a:buFont typeface="Arial" panose="020B0604020202020204" pitchFamily="34" charset="0"/>
              <a:buNone/>
            </a:pPr>
            <a:r>
              <a:rPr lang="en-US" b="0" dirty="0" smtClean="0"/>
              <a:t>A 250 MW manual</a:t>
            </a:r>
            <a:r>
              <a:rPr lang="en-US" b="0" baseline="0" dirty="0" smtClean="0"/>
              <a:t> offsets was applied at the end of the hour and recalled 5 minutes into the next hour.</a:t>
            </a:r>
            <a:endParaRPr lang="en-US" b="0" dirty="0" smtClean="0"/>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a:p>
        </p:txBody>
      </p:sp>
    </p:spTree>
    <p:extLst>
      <p:ext uri="{BB962C8B-B14F-4D97-AF65-F5344CB8AC3E}">
        <p14:creationId xmlns:p14="http://schemas.microsoft.com/office/powerpoint/2010/main" val="2392401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Occurred on 11/21/2020</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a:p>
        </p:txBody>
      </p:sp>
    </p:spTree>
    <p:extLst>
      <p:ext uri="{BB962C8B-B14F-4D97-AF65-F5344CB8AC3E}">
        <p14:creationId xmlns:p14="http://schemas.microsoft.com/office/powerpoint/2010/main" val="2969347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a:p>
        </p:txBody>
      </p:sp>
    </p:spTree>
    <p:extLst>
      <p:ext uri="{BB962C8B-B14F-4D97-AF65-F5344CB8AC3E}">
        <p14:creationId xmlns:p14="http://schemas.microsoft.com/office/powerpoint/2010/main" val="907422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a:p>
        </p:txBody>
      </p:sp>
    </p:spTree>
    <p:extLst>
      <p:ext uri="{BB962C8B-B14F-4D97-AF65-F5344CB8AC3E}">
        <p14:creationId xmlns:p14="http://schemas.microsoft.com/office/powerpoint/2010/main" val="842787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600" dirty="0" smtClean="0">
                <a:solidFill>
                  <a:schemeClr val="accent2"/>
                </a:solidFill>
              </a:rPr>
              <a:t>Mean: 16.04 </a:t>
            </a:r>
            <a:r>
              <a:rPr lang="en-US" sz="1600" dirty="0" err="1" smtClean="0">
                <a:solidFill>
                  <a:schemeClr val="accent2"/>
                </a:solidFill>
              </a:rPr>
              <a:t>mHz</a:t>
            </a:r>
            <a:endParaRPr lang="en-US" sz="1600" dirty="0" smtClean="0">
              <a:solidFill>
                <a:schemeClr val="accent2"/>
              </a:solidFill>
            </a:endParaRPr>
          </a:p>
          <a:p>
            <a:pPr lvl="1"/>
            <a:r>
              <a:rPr lang="en-US" sz="1600" dirty="0" smtClean="0">
                <a:solidFill>
                  <a:schemeClr val="accent2"/>
                </a:solidFill>
              </a:rPr>
              <a:t>Min: 12.25 </a:t>
            </a:r>
            <a:r>
              <a:rPr lang="en-US" sz="1600" dirty="0" err="1" smtClean="0">
                <a:solidFill>
                  <a:schemeClr val="accent2"/>
                </a:solidFill>
              </a:rPr>
              <a:t>mHz</a:t>
            </a:r>
            <a:endParaRPr lang="en-US" sz="1600" dirty="0" smtClean="0">
              <a:solidFill>
                <a:schemeClr val="accent2"/>
              </a:solidFill>
            </a:endParaRPr>
          </a:p>
          <a:p>
            <a:pPr lvl="1"/>
            <a:r>
              <a:rPr lang="en-US" sz="1600" dirty="0" smtClean="0">
                <a:solidFill>
                  <a:schemeClr val="accent2"/>
                </a:solidFill>
              </a:rPr>
              <a:t>Max: 22.6 </a:t>
            </a:r>
            <a:r>
              <a:rPr lang="en-US" sz="1600" dirty="0" err="1" smtClean="0">
                <a:solidFill>
                  <a:schemeClr val="accent2"/>
                </a:solidFill>
              </a:rPr>
              <a:t>mHz</a:t>
            </a:r>
            <a:endParaRPr lang="en-US" sz="1600" dirty="0" smtClean="0">
              <a:solidFill>
                <a:schemeClr val="accent2"/>
              </a:solidFill>
            </a:endParaRPr>
          </a:p>
          <a:p>
            <a:pPr marL="457200" lvl="1" indent="0">
              <a:buFont typeface="Arial" panose="020B0604020202020204" pitchFamily="34" charset="0"/>
              <a:buNone/>
            </a:pPr>
            <a:endParaRPr lang="en-US" sz="1600" dirty="0" smtClean="0">
              <a:solidFill>
                <a:schemeClr val="accent2"/>
              </a:solidFill>
            </a:endParaRPr>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a:p>
        </p:txBody>
      </p:sp>
    </p:spTree>
    <p:extLst>
      <p:ext uri="{BB962C8B-B14F-4D97-AF65-F5344CB8AC3E}">
        <p14:creationId xmlns:p14="http://schemas.microsoft.com/office/powerpoint/2010/main" val="3569779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2040052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600" dirty="0" smtClean="0">
              <a:solidFill>
                <a:schemeClr val="accent2"/>
              </a:solidFill>
            </a:endParaRPr>
          </a:p>
          <a:p>
            <a:pPr lvl="0"/>
            <a:endParaRPr lang="en-US" sz="1600" dirty="0" smtClean="0">
              <a:solidFill>
                <a:schemeClr val="accent2"/>
              </a:solidFill>
            </a:endParaRPr>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a:p>
        </p:txBody>
      </p:sp>
    </p:spTree>
    <p:extLst>
      <p:ext uri="{BB962C8B-B14F-4D97-AF65-F5344CB8AC3E}">
        <p14:creationId xmlns:p14="http://schemas.microsoft.com/office/powerpoint/2010/main" val="4143900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smtClean="0"/>
              <a:t>Footer text goes here.</a:t>
            </a:r>
            <a:endParaRPr lang="en-US"/>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914400"/>
            <a:ext cx="8534400" cy="51816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smtClean="0"/>
              <a:t>Footer text goes here.</a:t>
            </a:r>
            <a:endParaRPr lang="en-US"/>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16945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231350" y="0"/>
            <a:ext cx="591265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656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Footer text goes here.</a:t>
            </a:r>
            <a:endParaRPr lang="en-US" dirty="0"/>
          </a:p>
        </p:txBody>
      </p:sp>
      <p:sp>
        <p:nvSpPr>
          <p:cNvPr id="6"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smtClean="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12906" y="2413338"/>
            <a:ext cx="5646034" cy="2031325"/>
          </a:xfrm>
          <a:prstGeom prst="rect">
            <a:avLst/>
          </a:prstGeom>
          <a:noFill/>
        </p:spPr>
        <p:txBody>
          <a:bodyPr wrap="square" rtlCol="0">
            <a:spAutoFit/>
          </a:bodyPr>
          <a:lstStyle/>
          <a:p>
            <a:r>
              <a:rPr lang="en-US" b="1" dirty="0" smtClean="0"/>
              <a:t>ERCOT Frequency Control Report</a:t>
            </a:r>
          </a:p>
          <a:p>
            <a:r>
              <a:rPr lang="en-US" b="1" dirty="0" smtClean="0"/>
              <a:t>December 2020</a:t>
            </a:r>
            <a:endParaRPr lang="en-US" b="1" dirty="0"/>
          </a:p>
          <a:p>
            <a:endParaRPr lang="en-US" dirty="0"/>
          </a:p>
          <a:p>
            <a:r>
              <a:rPr lang="en-US" dirty="0" smtClean="0"/>
              <a:t>ERCOT</a:t>
            </a:r>
          </a:p>
          <a:p>
            <a:r>
              <a:rPr lang="en-US" dirty="0" smtClean="0"/>
              <a:t>Operations Planning</a:t>
            </a:r>
            <a:endParaRPr lang="en-US" dirty="0"/>
          </a:p>
          <a:p>
            <a:endParaRPr lang="en-US" dirty="0"/>
          </a:p>
          <a:p>
            <a:r>
              <a:rPr lang="en-US" dirty="0" smtClean="0"/>
              <a:t>PDCWG | January 13</a:t>
            </a:r>
            <a:r>
              <a:rPr lang="en-US" baseline="30000" dirty="0" smtClean="0"/>
              <a:t>th</a:t>
            </a:r>
            <a:r>
              <a:rPr lang="en-US" dirty="0" smtClean="0"/>
              <a:t>, 2020</a:t>
            </a:r>
            <a:endParaRPr lang="en-US" dirty="0"/>
          </a:p>
        </p:txBody>
      </p:sp>
    </p:spTree>
    <p:extLst>
      <p:ext uri="{BB962C8B-B14F-4D97-AF65-F5344CB8AC3E}">
        <p14:creationId xmlns:p14="http://schemas.microsoft.com/office/powerpoint/2010/main" val="730603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RMS1 of ERCOT Frequency by Month</a:t>
            </a:r>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a:p>
        </p:txBody>
      </p:sp>
      <p:pic>
        <p:nvPicPr>
          <p:cNvPr id="5" name="Picture 4"/>
          <p:cNvPicPr>
            <a:picLocks noChangeAspect="1"/>
          </p:cNvPicPr>
          <p:nvPr/>
        </p:nvPicPr>
        <p:blipFill>
          <a:blip r:embed="rId3"/>
          <a:stretch>
            <a:fillRect/>
          </a:stretch>
        </p:blipFill>
        <p:spPr>
          <a:xfrm>
            <a:off x="966216" y="914400"/>
            <a:ext cx="7287768" cy="5294138"/>
          </a:xfrm>
          <a:prstGeom prst="rect">
            <a:avLst/>
          </a:prstGeom>
        </p:spPr>
      </p:pic>
    </p:spTree>
    <p:extLst>
      <p:ext uri="{BB962C8B-B14F-4D97-AF65-F5344CB8AC3E}">
        <p14:creationId xmlns:p14="http://schemas.microsoft.com/office/powerpoint/2010/main" val="2031052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Frequency Profile Comparison</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910671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Profile Comparison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a:p>
        </p:txBody>
      </p:sp>
      <p:pic>
        <p:nvPicPr>
          <p:cNvPr id="5" name="Picture 4"/>
          <p:cNvPicPr>
            <a:picLocks noChangeAspect="1"/>
          </p:cNvPicPr>
          <p:nvPr/>
        </p:nvPicPr>
        <p:blipFill>
          <a:blip r:embed="rId2"/>
          <a:stretch>
            <a:fillRect/>
          </a:stretch>
        </p:blipFill>
        <p:spPr>
          <a:xfrm>
            <a:off x="966216" y="914400"/>
            <a:ext cx="7287768" cy="5293221"/>
          </a:xfrm>
          <a:prstGeom prst="rect">
            <a:avLst/>
          </a:prstGeom>
        </p:spPr>
      </p:pic>
    </p:spTree>
    <p:extLst>
      <p:ext uri="{BB962C8B-B14F-4D97-AF65-F5344CB8AC3E}">
        <p14:creationId xmlns:p14="http://schemas.microsoft.com/office/powerpoint/2010/main" val="176605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Profile Comparison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a:p>
        </p:txBody>
      </p:sp>
      <p:pic>
        <p:nvPicPr>
          <p:cNvPr id="5" name="Picture 4"/>
          <p:cNvPicPr>
            <a:picLocks noChangeAspect="1"/>
          </p:cNvPicPr>
          <p:nvPr/>
        </p:nvPicPr>
        <p:blipFill>
          <a:blip r:embed="rId2"/>
          <a:stretch>
            <a:fillRect/>
          </a:stretch>
        </p:blipFill>
        <p:spPr>
          <a:xfrm>
            <a:off x="966216" y="914400"/>
            <a:ext cx="7287768" cy="5293221"/>
          </a:xfrm>
          <a:prstGeom prst="rect">
            <a:avLst/>
          </a:prstGeom>
        </p:spPr>
      </p:pic>
    </p:spTree>
    <p:extLst>
      <p:ext uri="{BB962C8B-B14F-4D97-AF65-F5344CB8AC3E}">
        <p14:creationId xmlns:p14="http://schemas.microsoft.com/office/powerpoint/2010/main" val="2744282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Time Error Correction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82591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ERCOT Daily Time Error</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a:p>
        </p:txBody>
      </p:sp>
      <p:pic>
        <p:nvPicPr>
          <p:cNvPr id="5" name="Picture 4"/>
          <p:cNvPicPr>
            <a:picLocks noChangeAspect="1"/>
          </p:cNvPicPr>
          <p:nvPr/>
        </p:nvPicPr>
        <p:blipFill>
          <a:blip r:embed="rId3"/>
          <a:stretch>
            <a:fillRect/>
          </a:stretch>
        </p:blipFill>
        <p:spPr>
          <a:xfrm>
            <a:off x="966216" y="914400"/>
            <a:ext cx="7287768" cy="5293221"/>
          </a:xfrm>
          <a:prstGeom prst="rect">
            <a:avLst/>
          </a:prstGeom>
        </p:spPr>
      </p:pic>
    </p:spTree>
    <p:extLst>
      <p:ext uri="{BB962C8B-B14F-4D97-AF65-F5344CB8AC3E}">
        <p14:creationId xmlns:p14="http://schemas.microsoft.com/office/powerpoint/2010/main" val="756648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Error Corrections Log Summary</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a:p>
        </p:txBody>
      </p:sp>
      <p:sp>
        <p:nvSpPr>
          <p:cNvPr id="3" name="Content Placeholder 2"/>
          <p:cNvSpPr>
            <a:spLocks noGrp="1"/>
          </p:cNvSpPr>
          <p:nvPr>
            <p:ph idx="1"/>
          </p:nvPr>
        </p:nvSpPr>
        <p:spPr/>
        <p:txBody>
          <a:bodyPr/>
          <a:lstStyle/>
          <a:p>
            <a:r>
              <a:rPr lang="en-US" sz="2400" dirty="0" smtClean="0"/>
              <a:t>There have been no time error corrections since December 2016</a:t>
            </a:r>
            <a:endParaRPr lang="en-US" sz="2400" dirty="0"/>
          </a:p>
        </p:txBody>
      </p:sp>
    </p:spTree>
    <p:extLst>
      <p:ext uri="{BB962C8B-B14F-4D97-AF65-F5344CB8AC3E}">
        <p14:creationId xmlns:p14="http://schemas.microsoft.com/office/powerpoint/2010/main" val="19553938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BAL-003 Performance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2927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 Year </a:t>
            </a:r>
            <a:r>
              <a:rPr lang="en-US" dirty="0" smtClean="0"/>
              <a:t>2019 </a:t>
            </a:r>
            <a:r>
              <a:rPr lang="en-US" dirty="0"/>
              <a:t>BAL-003 Selected </a:t>
            </a:r>
            <a:r>
              <a:rPr lang="en-US" dirty="0" smtClean="0"/>
              <a:t>Events – Update</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18</a:t>
            </a:fld>
            <a:endParaRPr lang="en-US"/>
          </a:p>
        </p:txBody>
      </p:sp>
      <p:pic>
        <p:nvPicPr>
          <p:cNvPr id="3" name="Picture 2"/>
          <p:cNvPicPr>
            <a:picLocks noChangeAspect="1"/>
          </p:cNvPicPr>
          <p:nvPr/>
        </p:nvPicPr>
        <p:blipFill>
          <a:blip r:embed="rId3"/>
          <a:stretch>
            <a:fillRect/>
          </a:stretch>
        </p:blipFill>
        <p:spPr>
          <a:xfrm>
            <a:off x="25648" y="2057400"/>
            <a:ext cx="9082684" cy="2509837"/>
          </a:xfrm>
          <a:prstGeom prst="rect">
            <a:avLst/>
          </a:prstGeom>
        </p:spPr>
      </p:pic>
    </p:spTree>
    <p:extLst>
      <p:ext uri="{BB962C8B-B14F-4D97-AF65-F5344CB8AC3E}">
        <p14:creationId xmlns:p14="http://schemas.microsoft.com/office/powerpoint/2010/main" val="32918677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 Year </a:t>
            </a:r>
            <a:r>
              <a:rPr lang="en-US" dirty="0" smtClean="0"/>
              <a:t>2019 </a:t>
            </a:r>
            <a:r>
              <a:rPr lang="en-US" dirty="0"/>
              <a:t>BAL-003 FRM </a:t>
            </a:r>
            <a:r>
              <a:rPr lang="en-US" dirty="0" smtClean="0"/>
              <a:t>Performance - Update</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a:p>
        </p:txBody>
      </p:sp>
      <p:pic>
        <p:nvPicPr>
          <p:cNvPr id="7" name="Content Placeholder 6"/>
          <p:cNvPicPr>
            <a:picLocks noGrp="1" noChangeAspect="1"/>
          </p:cNvPicPr>
          <p:nvPr>
            <p:ph idx="1"/>
          </p:nvPr>
        </p:nvPicPr>
        <p:blipFill>
          <a:blip r:embed="rId3"/>
          <a:stretch>
            <a:fillRect/>
          </a:stretch>
        </p:blipFill>
        <p:spPr>
          <a:xfrm>
            <a:off x="304800" y="2874397"/>
            <a:ext cx="8534400" cy="1261606"/>
          </a:xfrm>
          <a:prstGeom prst="rect">
            <a:avLst/>
          </a:prstGeom>
        </p:spPr>
      </p:pic>
    </p:spTree>
    <p:extLst>
      <p:ext uri="{BB962C8B-B14F-4D97-AF65-F5344CB8AC3E}">
        <p14:creationId xmlns:p14="http://schemas.microsoft.com/office/powerpoint/2010/main" val="1181083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458200" cy="411208"/>
          </a:xfrm>
        </p:spPr>
        <p:txBody>
          <a:bodyPr/>
          <a:lstStyle/>
          <a:p>
            <a:r>
              <a:rPr lang="en-US" dirty="0" smtClean="0"/>
              <a:t>Summary of December 2020</a:t>
            </a:r>
            <a:endParaRPr lang="en-US" dirty="0"/>
          </a:p>
        </p:txBody>
      </p:sp>
      <p:sp>
        <p:nvSpPr>
          <p:cNvPr id="3" name="Content Placeholder 2"/>
          <p:cNvSpPr>
            <a:spLocks noGrp="1"/>
          </p:cNvSpPr>
          <p:nvPr>
            <p:ph idx="1"/>
          </p:nvPr>
        </p:nvSpPr>
        <p:spPr>
          <a:xfrm>
            <a:off x="492967" y="1583158"/>
            <a:ext cx="4114800" cy="4110831"/>
          </a:xfrm>
        </p:spPr>
        <p:txBody>
          <a:bodyPr/>
          <a:lstStyle/>
          <a:p>
            <a:pPr>
              <a:spcBef>
                <a:spcPts val="600"/>
              </a:spcBef>
            </a:pPr>
            <a:r>
              <a:rPr lang="en-US" sz="1800" dirty="0" smtClean="0">
                <a:solidFill>
                  <a:schemeClr val="accent2"/>
                </a:solidFill>
              </a:rPr>
              <a:t>CPS1: </a:t>
            </a:r>
            <a:r>
              <a:rPr lang="en-US" sz="1800" b="1" dirty="0" smtClean="0">
                <a:solidFill>
                  <a:schemeClr val="accent2"/>
                </a:solidFill>
              </a:rPr>
              <a:t>170.47%</a:t>
            </a:r>
            <a:endParaRPr lang="en-US" sz="1800" dirty="0" smtClean="0">
              <a:solidFill>
                <a:schemeClr val="accent2"/>
              </a:solidFill>
            </a:endParaRPr>
          </a:p>
          <a:p>
            <a:pPr>
              <a:spcBef>
                <a:spcPts val="600"/>
              </a:spcBef>
            </a:pPr>
            <a:r>
              <a:rPr lang="en-US" sz="1800" dirty="0" smtClean="0">
                <a:solidFill>
                  <a:schemeClr val="accent2"/>
                </a:solidFill>
              </a:rPr>
              <a:t>Current CPS1 12-Month </a:t>
            </a:r>
            <a:r>
              <a:rPr lang="en-US" sz="1800" dirty="0">
                <a:solidFill>
                  <a:schemeClr val="accent2"/>
                </a:solidFill>
              </a:rPr>
              <a:t>Rolling Average</a:t>
            </a:r>
            <a:r>
              <a:rPr lang="en-US" sz="1800" dirty="0" smtClean="0">
                <a:solidFill>
                  <a:schemeClr val="accent2"/>
                </a:solidFill>
              </a:rPr>
              <a:t>: </a:t>
            </a:r>
            <a:r>
              <a:rPr lang="en-US" sz="1800" b="1" dirty="0" smtClean="0">
                <a:solidFill>
                  <a:schemeClr val="accent2"/>
                </a:solidFill>
              </a:rPr>
              <a:t>171.19%</a:t>
            </a:r>
            <a:endParaRPr lang="en-US" sz="1800" dirty="0" smtClean="0">
              <a:solidFill>
                <a:schemeClr val="accent2"/>
              </a:solidFill>
            </a:endParaRPr>
          </a:p>
          <a:p>
            <a:pPr>
              <a:spcBef>
                <a:spcPts val="600"/>
              </a:spcBef>
            </a:pPr>
            <a:r>
              <a:rPr lang="en-US" sz="1800" b="1" dirty="0">
                <a:solidFill>
                  <a:schemeClr val="accent2"/>
                </a:solidFill>
              </a:rPr>
              <a:t>0</a:t>
            </a:r>
            <a:r>
              <a:rPr lang="en-US" sz="1800" dirty="0" smtClean="0">
                <a:solidFill>
                  <a:schemeClr val="accent2"/>
                </a:solidFill>
              </a:rPr>
              <a:t> BAAL Exceedance(s)</a:t>
            </a:r>
          </a:p>
          <a:p>
            <a:pPr>
              <a:spcBef>
                <a:spcPts val="600"/>
              </a:spcBef>
            </a:pPr>
            <a:r>
              <a:rPr lang="en-US" sz="1800" b="1" dirty="0">
                <a:solidFill>
                  <a:schemeClr val="accent2"/>
                </a:solidFill>
              </a:rPr>
              <a:t>3</a:t>
            </a:r>
            <a:r>
              <a:rPr lang="en-US" sz="1800" b="1" dirty="0" smtClean="0">
                <a:solidFill>
                  <a:schemeClr val="accent2"/>
                </a:solidFill>
              </a:rPr>
              <a:t> </a:t>
            </a:r>
            <a:r>
              <a:rPr lang="en-US" sz="1800" dirty="0" smtClean="0">
                <a:solidFill>
                  <a:schemeClr val="accent2"/>
                </a:solidFill>
              </a:rPr>
              <a:t>hourly CPS1 score below 100%</a:t>
            </a:r>
          </a:p>
          <a:p>
            <a:pPr>
              <a:spcBef>
                <a:spcPts val="600"/>
              </a:spcBef>
            </a:pPr>
            <a:r>
              <a:rPr lang="en-US" sz="1800" dirty="0" smtClean="0">
                <a:solidFill>
                  <a:schemeClr val="accent2"/>
                </a:solidFill>
              </a:rPr>
              <a:t>BAAL-003 Events have updated through 2019</a:t>
            </a:r>
          </a:p>
          <a:p>
            <a:pPr>
              <a:spcBef>
                <a:spcPts val="600"/>
              </a:spcBef>
            </a:pPr>
            <a:r>
              <a:rPr lang="en-US" sz="1800" dirty="0" smtClean="0">
                <a:solidFill>
                  <a:schemeClr val="accent2"/>
                </a:solidFill>
              </a:rPr>
              <a:t>2019 BAAL-003 FRM Performance: </a:t>
            </a:r>
            <a:r>
              <a:rPr lang="en-US" sz="1800" b="1" dirty="0" smtClean="0">
                <a:solidFill>
                  <a:schemeClr val="accent2"/>
                </a:solidFill>
              </a:rPr>
              <a:t>-811.14</a:t>
            </a:r>
          </a:p>
          <a:p>
            <a:endParaRPr lang="en-US" sz="1800" dirty="0" smtClean="0">
              <a:solidFill>
                <a:schemeClr val="accent2"/>
              </a:solidFill>
            </a:endParaRPr>
          </a:p>
          <a:p>
            <a:pPr marL="457200" lvl="1" indent="0">
              <a:buNone/>
            </a:pPr>
            <a:endParaRPr lang="en-US" sz="1800" dirty="0" smtClean="0">
              <a:solidFill>
                <a:schemeClr val="accent2"/>
              </a:solidFill>
            </a:endParaRPr>
          </a:p>
          <a:p>
            <a:pPr marL="457200" lvl="1" indent="0">
              <a:buNone/>
            </a:pPr>
            <a:endParaRPr lang="en-US" sz="1800" dirty="0"/>
          </a:p>
          <a:p>
            <a:pPr lvl="1"/>
            <a:endParaRPr lang="en-US" sz="1800" dirty="0" smtClean="0"/>
          </a:p>
          <a:p>
            <a:pPr lvl="1"/>
            <a:endParaRPr lang="en-US" sz="1800" dirty="0"/>
          </a:p>
          <a:p>
            <a:endParaRPr lang="en-US" sz="2400" dirty="0" smtClean="0"/>
          </a:p>
          <a:p>
            <a:endParaRPr lang="en-US" sz="2400" dirty="0"/>
          </a:p>
          <a:p>
            <a:endParaRPr lang="en-US" sz="2400" dirty="0" smtClean="0"/>
          </a:p>
          <a:p>
            <a:endParaRPr lang="en-US" sz="2400" dirty="0"/>
          </a:p>
          <a:p>
            <a:endParaRPr lang="en-US" sz="2400" dirty="0"/>
          </a:p>
        </p:txBody>
      </p:sp>
      <p:sp>
        <p:nvSpPr>
          <p:cNvPr id="4" name="Slide Number Placeholder 3"/>
          <p:cNvSpPr>
            <a:spLocks noGrp="1"/>
          </p:cNvSpPr>
          <p:nvPr>
            <p:ph type="sldNum" sz="quarter" idx="4"/>
          </p:nvPr>
        </p:nvSpPr>
        <p:spPr>
          <a:xfrm>
            <a:off x="8610600" y="6561139"/>
            <a:ext cx="457200" cy="168766"/>
          </a:xfrm>
        </p:spPr>
        <p:txBody>
          <a:bodyPr/>
          <a:lstStyle/>
          <a:p>
            <a:fld id="{1D93BD3E-1E9A-4970-A6F7-E7AC52762E0C}" type="slidenum">
              <a:rPr lang="en-US" smtClean="0"/>
              <a:pPr/>
              <a:t>2</a:t>
            </a:fld>
            <a:endParaRPr lang="en-US"/>
          </a:p>
        </p:txBody>
      </p:sp>
      <p:sp>
        <p:nvSpPr>
          <p:cNvPr id="5" name="Content Placeholder 2"/>
          <p:cNvSpPr txBox="1">
            <a:spLocks/>
          </p:cNvSpPr>
          <p:nvPr/>
        </p:nvSpPr>
        <p:spPr>
          <a:xfrm>
            <a:off x="4550979" y="1524000"/>
            <a:ext cx="4267200" cy="411083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smtClean="0">
                <a:solidFill>
                  <a:schemeClr val="accent2"/>
                </a:solidFill>
              </a:rPr>
              <a:t>2020 RMS1 Statistics</a:t>
            </a:r>
          </a:p>
          <a:p>
            <a:pPr lvl="1"/>
            <a:r>
              <a:rPr lang="en-US" sz="1600" dirty="0">
                <a:solidFill>
                  <a:schemeClr val="accent2"/>
                </a:solidFill>
              </a:rPr>
              <a:t>Mean</a:t>
            </a:r>
            <a:r>
              <a:rPr lang="en-US" sz="1600" dirty="0" smtClean="0">
                <a:solidFill>
                  <a:schemeClr val="accent2"/>
                </a:solidFill>
              </a:rPr>
              <a:t>: 16.04 </a:t>
            </a:r>
            <a:r>
              <a:rPr lang="en-US" sz="1600" dirty="0" err="1" smtClean="0">
                <a:solidFill>
                  <a:schemeClr val="accent2"/>
                </a:solidFill>
              </a:rPr>
              <a:t>mHz</a:t>
            </a:r>
            <a:endParaRPr lang="en-US" sz="1600" dirty="0">
              <a:solidFill>
                <a:schemeClr val="accent2"/>
              </a:solidFill>
            </a:endParaRPr>
          </a:p>
          <a:p>
            <a:pPr lvl="1"/>
            <a:r>
              <a:rPr lang="en-US" sz="1600" dirty="0">
                <a:solidFill>
                  <a:schemeClr val="accent2"/>
                </a:solidFill>
              </a:rPr>
              <a:t>Min: </a:t>
            </a:r>
            <a:r>
              <a:rPr lang="en-US" sz="1600" dirty="0" smtClean="0">
                <a:solidFill>
                  <a:schemeClr val="accent2"/>
                </a:solidFill>
              </a:rPr>
              <a:t>12.25 </a:t>
            </a:r>
            <a:r>
              <a:rPr lang="en-US" sz="1600" dirty="0" err="1" smtClean="0">
                <a:solidFill>
                  <a:schemeClr val="accent2"/>
                </a:solidFill>
              </a:rPr>
              <a:t>mHz</a:t>
            </a:r>
            <a:endParaRPr lang="en-US" sz="1600" dirty="0" smtClean="0">
              <a:solidFill>
                <a:schemeClr val="accent2"/>
              </a:solidFill>
            </a:endParaRPr>
          </a:p>
          <a:p>
            <a:pPr lvl="1"/>
            <a:r>
              <a:rPr lang="en-US" sz="1600" dirty="0" smtClean="0">
                <a:solidFill>
                  <a:schemeClr val="accent2"/>
                </a:solidFill>
              </a:rPr>
              <a:t>Max: 22.6 </a:t>
            </a:r>
            <a:r>
              <a:rPr lang="en-US" sz="1600" dirty="0" err="1" smtClean="0">
                <a:solidFill>
                  <a:schemeClr val="accent2"/>
                </a:solidFill>
              </a:rPr>
              <a:t>mHz</a:t>
            </a:r>
            <a:endParaRPr lang="en-US" sz="1600" dirty="0" smtClean="0">
              <a:solidFill>
                <a:schemeClr val="accent2"/>
              </a:solidFill>
            </a:endParaRPr>
          </a:p>
          <a:p>
            <a:r>
              <a:rPr lang="en-US" sz="1800" dirty="0" smtClean="0">
                <a:solidFill>
                  <a:schemeClr val="accent2"/>
                </a:solidFill>
              </a:rPr>
              <a:t>Energy Statistics</a:t>
            </a:r>
          </a:p>
          <a:p>
            <a:pPr lvl="1"/>
            <a:r>
              <a:rPr lang="en-US" sz="1600" dirty="0" smtClean="0">
                <a:solidFill>
                  <a:schemeClr val="accent2"/>
                </a:solidFill>
              </a:rPr>
              <a:t>Total Energy: </a:t>
            </a:r>
            <a:r>
              <a:rPr lang="en-US" sz="1600" b="1" dirty="0" smtClean="0">
                <a:solidFill>
                  <a:schemeClr val="accent2"/>
                </a:solidFill>
              </a:rPr>
              <a:t>30,241,845</a:t>
            </a:r>
            <a:r>
              <a:rPr lang="en-US" sz="1600" dirty="0" smtClean="0">
                <a:solidFill>
                  <a:schemeClr val="accent2"/>
                </a:solidFill>
              </a:rPr>
              <a:t> MWh</a:t>
            </a:r>
          </a:p>
          <a:p>
            <a:pPr lvl="1"/>
            <a:r>
              <a:rPr lang="en-US" sz="1600" dirty="0" smtClean="0">
                <a:solidFill>
                  <a:schemeClr val="accent2"/>
                </a:solidFill>
              </a:rPr>
              <a:t>Wind Energy: </a:t>
            </a:r>
            <a:r>
              <a:rPr lang="en-US" sz="1600" b="1" dirty="0" smtClean="0">
                <a:solidFill>
                  <a:schemeClr val="accent2"/>
                </a:solidFill>
              </a:rPr>
              <a:t>8,415,591 </a:t>
            </a:r>
            <a:r>
              <a:rPr lang="en-US" sz="1600" dirty="0" smtClean="0">
                <a:solidFill>
                  <a:schemeClr val="accent2"/>
                </a:solidFill>
              </a:rPr>
              <a:t>MWh</a:t>
            </a:r>
          </a:p>
          <a:p>
            <a:pPr lvl="1"/>
            <a:r>
              <a:rPr lang="en-US" sz="1600" dirty="0" smtClean="0">
                <a:solidFill>
                  <a:schemeClr val="accent2"/>
                </a:solidFill>
              </a:rPr>
              <a:t>Percent Energy from Wind: </a:t>
            </a:r>
            <a:r>
              <a:rPr lang="en-US" sz="1600" b="1" dirty="0" smtClean="0">
                <a:solidFill>
                  <a:schemeClr val="accent2"/>
                </a:solidFill>
              </a:rPr>
              <a:t>27.83%</a:t>
            </a:r>
          </a:p>
          <a:p>
            <a:pPr lvl="1"/>
            <a:r>
              <a:rPr lang="en-US" sz="1600" dirty="0" smtClean="0">
                <a:solidFill>
                  <a:schemeClr val="accent2"/>
                </a:solidFill>
              </a:rPr>
              <a:t>Solar Energy: </a:t>
            </a:r>
            <a:r>
              <a:rPr lang="en-US" sz="1600" b="1" dirty="0" smtClean="0">
                <a:solidFill>
                  <a:schemeClr val="accent2"/>
                </a:solidFill>
              </a:rPr>
              <a:t>645,288 </a:t>
            </a:r>
            <a:r>
              <a:rPr lang="en-US" sz="1600" dirty="0" smtClean="0">
                <a:solidFill>
                  <a:schemeClr val="accent2"/>
                </a:solidFill>
              </a:rPr>
              <a:t>MWh</a:t>
            </a:r>
          </a:p>
          <a:p>
            <a:pPr lvl="1"/>
            <a:r>
              <a:rPr lang="en-US" sz="1600" dirty="0" smtClean="0">
                <a:solidFill>
                  <a:schemeClr val="accent2"/>
                </a:solidFill>
              </a:rPr>
              <a:t>Percent Energy from Solar: </a:t>
            </a:r>
            <a:r>
              <a:rPr lang="en-US" sz="1600" b="1" dirty="0" smtClean="0">
                <a:solidFill>
                  <a:schemeClr val="accent2"/>
                </a:solidFill>
              </a:rPr>
              <a:t>2.13%</a:t>
            </a:r>
            <a:endParaRPr lang="en-US" sz="1600" b="1" dirty="0">
              <a:solidFill>
                <a:schemeClr val="accent2"/>
              </a:solidFill>
            </a:endParaRPr>
          </a:p>
          <a:p>
            <a:r>
              <a:rPr lang="en-US" sz="1800" dirty="0" smtClean="0">
                <a:solidFill>
                  <a:schemeClr val="accent2"/>
                </a:solidFill>
              </a:rPr>
              <a:t>Minimum System Inertia</a:t>
            </a:r>
          </a:p>
          <a:p>
            <a:pPr lvl="1"/>
            <a:r>
              <a:rPr lang="en-US" sz="1600" dirty="0" smtClean="0">
                <a:solidFill>
                  <a:schemeClr val="accent2"/>
                </a:solidFill>
              </a:rPr>
              <a:t>Mean: </a:t>
            </a:r>
            <a:r>
              <a:rPr lang="en-US" sz="1600" b="1" dirty="0" smtClean="0">
                <a:solidFill>
                  <a:schemeClr val="accent2"/>
                </a:solidFill>
              </a:rPr>
              <a:t>176,982 MW*s</a:t>
            </a:r>
            <a:endParaRPr lang="en-US" sz="1600" b="1" dirty="0">
              <a:solidFill>
                <a:schemeClr val="accent2"/>
              </a:solidFill>
            </a:endParaRPr>
          </a:p>
          <a:p>
            <a:pPr lvl="1"/>
            <a:r>
              <a:rPr lang="en-US" sz="1600" dirty="0" smtClean="0">
                <a:solidFill>
                  <a:schemeClr val="accent2"/>
                </a:solidFill>
              </a:rPr>
              <a:t>Max: </a:t>
            </a:r>
            <a:r>
              <a:rPr lang="en-US" sz="1600" b="1" dirty="0" smtClean="0">
                <a:solidFill>
                  <a:schemeClr val="accent2"/>
                </a:solidFill>
              </a:rPr>
              <a:t>258,856 MW*s </a:t>
            </a:r>
            <a:r>
              <a:rPr lang="en-US" sz="1600" b="1" dirty="0">
                <a:solidFill>
                  <a:schemeClr val="accent2"/>
                </a:solidFill>
              </a:rPr>
              <a:t>on </a:t>
            </a:r>
            <a:r>
              <a:rPr lang="en-US" sz="1600" b="1" dirty="0" smtClean="0">
                <a:solidFill>
                  <a:schemeClr val="accent2"/>
                </a:solidFill>
              </a:rPr>
              <a:t>Dec 4th</a:t>
            </a:r>
          </a:p>
          <a:p>
            <a:pPr lvl="1"/>
            <a:r>
              <a:rPr lang="en-US" sz="1600" dirty="0" smtClean="0">
                <a:solidFill>
                  <a:schemeClr val="accent2"/>
                </a:solidFill>
              </a:rPr>
              <a:t>Min: </a:t>
            </a:r>
            <a:r>
              <a:rPr lang="en-US" sz="1600" b="1" dirty="0" smtClean="0">
                <a:solidFill>
                  <a:schemeClr val="accent2"/>
                </a:solidFill>
              </a:rPr>
              <a:t>136,593 MW*s on Dec 23rd</a:t>
            </a:r>
            <a:endParaRPr lang="en-US" sz="1600" b="1" dirty="0">
              <a:solidFill>
                <a:schemeClr val="accent2"/>
              </a:solidFill>
            </a:endParaRPr>
          </a:p>
          <a:p>
            <a:pPr lvl="1"/>
            <a:endParaRPr lang="en-US" sz="1600" dirty="0">
              <a:solidFill>
                <a:schemeClr val="accent2"/>
              </a:solidFill>
            </a:endParaRPr>
          </a:p>
          <a:p>
            <a:pPr marL="457200" lvl="1" indent="0">
              <a:buFont typeface="Arial" panose="020B0604020202020204" pitchFamily="34" charset="0"/>
              <a:buNone/>
            </a:pPr>
            <a:endParaRPr lang="en-US" sz="1800" dirty="0" smtClean="0"/>
          </a:p>
          <a:p>
            <a:pPr lvl="1"/>
            <a:endParaRPr lang="en-US" sz="1800" dirty="0" smtClean="0"/>
          </a:p>
          <a:p>
            <a:pPr lvl="1"/>
            <a:endParaRPr lang="en-US" sz="1800" dirty="0" smtClean="0"/>
          </a:p>
          <a:p>
            <a:endParaRPr lang="en-US" sz="2400" dirty="0" smtClean="0"/>
          </a:p>
          <a:p>
            <a:endParaRPr lang="en-US" sz="2400" dirty="0" smtClean="0"/>
          </a:p>
          <a:p>
            <a:endParaRPr lang="en-US" sz="2400" dirty="0" smtClean="0"/>
          </a:p>
          <a:p>
            <a:endParaRPr lang="en-US" sz="2400" dirty="0" smtClean="0"/>
          </a:p>
          <a:p>
            <a:endParaRPr lang="en-US" sz="2400" dirty="0"/>
          </a:p>
        </p:txBody>
      </p:sp>
    </p:spTree>
    <p:extLst>
      <p:ext uri="{BB962C8B-B14F-4D97-AF65-F5344CB8AC3E}">
        <p14:creationId xmlns:p14="http://schemas.microsoft.com/office/powerpoint/2010/main" val="1125964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ERCOT Energy Statistics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752102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Energy</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a:p>
        </p:txBody>
      </p:sp>
      <p:pic>
        <p:nvPicPr>
          <p:cNvPr id="3" name="Picture 2"/>
          <p:cNvPicPr>
            <a:picLocks noChangeAspect="1"/>
          </p:cNvPicPr>
          <p:nvPr/>
        </p:nvPicPr>
        <p:blipFill>
          <a:blip r:embed="rId3"/>
          <a:stretch>
            <a:fillRect/>
          </a:stretch>
        </p:blipFill>
        <p:spPr>
          <a:xfrm>
            <a:off x="966216" y="838200"/>
            <a:ext cx="7287768" cy="5295539"/>
          </a:xfrm>
          <a:prstGeom prst="rect">
            <a:avLst/>
          </a:prstGeom>
        </p:spPr>
      </p:pic>
    </p:spTree>
    <p:extLst>
      <p:ext uri="{BB962C8B-B14F-4D97-AF65-F5344CB8AC3E}">
        <p14:creationId xmlns:p14="http://schemas.microsoft.com/office/powerpoint/2010/main" val="26302293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Energy from Wind Generation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a:p>
        </p:txBody>
      </p:sp>
      <p:pic>
        <p:nvPicPr>
          <p:cNvPr id="3" name="Picture 2"/>
          <p:cNvPicPr>
            <a:picLocks noChangeAspect="1"/>
          </p:cNvPicPr>
          <p:nvPr/>
        </p:nvPicPr>
        <p:blipFill>
          <a:blip r:embed="rId3"/>
          <a:stretch>
            <a:fillRect/>
          </a:stretch>
        </p:blipFill>
        <p:spPr>
          <a:xfrm>
            <a:off x="966216" y="838200"/>
            <a:ext cx="7287768" cy="5295539"/>
          </a:xfrm>
          <a:prstGeom prst="rect">
            <a:avLst/>
          </a:prstGeom>
        </p:spPr>
      </p:pic>
    </p:spTree>
    <p:extLst>
      <p:ext uri="{BB962C8B-B14F-4D97-AF65-F5344CB8AC3E}">
        <p14:creationId xmlns:p14="http://schemas.microsoft.com/office/powerpoint/2010/main" val="40056945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Energy from Wind Generation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a:p>
        </p:txBody>
      </p:sp>
      <p:pic>
        <p:nvPicPr>
          <p:cNvPr id="5" name="Picture 4"/>
          <p:cNvPicPr>
            <a:picLocks noChangeAspect="1"/>
          </p:cNvPicPr>
          <p:nvPr/>
        </p:nvPicPr>
        <p:blipFill>
          <a:blip r:embed="rId3"/>
          <a:stretch>
            <a:fillRect/>
          </a:stretch>
        </p:blipFill>
        <p:spPr>
          <a:xfrm>
            <a:off x="966216" y="838200"/>
            <a:ext cx="7287768" cy="5295539"/>
          </a:xfrm>
          <a:prstGeom prst="rect">
            <a:avLst/>
          </a:prstGeom>
        </p:spPr>
      </p:pic>
    </p:spTree>
    <p:extLst>
      <p:ext uri="{BB962C8B-B14F-4D97-AF65-F5344CB8AC3E}">
        <p14:creationId xmlns:p14="http://schemas.microsoft.com/office/powerpoint/2010/main" val="29287000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Energy From Solar Generation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24</a:t>
            </a:fld>
            <a:endParaRPr lang="en-US"/>
          </a:p>
        </p:txBody>
      </p:sp>
      <p:pic>
        <p:nvPicPr>
          <p:cNvPr id="3" name="Picture 2"/>
          <p:cNvPicPr>
            <a:picLocks noChangeAspect="1"/>
          </p:cNvPicPr>
          <p:nvPr/>
        </p:nvPicPr>
        <p:blipFill>
          <a:blip r:embed="rId3"/>
          <a:stretch>
            <a:fillRect/>
          </a:stretch>
        </p:blipFill>
        <p:spPr>
          <a:xfrm>
            <a:off x="966216" y="838200"/>
            <a:ext cx="7287768" cy="5295539"/>
          </a:xfrm>
          <a:prstGeom prst="rect">
            <a:avLst/>
          </a:prstGeom>
        </p:spPr>
      </p:pic>
    </p:spTree>
    <p:extLst>
      <p:ext uri="{BB962C8B-B14F-4D97-AF65-F5344CB8AC3E}">
        <p14:creationId xmlns:p14="http://schemas.microsoft.com/office/powerpoint/2010/main" val="16807231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Energy from Solar Generation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a:p>
        </p:txBody>
      </p:sp>
      <p:pic>
        <p:nvPicPr>
          <p:cNvPr id="5" name="Picture 4"/>
          <p:cNvPicPr>
            <a:picLocks noChangeAspect="1"/>
          </p:cNvPicPr>
          <p:nvPr/>
        </p:nvPicPr>
        <p:blipFill>
          <a:blip r:embed="rId3"/>
          <a:stretch>
            <a:fillRect/>
          </a:stretch>
        </p:blipFill>
        <p:spPr>
          <a:xfrm>
            <a:off x="966216" y="838200"/>
            <a:ext cx="7287768" cy="5295539"/>
          </a:xfrm>
          <a:prstGeom prst="rect">
            <a:avLst/>
          </a:prstGeom>
        </p:spPr>
      </p:pic>
    </p:spTree>
    <p:extLst>
      <p:ext uri="{BB962C8B-B14F-4D97-AF65-F5344CB8AC3E}">
        <p14:creationId xmlns:p14="http://schemas.microsoft.com/office/powerpoint/2010/main" val="29275130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ERCOT System Inertia</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039449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Minimum System Inertia</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27</a:t>
            </a:fld>
            <a:endParaRPr lang="en-US"/>
          </a:p>
        </p:txBody>
      </p:sp>
      <p:pic>
        <p:nvPicPr>
          <p:cNvPr id="3" name="Picture 2"/>
          <p:cNvPicPr>
            <a:picLocks noChangeAspect="1"/>
          </p:cNvPicPr>
          <p:nvPr/>
        </p:nvPicPr>
        <p:blipFill>
          <a:blip r:embed="rId3"/>
          <a:stretch>
            <a:fillRect/>
          </a:stretch>
        </p:blipFill>
        <p:spPr>
          <a:xfrm>
            <a:off x="966216" y="795670"/>
            <a:ext cx="7287768" cy="5295539"/>
          </a:xfrm>
          <a:prstGeom prst="rect">
            <a:avLst/>
          </a:prstGeom>
        </p:spPr>
      </p:pic>
    </p:spTree>
    <p:extLst>
      <p:ext uri="{BB962C8B-B14F-4D97-AF65-F5344CB8AC3E}">
        <p14:creationId xmlns:p14="http://schemas.microsoft.com/office/powerpoint/2010/main" val="26143648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smtClean="0"/>
              <a:t>Questions?</a:t>
            </a:r>
            <a:endParaRPr lang="en-US" dirty="0"/>
          </a:p>
        </p:txBody>
      </p:sp>
      <p:sp>
        <p:nvSpPr>
          <p:cNvPr id="3" name="Subtitle 2"/>
          <p:cNvSpPr>
            <a:spLocks noGrp="1"/>
          </p:cNvSpPr>
          <p:nvPr>
            <p:ph type="subTitle" idx="1"/>
          </p:nvPr>
        </p:nvSpPr>
        <p:spPr/>
        <p:txBody>
          <a:bodyPr anchor="ctr"/>
          <a:lstStyle/>
          <a:p>
            <a:r>
              <a:rPr lang="en-US" dirty="0" smtClean="0"/>
              <a:t>Thank you!</a:t>
            </a:r>
            <a:endParaRPr lang="en-US" dirty="0"/>
          </a:p>
        </p:txBody>
      </p:sp>
    </p:spTree>
    <p:extLst>
      <p:ext uri="{BB962C8B-B14F-4D97-AF65-F5344CB8AC3E}">
        <p14:creationId xmlns:p14="http://schemas.microsoft.com/office/powerpoint/2010/main" val="2777669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Frequency Control</a:t>
            </a:r>
            <a:endParaRPr lang="en-US" dirty="0"/>
          </a:p>
        </p:txBody>
      </p:sp>
      <p:sp>
        <p:nvSpPr>
          <p:cNvPr id="3" name="Subtitle 2"/>
          <p:cNvSpPr>
            <a:spLocks noGrp="1"/>
          </p:cNvSpPr>
          <p:nvPr>
            <p:ph type="subTitle" idx="1"/>
          </p:nvPr>
        </p:nvSpPr>
        <p:spPr/>
        <p:txBody>
          <a:bodyPr/>
          <a:lstStyle/>
          <a:p>
            <a:r>
              <a:rPr lang="en-US" dirty="0" smtClean="0"/>
              <a:t>CPS1, BAAL, &amp; RMS1</a:t>
            </a:r>
            <a:endParaRPr lang="en-US" dirty="0"/>
          </a:p>
        </p:txBody>
      </p:sp>
    </p:spTree>
    <p:extLst>
      <p:ext uri="{BB962C8B-B14F-4D97-AF65-F5344CB8AC3E}">
        <p14:creationId xmlns:p14="http://schemas.microsoft.com/office/powerpoint/2010/main" val="3330749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901838" y="738880"/>
            <a:ext cx="7287768" cy="5295539"/>
          </a:xfrm>
          <a:prstGeom prst="rect">
            <a:avLst/>
          </a:prstGeom>
        </p:spPr>
      </p:pic>
      <p:sp>
        <p:nvSpPr>
          <p:cNvPr id="2" name="Title 1"/>
          <p:cNvSpPr>
            <a:spLocks noGrp="1"/>
          </p:cNvSpPr>
          <p:nvPr>
            <p:ph type="title"/>
          </p:nvPr>
        </p:nvSpPr>
        <p:spPr/>
        <p:txBody>
          <a:bodyPr/>
          <a:lstStyle/>
          <a:p>
            <a:r>
              <a:rPr lang="en-US" dirty="0" smtClean="0"/>
              <a:t>Hourly CPS1 by Day</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a:p>
        </p:txBody>
      </p:sp>
      <p:sp>
        <p:nvSpPr>
          <p:cNvPr id="5" name="TextBox 4"/>
          <p:cNvSpPr txBox="1"/>
          <p:nvPr/>
        </p:nvSpPr>
        <p:spPr>
          <a:xfrm>
            <a:off x="5388839" y="5654454"/>
            <a:ext cx="285206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smtClean="0"/>
              <a:t>Dec-20 CPS1 (%): 170.47</a:t>
            </a:r>
            <a:endParaRPr lang="en-US" dirty="0"/>
          </a:p>
        </p:txBody>
      </p:sp>
    </p:spTree>
    <p:extLst>
      <p:ext uri="{BB962C8B-B14F-4D97-AF65-F5344CB8AC3E}">
        <p14:creationId xmlns:p14="http://schemas.microsoft.com/office/powerpoint/2010/main" val="788465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BAAL Exceedances</a:t>
            </a:r>
            <a:r>
              <a:rPr lang="en-US" dirty="0"/>
              <a:t> </a:t>
            </a:r>
            <a:r>
              <a:rPr lang="en-US" dirty="0" smtClean="0"/>
              <a:t>&amp; Violations</a:t>
            </a:r>
            <a:endParaRPr lang="en-US" dirty="0"/>
          </a:p>
        </p:txBody>
      </p:sp>
      <p:sp>
        <p:nvSpPr>
          <p:cNvPr id="3" name="Content Placeholder 2"/>
          <p:cNvSpPr>
            <a:spLocks noGrp="1"/>
          </p:cNvSpPr>
          <p:nvPr>
            <p:ph idx="1"/>
          </p:nvPr>
        </p:nvSpPr>
        <p:spPr/>
        <p:txBody>
          <a:bodyPr/>
          <a:lstStyle/>
          <a:p>
            <a:r>
              <a:rPr lang="en-US" sz="2400" dirty="0" smtClean="0"/>
              <a:t>There were 0 BAAL exceedance(s) in Dec</a:t>
            </a:r>
            <a:endParaRPr lang="en-US" sz="1600" dirty="0"/>
          </a:p>
          <a:p>
            <a:pPr lvl="1"/>
            <a:endParaRPr lang="en-US" sz="2000"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a:p>
        </p:txBody>
      </p:sp>
    </p:spTree>
    <p:extLst>
      <p:ext uri="{BB962C8B-B14F-4D97-AF65-F5344CB8AC3E}">
        <p14:creationId xmlns:p14="http://schemas.microsoft.com/office/powerpoint/2010/main" val="1265134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1682" y="797224"/>
            <a:ext cx="7287768" cy="5295538"/>
          </a:xfrm>
          <a:prstGeom prst="rect">
            <a:avLst/>
          </a:prstGeom>
        </p:spPr>
      </p:pic>
      <p:sp>
        <p:nvSpPr>
          <p:cNvPr id="2" name="Title 1"/>
          <p:cNvSpPr>
            <a:spLocks noGrp="1"/>
          </p:cNvSpPr>
          <p:nvPr>
            <p:ph type="title"/>
          </p:nvPr>
        </p:nvSpPr>
        <p:spPr/>
        <p:txBody>
          <a:bodyPr/>
          <a:lstStyle/>
          <a:p>
            <a:r>
              <a:rPr lang="en-US" dirty="0"/>
              <a:t>15-Minute Average CPS1%</a:t>
            </a:r>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a:p>
        </p:txBody>
      </p:sp>
      <p:sp>
        <p:nvSpPr>
          <p:cNvPr id="6" name="TextBox 5"/>
          <p:cNvSpPr txBox="1"/>
          <p:nvPr/>
        </p:nvSpPr>
        <p:spPr>
          <a:xfrm>
            <a:off x="5398683" y="797224"/>
            <a:ext cx="285206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smtClean="0"/>
              <a:t>Dec-20 </a:t>
            </a:r>
            <a:r>
              <a:rPr lang="en-US" dirty="0"/>
              <a:t>CPS1 (%): </a:t>
            </a:r>
            <a:r>
              <a:rPr lang="en-US" dirty="0" smtClean="0"/>
              <a:t>170.47</a:t>
            </a:r>
            <a:endParaRPr lang="en-US" dirty="0"/>
          </a:p>
        </p:txBody>
      </p:sp>
    </p:spTree>
    <p:extLst>
      <p:ext uri="{BB962C8B-B14F-4D97-AF65-F5344CB8AC3E}">
        <p14:creationId xmlns:p14="http://schemas.microsoft.com/office/powerpoint/2010/main" val="324934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024511" y="905540"/>
            <a:ext cx="7287768" cy="5290418"/>
          </a:xfrm>
          <a:prstGeom prst="rect">
            <a:avLst/>
          </a:prstGeom>
        </p:spPr>
      </p:pic>
      <p:sp>
        <p:nvSpPr>
          <p:cNvPr id="2" name="Title 1"/>
          <p:cNvSpPr>
            <a:spLocks noGrp="1"/>
          </p:cNvSpPr>
          <p:nvPr>
            <p:ph type="title"/>
          </p:nvPr>
        </p:nvSpPr>
        <p:spPr/>
        <p:txBody>
          <a:bodyPr/>
          <a:lstStyle/>
          <a:p>
            <a:r>
              <a:rPr lang="en-US" dirty="0" smtClean="0"/>
              <a:t>12-Month Rolling Average CPS1</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a:p>
        </p:txBody>
      </p:sp>
      <p:sp>
        <p:nvSpPr>
          <p:cNvPr id="5" name="TextBox 4"/>
          <p:cNvSpPr txBox="1"/>
          <p:nvPr/>
        </p:nvSpPr>
        <p:spPr>
          <a:xfrm>
            <a:off x="4610100" y="914400"/>
            <a:ext cx="3693319"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1400" dirty="0" smtClean="0"/>
              <a:t>Current 12-Month Rolling Average: 171.19%</a:t>
            </a:r>
            <a:endParaRPr lang="en-US" sz="1400" dirty="0"/>
          </a:p>
        </p:txBody>
      </p:sp>
    </p:spTree>
    <p:extLst>
      <p:ext uri="{BB962C8B-B14F-4D97-AF65-F5344CB8AC3E}">
        <p14:creationId xmlns:p14="http://schemas.microsoft.com/office/powerpoint/2010/main" val="1296601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RMS1 of ERCOT Frequency by </a:t>
            </a:r>
            <a:r>
              <a:rPr lang="en-US" dirty="0" smtClean="0"/>
              <a:t>Year</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a:p>
        </p:txBody>
      </p:sp>
      <p:pic>
        <p:nvPicPr>
          <p:cNvPr id="5" name="Picture 4"/>
          <p:cNvPicPr>
            <a:picLocks noChangeAspect="1"/>
          </p:cNvPicPr>
          <p:nvPr/>
        </p:nvPicPr>
        <p:blipFill>
          <a:blip r:embed="rId3"/>
          <a:stretch>
            <a:fillRect/>
          </a:stretch>
        </p:blipFill>
        <p:spPr>
          <a:xfrm>
            <a:off x="966216" y="914400"/>
            <a:ext cx="7287768" cy="5293221"/>
          </a:xfrm>
          <a:prstGeom prst="rect">
            <a:avLst/>
          </a:prstGeom>
        </p:spPr>
      </p:pic>
    </p:spTree>
    <p:extLst>
      <p:ext uri="{BB962C8B-B14F-4D97-AF65-F5344CB8AC3E}">
        <p14:creationId xmlns:p14="http://schemas.microsoft.com/office/powerpoint/2010/main" val="2803047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RMS1 of ERCOT Frequency by Month</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a:p>
        </p:txBody>
      </p:sp>
      <p:pic>
        <p:nvPicPr>
          <p:cNvPr id="5" name="Picture 4"/>
          <p:cNvPicPr>
            <a:picLocks noChangeAspect="1"/>
          </p:cNvPicPr>
          <p:nvPr/>
        </p:nvPicPr>
        <p:blipFill>
          <a:blip r:embed="rId3"/>
          <a:stretch>
            <a:fillRect/>
          </a:stretch>
        </p:blipFill>
        <p:spPr>
          <a:xfrm>
            <a:off x="966216" y="914400"/>
            <a:ext cx="7287768" cy="5294138"/>
          </a:xfrm>
          <a:prstGeom prst="rect">
            <a:avLst/>
          </a:prstGeom>
        </p:spPr>
      </p:pic>
    </p:spTree>
    <p:extLst>
      <p:ext uri="{BB962C8B-B14F-4D97-AF65-F5344CB8AC3E}">
        <p14:creationId xmlns:p14="http://schemas.microsoft.com/office/powerpoint/2010/main" val="116576911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884B7F-5407-4A7E-885F-D19D0E5ED726}">
  <ds:schemaRefs>
    <ds:schemaRef ds:uri="http://schemas.microsoft.com/sharepoint/v3/contenttype/forms"/>
  </ds:schemaRefs>
</ds:datastoreItem>
</file>

<file path=customXml/itemProps2.xml><?xml version="1.0" encoding="utf-8"?>
<ds:datastoreItem xmlns:ds="http://schemas.openxmlformats.org/officeDocument/2006/customXml" ds:itemID="{B248F63C-08AC-4CDD-B36F-0851B11853CB}">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c34af464-7aa1-4edd-9be4-83dffc1cb926"/>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686AC9E6-93EC-408A-81EA-765D121FF0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66999</TotalTime>
  <Words>786</Words>
  <Application>Microsoft Office PowerPoint</Application>
  <PresentationFormat>On-screen Show (4:3)</PresentationFormat>
  <Paragraphs>170</Paragraphs>
  <Slides>28</Slides>
  <Notes>19</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28</vt:i4>
      </vt:variant>
    </vt:vector>
  </HeadingPairs>
  <TitlesOfParts>
    <vt:vector size="33" baseType="lpstr">
      <vt:lpstr>Arial</vt:lpstr>
      <vt:lpstr>Calibri</vt:lpstr>
      <vt:lpstr>1_Custom Design</vt:lpstr>
      <vt:lpstr>Office Theme</vt:lpstr>
      <vt:lpstr>Custom Design</vt:lpstr>
      <vt:lpstr>PowerPoint Presentation</vt:lpstr>
      <vt:lpstr>Summary of December 2020</vt:lpstr>
      <vt:lpstr>Frequency Control</vt:lpstr>
      <vt:lpstr>Hourly CPS1 by Day</vt:lpstr>
      <vt:lpstr>BAAL Exceedances &amp; Violations</vt:lpstr>
      <vt:lpstr>15-Minute Average CPS1%</vt:lpstr>
      <vt:lpstr>12-Month Rolling Average CPS1</vt:lpstr>
      <vt:lpstr>Daily RMS1 of ERCOT Frequency by Year</vt:lpstr>
      <vt:lpstr>Daily RMS1 of ERCOT Frequency by Month</vt:lpstr>
      <vt:lpstr>Daily RMS1 of ERCOT Frequency by Month</vt:lpstr>
      <vt:lpstr>Frequency Profile Comparison</vt:lpstr>
      <vt:lpstr>Frequency Profile Comparison</vt:lpstr>
      <vt:lpstr>Frequency Profile Comparison</vt:lpstr>
      <vt:lpstr>Time Error Correction</vt:lpstr>
      <vt:lpstr>ERCOT Daily Time Error</vt:lpstr>
      <vt:lpstr>Time Error Corrections Log Summary</vt:lpstr>
      <vt:lpstr>BAL-003 Performance</vt:lpstr>
      <vt:lpstr>Op. Year 2019 BAL-003 Selected Events – Update</vt:lpstr>
      <vt:lpstr>Op. Year 2019 BAL-003 FRM Performance - Update</vt:lpstr>
      <vt:lpstr>ERCOT Energy Statistics</vt:lpstr>
      <vt:lpstr>Total Energy</vt:lpstr>
      <vt:lpstr>Total Energy from Wind Generation</vt:lpstr>
      <vt:lpstr>% Energy from Wind Generation</vt:lpstr>
      <vt:lpstr>Total Energy From Solar Generation</vt:lpstr>
      <vt:lpstr>% Energy from Solar Generation</vt:lpstr>
      <vt:lpstr>ERCOT System Inertia</vt:lpstr>
      <vt:lpstr>Daily Minimum System Inertia</vt:lpstr>
      <vt:lpstr>Questions?</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Gonzalez, Emmanuel</cp:lastModifiedBy>
  <cp:revision>911</cp:revision>
  <cp:lastPrinted>2016-01-21T20:53:15Z</cp:lastPrinted>
  <dcterms:created xsi:type="dcterms:W3CDTF">2016-01-21T15:20:31Z</dcterms:created>
  <dcterms:modified xsi:type="dcterms:W3CDTF">2021-01-12T16:03:36Z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ies>
</file>