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257" r:id="rId9"/>
    <p:sldId id="266" r:id="rId10"/>
    <p:sldId id="265" r:id="rId11"/>
    <p:sldId id="269" r:id="rId12"/>
    <p:sldId id="270" r:id="rId13"/>
    <p:sldId id="268" r:id="rId14"/>
    <p:sldId id="263" r:id="rId15"/>
    <p:sldId id="267" r:id="rId16"/>
    <p:sldId id="26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1" d="100"/>
          <a:sy n="101" d="100"/>
        </p:scale>
        <p:origin x="1308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0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6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1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</a:p>
          <a:p>
            <a:r>
              <a:rPr lang="en-US" sz="2000" b="1" dirty="0" smtClean="0"/>
              <a:t>As of </a:t>
            </a:r>
            <a:r>
              <a:rPr lang="en-US" sz="2000" b="1" dirty="0" smtClean="0"/>
              <a:t>01</a:t>
            </a:r>
            <a:r>
              <a:rPr lang="en-US" sz="2000" b="1" dirty="0" smtClean="0"/>
              <a:t>/08/2021</a:t>
            </a:r>
            <a:endParaRPr lang="en-US" sz="20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</a:t>
            </a:r>
            <a:r>
              <a:rPr lang="en-US" dirty="0" smtClean="0"/>
              <a:t>1/12/2021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700" y="656300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01/12/21</a:t>
            </a:r>
            <a:endParaRPr lang="en-US" sz="9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0994" y="243682"/>
            <a:ext cx="8458206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18 Month Running Market </a:t>
            </a:r>
            <a:r>
              <a:rPr lang="en-US" altLang="en-US" dirty="0" smtClean="0">
                <a:solidFill>
                  <a:schemeClr val="tx1"/>
                </a:solidFill>
              </a:rPr>
              <a:t>Totals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712531"/>
              </p:ext>
            </p:extLst>
          </p:nvPr>
        </p:nvGraphicFramePr>
        <p:xfrm>
          <a:off x="380994" y="914409"/>
          <a:ext cx="8382000" cy="5105396"/>
        </p:xfrm>
        <a:graphic>
          <a:graphicData uri="http://schemas.openxmlformats.org/drawingml/2006/table">
            <a:tbl>
              <a:tblPr/>
              <a:tblGrid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</a:tblGrid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Enrollments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 IAL, 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 to Resolution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91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IAG,IAL,Res 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%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145,059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253,622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398,681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3,291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6,341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126,031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255,608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381,639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2,739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2,973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6,282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142,418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288,116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430,534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2,903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6,049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146,534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278,737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425,271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2,437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2,398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5,527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104,974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257,060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362,034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2,071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2,143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97,443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259,662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357,105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2,050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2,283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4,787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69,866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210,793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280,659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74,363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210,921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285,284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1,840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78,720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227,645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306,365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1,980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2,164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4,675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74,361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213,951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288,312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1,973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2,025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4,561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88,857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217,657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306,514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82,551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191,679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274,230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1,493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1,438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3,176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1.16%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99,776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208,903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308,679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1,548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3,240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146,804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241,696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388,500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1,933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4,244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109,354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267,239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376,593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1,958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4,706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123,368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253,886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377,254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1,727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2,202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4,386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1.16%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81,951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239,448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321,399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1,545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2,306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4,243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98,008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244,865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342,873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2,232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4,189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IAS Stats by REP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01/12/21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altLang="en-US" dirty="0" smtClean="0"/>
              <a:t>October </a:t>
            </a:r>
            <a:r>
              <a:rPr lang="en-US" altLang="en-US" dirty="0" smtClean="0"/>
              <a:t>2020 - </a:t>
            </a:r>
            <a:r>
              <a:rPr lang="en-US" altLang="en-US" dirty="0"/>
              <a:t>IAG/IAL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Top 10 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October </a:t>
            </a:r>
            <a:r>
              <a:rPr lang="en-US" altLang="en-US" dirty="0" smtClean="0"/>
              <a:t>2020 - </a:t>
            </a:r>
            <a:r>
              <a:rPr lang="en-US" altLang="en-US" dirty="0"/>
              <a:t>IAG/IAL </a:t>
            </a:r>
            <a:endParaRPr lang="en-US" altLang="en-US" dirty="0" smtClean="0"/>
          </a:p>
          <a:p>
            <a:r>
              <a:rPr lang="en-US" altLang="en-US" dirty="0"/>
              <a:t>Top 10 - 12 Month Average </a:t>
            </a:r>
            <a:r>
              <a:rPr lang="en-US" altLang="en-US" dirty="0" smtClean="0"/>
              <a:t>IAG/IAL</a:t>
            </a:r>
          </a:p>
          <a:p>
            <a:r>
              <a:rPr lang="en-US" altLang="en-US" dirty="0"/>
              <a:t>Explanation of IAG/IAL </a:t>
            </a:r>
            <a:r>
              <a:rPr lang="en-US" altLang="en-US" dirty="0" smtClean="0"/>
              <a:t>Stats</a:t>
            </a:r>
            <a:endParaRPr lang="en-US" dirty="0" smtClean="0"/>
          </a:p>
          <a:p>
            <a:r>
              <a:rPr lang="en-US" altLang="en-US" dirty="0" smtClean="0"/>
              <a:t>Top - </a:t>
            </a:r>
            <a:r>
              <a:rPr lang="en-US" altLang="en-US" dirty="0"/>
              <a:t>12 Month Average Rescission</a:t>
            </a:r>
            <a:endParaRPr lang="en-US" dirty="0" smtClean="0"/>
          </a:p>
          <a:p>
            <a:r>
              <a:rPr lang="en-US" dirty="0" smtClean="0"/>
              <a:t>Explanation of Rescission Stats</a:t>
            </a:r>
          </a:p>
          <a:p>
            <a:r>
              <a:rPr lang="en-US" altLang="en-US" dirty="0"/>
              <a:t>18 Month Running Market </a:t>
            </a:r>
            <a:r>
              <a:rPr lang="en-US" altLang="en-US" dirty="0" smtClean="0"/>
              <a:t>Totals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 smtClean="0">
                <a:solidFill>
                  <a:schemeClr val="tx1"/>
                </a:solidFill>
              </a:rPr>
              <a:t>     </a:t>
            </a:r>
            <a:r>
              <a:rPr lang="en-US" altLang="en-US" sz="2400" dirty="0" smtClean="0">
                <a:solidFill>
                  <a:schemeClr val="tx1"/>
                </a:solidFill>
              </a:rPr>
              <a:t>October </a:t>
            </a:r>
            <a:r>
              <a:rPr lang="en-US" altLang="en-US" sz="2400" dirty="0" smtClean="0">
                <a:solidFill>
                  <a:schemeClr val="tx1"/>
                </a:solidFill>
              </a:rPr>
              <a:t>2020 - IAG/IAL Statistics</a:t>
            </a:r>
            <a:endParaRPr lang="en-US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01/12/21</a:t>
            </a:r>
            <a:endParaRPr lang="en-US" sz="9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44333"/>
              </p:ext>
            </p:extLst>
          </p:nvPr>
        </p:nvGraphicFramePr>
        <p:xfrm>
          <a:off x="2158999" y="1109661"/>
          <a:ext cx="4902201" cy="3914775"/>
        </p:xfrm>
        <a:graphic>
          <a:graphicData uri="http://schemas.openxmlformats.org/drawingml/2006/table">
            <a:tbl>
              <a:tblPr/>
              <a:tblGrid>
                <a:gridCol w="1148953"/>
                <a:gridCol w="938312"/>
                <a:gridCol w="938312"/>
                <a:gridCol w="938312"/>
                <a:gridCol w="938312"/>
              </a:tblGrid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% of Total Enrollments: 1.12%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Greater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2,173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Less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1,673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Electric Provider Counts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631256"/>
              </p:ext>
            </p:extLst>
          </p:nvPr>
        </p:nvGraphicFramePr>
        <p:xfrm>
          <a:off x="4152899" y="5295897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5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52899" y="5295897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534400" cy="629760"/>
          </a:xfrm>
        </p:spPr>
        <p:txBody>
          <a:bodyPr/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</a:rPr>
              <a:t>Top 10 - </a:t>
            </a:r>
            <a:r>
              <a:rPr lang="en-US" altLang="en-US" sz="2000" dirty="0" smtClean="0">
                <a:solidFill>
                  <a:schemeClr val="tx1"/>
                </a:solidFill>
              </a:rPr>
              <a:t>October </a:t>
            </a:r>
            <a:r>
              <a:rPr lang="en-US" altLang="en-US" sz="2000" dirty="0" smtClean="0">
                <a:solidFill>
                  <a:schemeClr val="tx1"/>
                </a:solidFill>
              </a:rPr>
              <a:t>2020 - </a:t>
            </a:r>
            <a:r>
              <a:rPr lang="en-US" altLang="en-US" sz="2000" dirty="0">
                <a:solidFill>
                  <a:schemeClr val="tx1"/>
                </a:solidFill>
              </a:rPr>
              <a:t>IAG/IAL % </a:t>
            </a:r>
            <a:r>
              <a:rPr lang="en-US" altLang="en-US" sz="2000" u="sng" dirty="0">
                <a:solidFill>
                  <a:schemeClr val="tx1"/>
                </a:solidFill>
              </a:rPr>
              <a:t>Greater</a:t>
            </a:r>
            <a:r>
              <a:rPr lang="en-US" altLang="en-US" sz="2000" dirty="0">
                <a:solidFill>
                  <a:schemeClr val="tx1"/>
                </a:solidFill>
              </a:rPr>
              <a:t> Than 1% of </a:t>
            </a:r>
            <a:r>
              <a:rPr lang="en-US" altLang="en-US" sz="2000" dirty="0" smtClean="0">
                <a:solidFill>
                  <a:schemeClr val="tx1"/>
                </a:solidFill>
              </a:rPr>
              <a:t>Enrollments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With number of months Greater Than 1%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01/12/21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9444"/>
            <a:ext cx="9144000" cy="152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85035"/>
            <a:ext cx="9144000" cy="1524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30626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1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2589"/>
            <a:ext cx="9144000" cy="152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algn="ctr"/>
            <a:r>
              <a:rPr lang="en-US" altLang="en-US" sz="1800" dirty="0" smtClean="0">
                <a:solidFill>
                  <a:schemeClr val="tx1"/>
                </a:solidFill>
              </a:rPr>
              <a:t>Top 10 - 12 </a:t>
            </a:r>
            <a:r>
              <a:rPr lang="en-US" altLang="en-US" sz="1800" dirty="0">
                <a:solidFill>
                  <a:schemeClr val="tx1"/>
                </a:solidFill>
              </a:rPr>
              <a:t>Month Average IAG/IAL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Enrollments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October </a:t>
            </a:r>
            <a:r>
              <a:rPr lang="en-US" altLang="en-US" sz="1800" dirty="0" smtClean="0">
                <a:solidFill>
                  <a:schemeClr val="tx1"/>
                </a:solidFill>
              </a:rPr>
              <a:t>2020 With number of 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Than 1%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01/12/21</a:t>
            </a:r>
            <a:endParaRPr lang="en-US" sz="900" dirty="0"/>
          </a:p>
        </p:txBody>
      </p:sp>
      <p:sp>
        <p:nvSpPr>
          <p:cNvPr id="9" name="TextBox 8"/>
          <p:cNvSpPr txBox="1"/>
          <p:nvPr/>
        </p:nvSpPr>
        <p:spPr>
          <a:xfrm>
            <a:off x="8077200" y="950616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077200" y="2594568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41411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</a:t>
            </a:r>
            <a:r>
              <a:rPr lang="en-US" altLang="en-US" dirty="0">
                <a:solidFill>
                  <a:schemeClr val="tx1"/>
                </a:solidFill>
              </a:rPr>
              <a:t>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990600"/>
            <a:ext cx="8839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NOTE: 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The IAG/IAL totals and percentages in this presentation are calculated using the counts of the </a:t>
            </a:r>
            <a:r>
              <a:rPr lang="en-US" sz="1800" b="1" dirty="0" smtClean="0">
                <a:solidFill>
                  <a:srgbClr val="FF0000"/>
                </a:solidFill>
              </a:rPr>
              <a:t>Acknowledged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Inadvertent </a:t>
            </a:r>
            <a:r>
              <a:rPr lang="en-US" sz="1800" b="1" dirty="0">
                <a:solidFill>
                  <a:srgbClr val="FF0000"/>
                </a:solidFill>
              </a:rPr>
              <a:t>Gaining REP Only </a:t>
            </a:r>
            <a:r>
              <a:rPr lang="en-US" sz="1800" b="1" dirty="0"/>
              <a:t>in both IAG and IAL issues. </a:t>
            </a:r>
            <a:r>
              <a:rPr lang="en-US" sz="1800" b="1" dirty="0" smtClean="0"/>
              <a:t>If the Gaining REP in a submitted IAL issue does not agree they are the Gaining REP, that issue will not be counted. The </a:t>
            </a:r>
            <a:r>
              <a:rPr lang="en-US" sz="1800" b="1" dirty="0"/>
              <a:t>losing REP is not represented in any of the Totals or Percentages in any data contained in this presentation</a:t>
            </a:r>
            <a:r>
              <a:rPr lang="en-US" sz="1800" b="1" dirty="0" smtClean="0"/>
              <a:t>.</a:t>
            </a:r>
            <a:endParaRPr lang="en-US" altLang="en-US" sz="1500" b="1" dirty="0" smtClean="0"/>
          </a:p>
          <a:p>
            <a:pPr marL="0" indent="0"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500" b="1" dirty="0" smtClean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500" b="1" dirty="0" err="1" smtClean="0"/>
              <a:t>REPs.</a:t>
            </a:r>
            <a:endParaRPr lang="en-US" altLang="en-US" sz="1500" b="1" dirty="0" smtClean="0"/>
          </a:p>
          <a:p>
            <a:pPr marL="0" indent="0">
              <a:buNone/>
            </a:pPr>
            <a:endParaRPr lang="en-US" altLang="en-US" sz="1500" b="1" dirty="0" smtClean="0"/>
          </a:p>
          <a:p>
            <a:r>
              <a:rPr lang="en-US" altLang="en-US" sz="1800" b="1" dirty="0" smtClean="0"/>
              <a:t>The page 3 </a:t>
            </a:r>
            <a:r>
              <a:rPr lang="en-US" altLang="en-US" sz="1800" b="1" dirty="0"/>
              <a:t>chart shows a count of REPs whose IAG/IAL percentage of their total enrollments is below 1%.</a:t>
            </a:r>
          </a:p>
          <a:p>
            <a:pPr lvl="1"/>
            <a:r>
              <a:rPr lang="en-US" altLang="en-US" sz="1400" dirty="0" smtClean="0"/>
              <a:t>Blue row </a:t>
            </a:r>
            <a:r>
              <a:rPr lang="en-US" altLang="en-US" sz="1400" dirty="0"/>
              <a:t>shows counts of REPs that have less than </a:t>
            </a:r>
            <a:r>
              <a:rPr lang="en-US" altLang="en-US" sz="1400" dirty="0" smtClean="0"/>
              <a:t>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Orange </a:t>
            </a:r>
            <a:r>
              <a:rPr lang="en-US" altLang="en-US" sz="1400" dirty="0"/>
              <a:t>row shows counts of REPs that have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Purple </a:t>
            </a:r>
            <a:r>
              <a:rPr lang="en-US" altLang="en-US" sz="1400" dirty="0"/>
              <a:t>row shows counts of REPs that have greater than 2500 total enrollments by their percentage </a:t>
            </a:r>
            <a:r>
              <a:rPr lang="en-US" altLang="en-US" sz="1400" dirty="0" smtClean="0"/>
              <a:t>ranges</a:t>
            </a:r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01/12/21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596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Data (</a:t>
            </a:r>
            <a:r>
              <a:rPr lang="en-US" altLang="en-US" dirty="0" err="1" smtClean="0">
                <a:solidFill>
                  <a:schemeClr val="tx1"/>
                </a:solidFill>
              </a:rPr>
              <a:t>Cont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724400"/>
          </a:xfrm>
        </p:spPr>
        <p:txBody>
          <a:bodyPr/>
          <a:lstStyle/>
          <a:p>
            <a:r>
              <a:rPr lang="en-US" altLang="en-US" sz="1800" b="1" dirty="0"/>
              <a:t>The page 4 charts show the top 10 REPs whose IAG/IAL percentage of their total enrollments is above 1%. </a:t>
            </a:r>
          </a:p>
          <a:p>
            <a:pPr lvl="1"/>
            <a:r>
              <a:rPr lang="en-US" altLang="en-US" sz="1400" dirty="0"/>
              <a:t>The blue chart shows enrollment totals of less than 500 for the month being reported</a:t>
            </a:r>
          </a:p>
          <a:p>
            <a:pPr lvl="1"/>
            <a:r>
              <a:rPr lang="en-US" altLang="en-US" sz="1400" dirty="0"/>
              <a:t>The orange chart shows enrollment totals between 500 and 2500 for the month being reported</a:t>
            </a:r>
          </a:p>
          <a:p>
            <a:pPr lvl="1"/>
            <a:r>
              <a:rPr lang="en-US" altLang="en-US" sz="1400" dirty="0"/>
              <a:t>The purple charts show enrollment totals of over 2500 for the month being reported</a:t>
            </a:r>
          </a:p>
          <a:p>
            <a:pPr lvl="1"/>
            <a:r>
              <a:rPr lang="en-US" altLang="en-US" sz="1400" dirty="0"/>
              <a:t>REPs with the lowest AG/IAL totals 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/>
              <a:t>Number labels represent the number of months the REP has been over 1% during the 12 month </a:t>
            </a:r>
            <a:r>
              <a:rPr lang="en-US" altLang="en-US" sz="1400" dirty="0" smtClean="0"/>
              <a:t>period</a:t>
            </a:r>
            <a:endParaRPr lang="en-US" altLang="en-US" sz="1400" dirty="0"/>
          </a:p>
          <a:p>
            <a:endParaRPr lang="en-US" altLang="en-US" sz="1500" b="1" dirty="0" smtClean="0"/>
          </a:p>
          <a:p>
            <a:r>
              <a:rPr lang="en-US" altLang="en-US" sz="1800" b="1" dirty="0" smtClean="0"/>
              <a:t>The page 5 charts show the top 10 REPs whose 12 month average IAG/IAL percentage of their total enrollments is above 1%.</a:t>
            </a:r>
            <a:endParaRPr lang="en-US" altLang="en-US" sz="1800" b="1" dirty="0"/>
          </a:p>
          <a:p>
            <a:pPr lvl="1"/>
            <a:r>
              <a:rPr lang="en-US" altLang="en-US" sz="1400" dirty="0"/>
              <a:t>The blue chart shows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less than 500 for the month being reported</a:t>
            </a:r>
          </a:p>
          <a:p>
            <a:pPr lvl="1"/>
            <a:r>
              <a:rPr lang="en-US" altLang="en-US" sz="1400" dirty="0"/>
              <a:t>The orange chart shows enrollment </a:t>
            </a:r>
            <a:r>
              <a:rPr lang="en-US" altLang="en-US" sz="1400" dirty="0" smtClean="0"/>
              <a:t>total averages between 500 and 2500 </a:t>
            </a:r>
            <a:r>
              <a:rPr lang="en-US" altLang="en-US" sz="1400" dirty="0"/>
              <a:t>for the month being reported</a:t>
            </a:r>
          </a:p>
          <a:p>
            <a:pPr lvl="1"/>
            <a:r>
              <a:rPr lang="en-US" altLang="en-US" sz="1400" dirty="0"/>
              <a:t>The purple charts show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over 2500 for the month being reported</a:t>
            </a:r>
          </a:p>
          <a:p>
            <a:pPr lvl="1"/>
            <a:r>
              <a:rPr lang="en-US" altLang="en-US" sz="1400" dirty="0" smtClean="0"/>
              <a:t>REPs </a:t>
            </a:r>
            <a:r>
              <a:rPr lang="en-US" altLang="en-US" sz="1400" dirty="0"/>
              <a:t>with the lowest </a:t>
            </a:r>
            <a:r>
              <a:rPr lang="en-US" altLang="en-US" sz="1400" dirty="0" smtClean="0"/>
              <a:t>IAG/IAL averages </a:t>
            </a:r>
            <a:r>
              <a:rPr lang="en-US" altLang="en-US" sz="1400" dirty="0"/>
              <a:t>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 smtClean="0"/>
              <a:t>Number labels represent the number of months the REP has been over 1% during the 12 month period</a:t>
            </a:r>
            <a:endParaRPr lang="en-US" altLang="en-US" sz="1400" dirty="0"/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01/12/21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42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marL="279400" algn="ctr"/>
            <a:r>
              <a:rPr lang="en-US" altLang="en-US" sz="1800" dirty="0" smtClean="0">
                <a:solidFill>
                  <a:schemeClr val="tx1"/>
                </a:solidFill>
              </a:rPr>
              <a:t>Top </a:t>
            </a:r>
            <a:r>
              <a:rPr lang="en-US" altLang="en-US" sz="1800" dirty="0">
                <a:solidFill>
                  <a:schemeClr val="tx1"/>
                </a:solidFill>
              </a:rPr>
              <a:t>- 12 Month Average Rescission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Switches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October </a:t>
            </a:r>
            <a:r>
              <a:rPr lang="en-US" altLang="en-US" sz="1800" dirty="0" smtClean="0">
                <a:solidFill>
                  <a:schemeClr val="tx1"/>
                </a:solidFill>
              </a:rPr>
              <a:t>2020 With </a:t>
            </a:r>
            <a:r>
              <a:rPr lang="en-US" altLang="en-US" sz="1800" dirty="0">
                <a:solidFill>
                  <a:schemeClr val="tx1"/>
                </a:solidFill>
              </a:rPr>
              <a:t>number of </a:t>
            </a:r>
            <a:r>
              <a:rPr lang="en-US" altLang="en-US" sz="1800" dirty="0" smtClean="0">
                <a:solidFill>
                  <a:schemeClr val="tx1"/>
                </a:solidFill>
              </a:rPr>
              <a:t>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</a:t>
            </a:r>
            <a:r>
              <a:rPr lang="en-US" altLang="en-US" sz="1800" dirty="0">
                <a:solidFill>
                  <a:schemeClr val="tx1"/>
                </a:solidFill>
              </a:rPr>
              <a:t>T</a:t>
            </a:r>
            <a:r>
              <a:rPr lang="en-US" altLang="en-US" sz="1800" dirty="0" smtClean="0">
                <a:solidFill>
                  <a:schemeClr val="tx1"/>
                </a:solidFill>
              </a:rPr>
              <a:t>han </a:t>
            </a:r>
            <a:r>
              <a:rPr lang="en-US" altLang="en-US" sz="1800" dirty="0">
                <a:solidFill>
                  <a:schemeClr val="tx1"/>
                </a:solidFill>
              </a:rPr>
              <a:t>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01/12/21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Rescission Slide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800" b="1" dirty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800" b="1" dirty="0" err="1"/>
              <a:t>REPs.</a:t>
            </a:r>
            <a:endParaRPr lang="en-US" altLang="en-US" sz="1800" b="1" dirty="0"/>
          </a:p>
          <a:p>
            <a:pPr marL="0" indent="0">
              <a:buNone/>
            </a:pPr>
            <a:endParaRPr lang="en-US" altLang="en-US" sz="1800" b="1" dirty="0" smtClean="0"/>
          </a:p>
          <a:p>
            <a:r>
              <a:rPr lang="en-US" altLang="en-US" sz="1800" b="1" dirty="0" smtClean="0"/>
              <a:t>The </a:t>
            </a:r>
            <a:r>
              <a:rPr lang="en-US" altLang="en-US" sz="1800" b="1" dirty="0"/>
              <a:t>page 8</a:t>
            </a:r>
            <a:r>
              <a:rPr lang="en-US" altLang="en-US" sz="1800" b="1" dirty="0" smtClean="0"/>
              <a:t> </a:t>
            </a:r>
            <a:r>
              <a:rPr lang="en-US" altLang="en-US" sz="1800" b="1" dirty="0"/>
              <a:t>charts show the </a:t>
            </a:r>
            <a:r>
              <a:rPr lang="en-US" altLang="en-US" sz="1800" b="1" dirty="0" smtClean="0"/>
              <a:t>top </a:t>
            </a:r>
            <a:r>
              <a:rPr lang="en-US" altLang="en-US" sz="1800" b="1" dirty="0"/>
              <a:t>REPs whose 12 month average </a:t>
            </a:r>
            <a:r>
              <a:rPr lang="en-US" altLang="en-US" sz="1800" b="1" dirty="0" smtClean="0"/>
              <a:t>Rescission </a:t>
            </a:r>
            <a:r>
              <a:rPr lang="en-US" altLang="en-US" sz="1800" b="1" dirty="0"/>
              <a:t>percentage of their total </a:t>
            </a:r>
            <a:r>
              <a:rPr lang="en-US" altLang="en-US" sz="1800" b="1" dirty="0" smtClean="0"/>
              <a:t>Switches </a:t>
            </a:r>
            <a:r>
              <a:rPr lang="en-US" altLang="en-US" sz="1800" b="1" dirty="0"/>
              <a:t>is above 1</a:t>
            </a:r>
            <a:r>
              <a:rPr lang="en-US" altLang="en-US" sz="1800" b="1" dirty="0" smtClean="0"/>
              <a:t>%.</a:t>
            </a:r>
          </a:p>
          <a:p>
            <a:pPr marL="0" indent="0">
              <a:buNone/>
            </a:pPr>
            <a:endParaRPr lang="en-US" altLang="en-US" sz="1600" b="1" dirty="0"/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orange shades show switch totals </a:t>
            </a:r>
            <a:r>
              <a:rPr lang="en-US" altLang="en-US" sz="1400" dirty="0" smtClean="0"/>
              <a:t>between 250 and </a:t>
            </a:r>
            <a:r>
              <a:rPr lang="en-US" altLang="en-US" sz="1400" dirty="0"/>
              <a:t>1750 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purple shades show switch totals of over 1750 for the month being 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REPs with the lowest count of rescission totals start on the left, and move to the highest counts on the right</a:t>
            </a:r>
          </a:p>
          <a:p>
            <a:pPr lvl="1"/>
            <a:r>
              <a:rPr lang="en-US" altLang="en-US" sz="1400" dirty="0" smtClean="0"/>
              <a:t>Number </a:t>
            </a:r>
            <a:r>
              <a:rPr lang="en-US" altLang="en-US" sz="1400" dirty="0"/>
              <a:t>labels represent the number of </a:t>
            </a:r>
            <a:r>
              <a:rPr lang="en-US" altLang="en-US" sz="1400" dirty="0" smtClean="0"/>
              <a:t>months </a:t>
            </a:r>
            <a:r>
              <a:rPr lang="en-US" altLang="en-US" sz="1400" dirty="0"/>
              <a:t>the REP has been over 1% during the 12 month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01/12/21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14608</TotalTime>
  <Words>1107</Words>
  <Application>Microsoft Office PowerPoint</Application>
  <PresentationFormat>On-screen Show (4:3)</PresentationFormat>
  <Paragraphs>359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Times New Roman</vt:lpstr>
      <vt:lpstr>1_Custom Design</vt:lpstr>
      <vt:lpstr>Office Theme</vt:lpstr>
      <vt:lpstr>Custom Design</vt:lpstr>
      <vt:lpstr>Microsoft Excel Worksheet</vt:lpstr>
      <vt:lpstr>PowerPoint Presentation</vt:lpstr>
      <vt:lpstr>PowerPoint Presentation</vt:lpstr>
      <vt:lpstr>     October 2020 - IAG/IAL Statistics</vt:lpstr>
      <vt:lpstr>Top 10 - October 2020 - IAG/IAL % Greater Than 1% of Enrollments With number of months Greater Than 1%  </vt:lpstr>
      <vt:lpstr>Top 10 - 12 Month Average IAG/IAL % Greater Than 1% of Enrollments thru October 2020 With number of months Greater Than 1% </vt:lpstr>
      <vt:lpstr>Explanation of IAG/IAL Slides Data</vt:lpstr>
      <vt:lpstr>Explanation of IAG/IAL Slides Data (Cont)</vt:lpstr>
      <vt:lpstr>Top - 12 Month Average Rescission % Greater Than 1% of Switches thru October 2020 With number of months Greater Than 1%</vt:lpstr>
      <vt:lpstr>Explanation of Rescission Slide Data</vt:lpstr>
      <vt:lpstr>18 Month Running Market Totals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368</cp:revision>
  <cp:lastPrinted>2016-01-21T20:53:15Z</cp:lastPrinted>
  <dcterms:created xsi:type="dcterms:W3CDTF">2016-01-21T15:20:31Z</dcterms:created>
  <dcterms:modified xsi:type="dcterms:W3CDTF">2021-01-08T16:32:34Z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