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5.xml" ContentType="application/vnd.openxmlformats-officedocument.presentationml.notesSlide+xml"/>
  <Override PartName="/ppt/theme/themeOverride1.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6"/>
  </p:notesMasterIdLst>
  <p:handoutMasterIdLst>
    <p:handoutMasterId r:id="rId17"/>
  </p:handoutMasterIdLst>
  <p:sldIdLst>
    <p:sldId id="260" r:id="rId7"/>
    <p:sldId id="282" r:id="rId8"/>
    <p:sldId id="283" r:id="rId9"/>
    <p:sldId id="333" r:id="rId10"/>
    <p:sldId id="339" r:id="rId11"/>
    <p:sldId id="342" r:id="rId12"/>
    <p:sldId id="344" r:id="rId13"/>
    <p:sldId id="330" r:id="rId14"/>
    <p:sldId id="337"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A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46" autoAdjust="0"/>
    <p:restoredTop sz="74047" autoAdjust="0"/>
  </p:normalViewPr>
  <p:slideViewPr>
    <p:cSldViewPr showGuides="1">
      <p:cViewPr varScale="1">
        <p:scale>
          <a:sx n="86" d="100"/>
          <a:sy n="86" d="100"/>
        </p:scale>
        <p:origin x="1638" y="8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rts/_rels/chart1.xml.rels><?xml version="1.0" encoding="UTF-8" standalone="yes"?>
<Relationships xmlns="http://schemas.openxmlformats.org/package/2006/relationships"><Relationship Id="rId3" Type="http://schemas.openxmlformats.org/officeDocument/2006/relationships/oleObject" Target="file:///\\ercot.com\Business\MarketOperationsSupport\jchen\Study\CMWG\2021_01\RENA_Oct_2020.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ercot.com\Business\MarketOperationsSupport\jchen\Study\CMWG\2021_01\RENA_Oct_2020.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ercot.com\Business\MarketOperationsSupport\jchen\Study\CMWG\2021_01\RENA_Oct_2020.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ercot.com\Business\MarketOperationsSupport\jchen\Study\CMWG\2021_01\102020_crrba_plot.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ercot.com\Business\MarketOperationsSupport\jchen\Study\CMWG\2021_01\102020_crrba_plot.xlsx"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dirty="0"/>
              <a:t>Monthly RENA</a:t>
            </a:r>
          </a:p>
        </c:rich>
      </c:tx>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Monthly!$Q$2</c:f>
              <c:strCache>
                <c:ptCount val="1"/>
                <c:pt idx="0">
                  <c:v>RENA</c:v>
                </c:pt>
              </c:strCache>
            </c:strRef>
          </c:tx>
          <c:spPr>
            <a:solidFill>
              <a:schemeClr val="accent1"/>
            </a:solidFill>
            <a:ln>
              <a:noFill/>
            </a:ln>
            <a:effectLst/>
          </c:spPr>
          <c:invertIfNegative val="0"/>
          <c:dPt>
            <c:idx val="24"/>
            <c:invertIfNegative val="0"/>
            <c:bubble3D val="0"/>
            <c:spPr>
              <a:solidFill>
                <a:schemeClr val="accent2"/>
              </a:solidFill>
              <a:ln>
                <a:noFill/>
              </a:ln>
              <a:effectLst/>
            </c:spPr>
          </c:dPt>
          <c:cat>
            <c:strRef>
              <c:f>Monthly!$P$3:$P$27</c:f>
              <c:strCache>
                <c:ptCount val="25"/>
                <c:pt idx="0">
                  <c:v>2018_10</c:v>
                </c:pt>
                <c:pt idx="1">
                  <c:v>2018_11</c:v>
                </c:pt>
                <c:pt idx="2">
                  <c:v>2018_12</c:v>
                </c:pt>
                <c:pt idx="3">
                  <c:v>2019_1</c:v>
                </c:pt>
                <c:pt idx="4">
                  <c:v>2019_2</c:v>
                </c:pt>
                <c:pt idx="5">
                  <c:v>2019_3</c:v>
                </c:pt>
                <c:pt idx="6">
                  <c:v>2019_4</c:v>
                </c:pt>
                <c:pt idx="7">
                  <c:v>2019_5</c:v>
                </c:pt>
                <c:pt idx="8">
                  <c:v>2019_6</c:v>
                </c:pt>
                <c:pt idx="9">
                  <c:v>2019_7</c:v>
                </c:pt>
                <c:pt idx="10">
                  <c:v>2019_8</c:v>
                </c:pt>
                <c:pt idx="11">
                  <c:v>2019_9</c:v>
                </c:pt>
                <c:pt idx="12">
                  <c:v>2019_10</c:v>
                </c:pt>
                <c:pt idx="13">
                  <c:v>2019_11</c:v>
                </c:pt>
                <c:pt idx="14">
                  <c:v>2019_12</c:v>
                </c:pt>
                <c:pt idx="15">
                  <c:v>2020_1</c:v>
                </c:pt>
                <c:pt idx="16">
                  <c:v>2020_2</c:v>
                </c:pt>
                <c:pt idx="17">
                  <c:v>2020_3</c:v>
                </c:pt>
                <c:pt idx="18">
                  <c:v>2020_4</c:v>
                </c:pt>
                <c:pt idx="19">
                  <c:v>2020_5</c:v>
                </c:pt>
                <c:pt idx="20">
                  <c:v>2020_6</c:v>
                </c:pt>
                <c:pt idx="21">
                  <c:v>2020_7</c:v>
                </c:pt>
                <c:pt idx="22">
                  <c:v>2020_8</c:v>
                </c:pt>
                <c:pt idx="23">
                  <c:v>2020_9</c:v>
                </c:pt>
                <c:pt idx="24">
                  <c:v>2020_10</c:v>
                </c:pt>
              </c:strCache>
            </c:strRef>
          </c:cat>
          <c:val>
            <c:numRef>
              <c:f>Monthly!$Q$3:$Q$27</c:f>
              <c:numCache>
                <c:formatCode>General</c:formatCode>
                <c:ptCount val="25"/>
                <c:pt idx="0">
                  <c:v>11345542.899999997</c:v>
                </c:pt>
                <c:pt idx="1">
                  <c:v>334035.31000000029</c:v>
                </c:pt>
                <c:pt idx="2">
                  <c:v>6944336.96</c:v>
                </c:pt>
                <c:pt idx="3">
                  <c:v>2058297.53</c:v>
                </c:pt>
                <c:pt idx="4">
                  <c:v>3727816.2199999997</c:v>
                </c:pt>
                <c:pt idx="5">
                  <c:v>13403094.869999999</c:v>
                </c:pt>
                <c:pt idx="6">
                  <c:v>8685081.620000001</c:v>
                </c:pt>
                <c:pt idx="7">
                  <c:v>5757657.9299999997</c:v>
                </c:pt>
                <c:pt idx="8">
                  <c:v>1258274.4200000002</c:v>
                </c:pt>
                <c:pt idx="9">
                  <c:v>889736.46000000008</c:v>
                </c:pt>
                <c:pt idx="10">
                  <c:v>2689013.3</c:v>
                </c:pt>
                <c:pt idx="11">
                  <c:v>6604.220000000525</c:v>
                </c:pt>
                <c:pt idx="12">
                  <c:v>5782591.5900000045</c:v>
                </c:pt>
                <c:pt idx="13">
                  <c:v>-5054952.3899999987</c:v>
                </c:pt>
                <c:pt idx="14">
                  <c:v>9942188.320000004</c:v>
                </c:pt>
                <c:pt idx="15">
                  <c:v>6398653.7600000007</c:v>
                </c:pt>
                <c:pt idx="16">
                  <c:v>7591379.410000002</c:v>
                </c:pt>
                <c:pt idx="17">
                  <c:v>26975003.069999997</c:v>
                </c:pt>
                <c:pt idx="18">
                  <c:v>2782950.2200000007</c:v>
                </c:pt>
                <c:pt idx="19">
                  <c:v>14204605.040000008</c:v>
                </c:pt>
                <c:pt idx="20">
                  <c:v>-295501.83</c:v>
                </c:pt>
                <c:pt idx="21">
                  <c:v>1385933.7499999998</c:v>
                </c:pt>
                <c:pt idx="22">
                  <c:v>-13325905.32</c:v>
                </c:pt>
                <c:pt idx="23">
                  <c:v>5279098.8500000006</c:v>
                </c:pt>
                <c:pt idx="24">
                  <c:v>-2871950.0600000019</c:v>
                </c:pt>
              </c:numCache>
            </c:numRef>
          </c:val>
        </c:ser>
        <c:dLbls>
          <c:showLegendKey val="0"/>
          <c:showVal val="0"/>
          <c:showCatName val="0"/>
          <c:showSerName val="0"/>
          <c:showPercent val="0"/>
          <c:showBubbleSize val="0"/>
        </c:dLbls>
        <c:gapWidth val="219"/>
        <c:overlap val="-27"/>
        <c:axId val="426046664"/>
        <c:axId val="426048624"/>
      </c:barChart>
      <c:catAx>
        <c:axId val="426046664"/>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26048624"/>
        <c:crosses val="autoZero"/>
        <c:auto val="1"/>
        <c:lblAlgn val="ctr"/>
        <c:lblOffset val="100"/>
        <c:tickLblSkip val="3"/>
        <c:noMultiLvlLbl val="0"/>
      </c:catAx>
      <c:valAx>
        <c:axId val="4260486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26046664"/>
        <c:crosses val="autoZero"/>
        <c:crossBetween val="between"/>
        <c:dispUnits>
          <c:builtInUnit val="millions"/>
          <c:dispUnitsLbl>
            <c:layout/>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1" i="0" baseline="0" dirty="0">
                <a:effectLst/>
              </a:rPr>
              <a:t>Daily RENA vs RT Congestion Rent</a:t>
            </a:r>
            <a:endParaRPr lang="en-US" sz="1400" dirty="0">
              <a:effectLst/>
            </a:endParaRP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areaChart>
        <c:grouping val="standard"/>
        <c:varyColors val="0"/>
        <c:ser>
          <c:idx val="0"/>
          <c:order val="0"/>
          <c:tx>
            <c:strRef>
              <c:f>Oct_RENA!$I$1</c:f>
              <c:strCache>
                <c:ptCount val="1"/>
                <c:pt idx="0">
                  <c:v>RT Congestion_rent</c:v>
                </c:pt>
              </c:strCache>
            </c:strRef>
          </c:tx>
          <c:spPr>
            <a:solidFill>
              <a:schemeClr val="accent1"/>
            </a:solidFill>
            <a:ln>
              <a:noFill/>
            </a:ln>
            <a:effectLst/>
          </c:spPr>
          <c:cat>
            <c:numRef>
              <c:f>Oct_RENA!$H$2:$H$32</c:f>
              <c:numCache>
                <c:formatCode>m/d/yyyy</c:formatCode>
                <c:ptCount val="31"/>
                <c:pt idx="0">
                  <c:v>44105</c:v>
                </c:pt>
                <c:pt idx="1">
                  <c:v>44106</c:v>
                </c:pt>
                <c:pt idx="2">
                  <c:v>44107</c:v>
                </c:pt>
                <c:pt idx="3">
                  <c:v>44108</c:v>
                </c:pt>
                <c:pt idx="4">
                  <c:v>44109</c:v>
                </c:pt>
                <c:pt idx="5">
                  <c:v>44110</c:v>
                </c:pt>
                <c:pt idx="6">
                  <c:v>44111</c:v>
                </c:pt>
                <c:pt idx="7">
                  <c:v>44112</c:v>
                </c:pt>
                <c:pt idx="8">
                  <c:v>44113</c:v>
                </c:pt>
                <c:pt idx="9">
                  <c:v>44114</c:v>
                </c:pt>
                <c:pt idx="10">
                  <c:v>44115</c:v>
                </c:pt>
                <c:pt idx="11">
                  <c:v>44116</c:v>
                </c:pt>
                <c:pt idx="12">
                  <c:v>44117</c:v>
                </c:pt>
                <c:pt idx="13">
                  <c:v>44118</c:v>
                </c:pt>
                <c:pt idx="14">
                  <c:v>44119</c:v>
                </c:pt>
                <c:pt idx="15">
                  <c:v>44120</c:v>
                </c:pt>
                <c:pt idx="16">
                  <c:v>44121</c:v>
                </c:pt>
                <c:pt idx="17">
                  <c:v>44122</c:v>
                </c:pt>
                <c:pt idx="18">
                  <c:v>44123</c:v>
                </c:pt>
                <c:pt idx="19">
                  <c:v>44124</c:v>
                </c:pt>
                <c:pt idx="20">
                  <c:v>44125</c:v>
                </c:pt>
                <c:pt idx="21">
                  <c:v>44126</c:v>
                </c:pt>
                <c:pt idx="22">
                  <c:v>44127</c:v>
                </c:pt>
                <c:pt idx="23">
                  <c:v>44128</c:v>
                </c:pt>
                <c:pt idx="24">
                  <c:v>44129</c:v>
                </c:pt>
                <c:pt idx="25">
                  <c:v>44130</c:v>
                </c:pt>
                <c:pt idx="26">
                  <c:v>44131</c:v>
                </c:pt>
                <c:pt idx="27">
                  <c:v>44132</c:v>
                </c:pt>
                <c:pt idx="28">
                  <c:v>44133</c:v>
                </c:pt>
                <c:pt idx="29">
                  <c:v>44134</c:v>
                </c:pt>
                <c:pt idx="30">
                  <c:v>44135</c:v>
                </c:pt>
              </c:numCache>
            </c:numRef>
          </c:cat>
          <c:val>
            <c:numRef>
              <c:f>Oct_RENA!$I$2:$I$32</c:f>
              <c:numCache>
                <c:formatCode>#,##0.0</c:formatCode>
                <c:ptCount val="31"/>
                <c:pt idx="0">
                  <c:v>4508780.9546999997</c:v>
                </c:pt>
                <c:pt idx="1">
                  <c:v>4015792.9380000001</c:v>
                </c:pt>
                <c:pt idx="2">
                  <c:v>2551593.19</c:v>
                </c:pt>
                <c:pt idx="3">
                  <c:v>1068759.2619</c:v>
                </c:pt>
                <c:pt idx="4">
                  <c:v>9877021.2173999995</c:v>
                </c:pt>
                <c:pt idx="5">
                  <c:v>3194096.8366</c:v>
                </c:pt>
                <c:pt idx="6">
                  <c:v>709536.48681999999</c:v>
                </c:pt>
                <c:pt idx="7">
                  <c:v>2528941.4345999998</c:v>
                </c:pt>
                <c:pt idx="8">
                  <c:v>2392743.4219999998</c:v>
                </c:pt>
                <c:pt idx="9">
                  <c:v>2973867.6921999999</c:v>
                </c:pt>
                <c:pt idx="10">
                  <c:v>2763132.4114000001</c:v>
                </c:pt>
                <c:pt idx="11">
                  <c:v>3840141.1225000001</c:v>
                </c:pt>
                <c:pt idx="12">
                  <c:v>2540836.8086000001</c:v>
                </c:pt>
                <c:pt idx="13">
                  <c:v>6759656.3060999997</c:v>
                </c:pt>
                <c:pt idx="14">
                  <c:v>8668149.0934999995</c:v>
                </c:pt>
                <c:pt idx="15">
                  <c:v>1758220.9931999999</c:v>
                </c:pt>
                <c:pt idx="16">
                  <c:v>5642539.2607000005</c:v>
                </c:pt>
                <c:pt idx="17">
                  <c:v>3613795.0998999998</c:v>
                </c:pt>
                <c:pt idx="18">
                  <c:v>2250177.952</c:v>
                </c:pt>
                <c:pt idx="19">
                  <c:v>4846229.1462000003</c:v>
                </c:pt>
                <c:pt idx="20">
                  <c:v>6560241.3669999996</c:v>
                </c:pt>
                <c:pt idx="21">
                  <c:v>8085597.7553000003</c:v>
                </c:pt>
                <c:pt idx="22">
                  <c:v>5214805.108</c:v>
                </c:pt>
                <c:pt idx="23">
                  <c:v>2171643.2747999998</c:v>
                </c:pt>
                <c:pt idx="24">
                  <c:v>2875409.1767000002</c:v>
                </c:pt>
                <c:pt idx="25">
                  <c:v>8623639.6392000001</c:v>
                </c:pt>
                <c:pt idx="26">
                  <c:v>11169882.124</c:v>
                </c:pt>
                <c:pt idx="27">
                  <c:v>4498202.6676000003</c:v>
                </c:pt>
                <c:pt idx="28">
                  <c:v>2616385.5189</c:v>
                </c:pt>
                <c:pt idx="29">
                  <c:v>753543.08252000005</c:v>
                </c:pt>
                <c:pt idx="30">
                  <c:v>6410341.0268999999</c:v>
                </c:pt>
              </c:numCache>
            </c:numRef>
          </c:val>
        </c:ser>
        <c:dLbls>
          <c:showLegendKey val="0"/>
          <c:showVal val="0"/>
          <c:showCatName val="0"/>
          <c:showSerName val="0"/>
          <c:showPercent val="0"/>
          <c:showBubbleSize val="0"/>
        </c:dLbls>
        <c:axId val="429047832"/>
        <c:axId val="429052144"/>
      </c:areaChart>
      <c:barChart>
        <c:barDir val="col"/>
        <c:grouping val="clustered"/>
        <c:varyColors val="0"/>
        <c:ser>
          <c:idx val="1"/>
          <c:order val="1"/>
          <c:tx>
            <c:strRef>
              <c:f>Oct_RENA!$J$1</c:f>
              <c:strCache>
                <c:ptCount val="1"/>
                <c:pt idx="0">
                  <c:v>RENA</c:v>
                </c:pt>
              </c:strCache>
            </c:strRef>
          </c:tx>
          <c:spPr>
            <a:solidFill>
              <a:schemeClr val="accent2"/>
            </a:solidFill>
            <a:ln>
              <a:noFill/>
            </a:ln>
            <a:effectLst/>
          </c:spPr>
          <c:invertIfNegative val="0"/>
          <c:cat>
            <c:numRef>
              <c:f>Oct_RENA!$H$2:$H$32</c:f>
              <c:numCache>
                <c:formatCode>m/d/yyyy</c:formatCode>
                <c:ptCount val="31"/>
                <c:pt idx="0">
                  <c:v>44105</c:v>
                </c:pt>
                <c:pt idx="1">
                  <c:v>44106</c:v>
                </c:pt>
                <c:pt idx="2">
                  <c:v>44107</c:v>
                </c:pt>
                <c:pt idx="3">
                  <c:v>44108</c:v>
                </c:pt>
                <c:pt idx="4">
                  <c:v>44109</c:v>
                </c:pt>
                <c:pt idx="5">
                  <c:v>44110</c:v>
                </c:pt>
                <c:pt idx="6">
                  <c:v>44111</c:v>
                </c:pt>
                <c:pt idx="7">
                  <c:v>44112</c:v>
                </c:pt>
                <c:pt idx="8">
                  <c:v>44113</c:v>
                </c:pt>
                <c:pt idx="9">
                  <c:v>44114</c:v>
                </c:pt>
                <c:pt idx="10">
                  <c:v>44115</c:v>
                </c:pt>
                <c:pt idx="11">
                  <c:v>44116</c:v>
                </c:pt>
                <c:pt idx="12">
                  <c:v>44117</c:v>
                </c:pt>
                <c:pt idx="13">
                  <c:v>44118</c:v>
                </c:pt>
                <c:pt idx="14">
                  <c:v>44119</c:v>
                </c:pt>
                <c:pt idx="15">
                  <c:v>44120</c:v>
                </c:pt>
                <c:pt idx="16">
                  <c:v>44121</c:v>
                </c:pt>
                <c:pt idx="17">
                  <c:v>44122</c:v>
                </c:pt>
                <c:pt idx="18">
                  <c:v>44123</c:v>
                </c:pt>
                <c:pt idx="19">
                  <c:v>44124</c:v>
                </c:pt>
                <c:pt idx="20">
                  <c:v>44125</c:v>
                </c:pt>
                <c:pt idx="21">
                  <c:v>44126</c:v>
                </c:pt>
                <c:pt idx="22">
                  <c:v>44127</c:v>
                </c:pt>
                <c:pt idx="23">
                  <c:v>44128</c:v>
                </c:pt>
                <c:pt idx="24">
                  <c:v>44129</c:v>
                </c:pt>
                <c:pt idx="25">
                  <c:v>44130</c:v>
                </c:pt>
                <c:pt idx="26">
                  <c:v>44131</c:v>
                </c:pt>
                <c:pt idx="27">
                  <c:v>44132</c:v>
                </c:pt>
                <c:pt idx="28">
                  <c:v>44133</c:v>
                </c:pt>
                <c:pt idx="29">
                  <c:v>44134</c:v>
                </c:pt>
                <c:pt idx="30">
                  <c:v>44135</c:v>
                </c:pt>
              </c:numCache>
            </c:numRef>
          </c:cat>
          <c:val>
            <c:numRef>
              <c:f>Oct_RENA!$J$2:$J$32</c:f>
              <c:numCache>
                <c:formatCode>#,##0.0</c:formatCode>
                <c:ptCount val="31"/>
                <c:pt idx="0">
                  <c:v>884366.54</c:v>
                </c:pt>
                <c:pt idx="1">
                  <c:v>420110.54</c:v>
                </c:pt>
                <c:pt idx="2">
                  <c:v>231028.61</c:v>
                </c:pt>
                <c:pt idx="3">
                  <c:v>121918.64</c:v>
                </c:pt>
                <c:pt idx="4">
                  <c:v>995428.47</c:v>
                </c:pt>
                <c:pt idx="5">
                  <c:v>537854.55000000005</c:v>
                </c:pt>
                <c:pt idx="6">
                  <c:v>17874.32</c:v>
                </c:pt>
                <c:pt idx="7">
                  <c:v>92642.65</c:v>
                </c:pt>
                <c:pt idx="8">
                  <c:v>244398.23</c:v>
                </c:pt>
                <c:pt idx="9">
                  <c:v>191706.46</c:v>
                </c:pt>
                <c:pt idx="10">
                  <c:v>-76824.02</c:v>
                </c:pt>
                <c:pt idx="11">
                  <c:v>131439.71</c:v>
                </c:pt>
                <c:pt idx="12">
                  <c:v>168140.1</c:v>
                </c:pt>
                <c:pt idx="13">
                  <c:v>175978.94</c:v>
                </c:pt>
                <c:pt idx="14">
                  <c:v>966579.85</c:v>
                </c:pt>
                <c:pt idx="15">
                  <c:v>81927.179999999993</c:v>
                </c:pt>
                <c:pt idx="16">
                  <c:v>1249845.58</c:v>
                </c:pt>
                <c:pt idx="17">
                  <c:v>-57000.36</c:v>
                </c:pt>
                <c:pt idx="18">
                  <c:v>6659.18</c:v>
                </c:pt>
                <c:pt idx="19">
                  <c:v>50447.91</c:v>
                </c:pt>
                <c:pt idx="20">
                  <c:v>-200618.94</c:v>
                </c:pt>
                <c:pt idx="21">
                  <c:v>-1053544.8799999999</c:v>
                </c:pt>
                <c:pt idx="22">
                  <c:v>-91854.01</c:v>
                </c:pt>
                <c:pt idx="23">
                  <c:v>31555.98</c:v>
                </c:pt>
                <c:pt idx="24">
                  <c:v>-125216.87</c:v>
                </c:pt>
                <c:pt idx="25">
                  <c:v>-3734544.58</c:v>
                </c:pt>
                <c:pt idx="26">
                  <c:v>-4163158.87</c:v>
                </c:pt>
                <c:pt idx="27">
                  <c:v>-305620.45</c:v>
                </c:pt>
                <c:pt idx="28">
                  <c:v>-32256.66</c:v>
                </c:pt>
                <c:pt idx="29">
                  <c:v>58295.040000000001</c:v>
                </c:pt>
                <c:pt idx="30">
                  <c:v>310491.09999999998</c:v>
                </c:pt>
              </c:numCache>
            </c:numRef>
          </c:val>
        </c:ser>
        <c:dLbls>
          <c:showLegendKey val="0"/>
          <c:showVal val="0"/>
          <c:showCatName val="0"/>
          <c:showSerName val="0"/>
          <c:showPercent val="0"/>
          <c:showBubbleSize val="0"/>
        </c:dLbls>
        <c:gapWidth val="219"/>
        <c:overlap val="-27"/>
        <c:axId val="430150200"/>
        <c:axId val="429047440"/>
      </c:barChart>
      <c:catAx>
        <c:axId val="430150200"/>
        <c:scaling>
          <c:orientation val="minMax"/>
        </c:scaling>
        <c:delete val="0"/>
        <c:axPos val="b"/>
        <c:numFmt formatCode="m/d/yyyy" sourceLinked="1"/>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29047440"/>
        <c:crosses val="autoZero"/>
        <c:auto val="0"/>
        <c:lblAlgn val="ctr"/>
        <c:lblOffset val="100"/>
        <c:tickLblSkip val="5"/>
        <c:tickMarkSkip val="5"/>
        <c:noMultiLvlLbl val="0"/>
      </c:catAx>
      <c:valAx>
        <c:axId val="429047440"/>
        <c:scaling>
          <c:orientation val="minMax"/>
          <c:max val="5000000"/>
          <c:min val="-500000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30150200"/>
        <c:crosses val="autoZero"/>
        <c:crossBetween val="between"/>
        <c:dispUnits>
          <c:builtInUnit val="millions"/>
          <c:dispUnitsLbl>
            <c:layout/>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valAx>
        <c:axId val="429052144"/>
        <c:scaling>
          <c:orientation val="minMax"/>
          <c:max val="15000000"/>
          <c:min val="-15000000"/>
        </c:scaling>
        <c:delete val="0"/>
        <c:axPos val="r"/>
        <c:numFmt formatCode="#,##0.0" sourceLinked="1"/>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29047832"/>
        <c:crosses val="max"/>
        <c:crossBetween val="between"/>
        <c:dispUnits>
          <c:builtInUnit val="millions"/>
          <c:dispUnitsLbl>
            <c:layout/>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catAx>
        <c:axId val="429047832"/>
        <c:scaling>
          <c:orientation val="minMax"/>
        </c:scaling>
        <c:delete val="1"/>
        <c:axPos val="b"/>
        <c:numFmt formatCode="m/d/yyyy" sourceLinked="1"/>
        <c:majorTickMark val="out"/>
        <c:minorTickMark val="none"/>
        <c:tickLblPos val="nextTo"/>
        <c:crossAx val="429052144"/>
        <c:crosses val="autoZero"/>
        <c:auto val="0"/>
        <c:lblAlgn val="ctr"/>
        <c:lblOffset val="100"/>
        <c:noMultiLvlLbl val="1"/>
      </c:cat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1" i="0" baseline="0" dirty="0">
                <a:effectLst/>
              </a:rPr>
              <a:t>Estimated DAM oversold vs RENA</a:t>
            </a:r>
            <a:endParaRPr lang="en-US" sz="1400" dirty="0">
              <a:effectLst/>
            </a:endParaRP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Oct_RENA!$J$1</c:f>
              <c:strCache>
                <c:ptCount val="1"/>
                <c:pt idx="0">
                  <c:v>RENA</c:v>
                </c:pt>
              </c:strCache>
            </c:strRef>
          </c:tx>
          <c:spPr>
            <a:solidFill>
              <a:schemeClr val="accent1"/>
            </a:solidFill>
            <a:ln>
              <a:noFill/>
            </a:ln>
            <a:effectLst/>
          </c:spPr>
          <c:invertIfNegative val="0"/>
          <c:cat>
            <c:numRef>
              <c:f>Oct_RENA!$H$2:$H$32</c:f>
              <c:numCache>
                <c:formatCode>m/d/yyyy</c:formatCode>
                <c:ptCount val="31"/>
                <c:pt idx="0">
                  <c:v>44105</c:v>
                </c:pt>
                <c:pt idx="1">
                  <c:v>44106</c:v>
                </c:pt>
                <c:pt idx="2">
                  <c:v>44107</c:v>
                </c:pt>
                <c:pt idx="3">
                  <c:v>44108</c:v>
                </c:pt>
                <c:pt idx="4">
                  <c:v>44109</c:v>
                </c:pt>
                <c:pt idx="5">
                  <c:v>44110</c:v>
                </c:pt>
                <c:pt idx="6">
                  <c:v>44111</c:v>
                </c:pt>
                <c:pt idx="7">
                  <c:v>44112</c:v>
                </c:pt>
                <c:pt idx="8">
                  <c:v>44113</c:v>
                </c:pt>
                <c:pt idx="9">
                  <c:v>44114</c:v>
                </c:pt>
                <c:pt idx="10">
                  <c:v>44115</c:v>
                </c:pt>
                <c:pt idx="11">
                  <c:v>44116</c:v>
                </c:pt>
                <c:pt idx="12">
                  <c:v>44117</c:v>
                </c:pt>
                <c:pt idx="13">
                  <c:v>44118</c:v>
                </c:pt>
                <c:pt idx="14">
                  <c:v>44119</c:v>
                </c:pt>
                <c:pt idx="15">
                  <c:v>44120</c:v>
                </c:pt>
                <c:pt idx="16">
                  <c:v>44121</c:v>
                </c:pt>
                <c:pt idx="17">
                  <c:v>44122</c:v>
                </c:pt>
                <c:pt idx="18">
                  <c:v>44123</c:v>
                </c:pt>
                <c:pt idx="19">
                  <c:v>44124</c:v>
                </c:pt>
                <c:pt idx="20">
                  <c:v>44125</c:v>
                </c:pt>
                <c:pt idx="21">
                  <c:v>44126</c:v>
                </c:pt>
                <c:pt idx="22">
                  <c:v>44127</c:v>
                </c:pt>
                <c:pt idx="23">
                  <c:v>44128</c:v>
                </c:pt>
                <c:pt idx="24">
                  <c:v>44129</c:v>
                </c:pt>
                <c:pt idx="25">
                  <c:v>44130</c:v>
                </c:pt>
                <c:pt idx="26">
                  <c:v>44131</c:v>
                </c:pt>
                <c:pt idx="27">
                  <c:v>44132</c:v>
                </c:pt>
                <c:pt idx="28">
                  <c:v>44133</c:v>
                </c:pt>
                <c:pt idx="29">
                  <c:v>44134</c:v>
                </c:pt>
                <c:pt idx="30">
                  <c:v>44135</c:v>
                </c:pt>
              </c:numCache>
            </c:numRef>
          </c:cat>
          <c:val>
            <c:numRef>
              <c:f>Oct_RENA!$J$2:$J$31</c:f>
              <c:numCache>
                <c:formatCode>#,##0.0</c:formatCode>
                <c:ptCount val="30"/>
                <c:pt idx="0">
                  <c:v>884366.54</c:v>
                </c:pt>
                <c:pt idx="1">
                  <c:v>420110.54</c:v>
                </c:pt>
                <c:pt idx="2">
                  <c:v>231028.61</c:v>
                </c:pt>
                <c:pt idx="3">
                  <c:v>121918.64</c:v>
                </c:pt>
                <c:pt idx="4">
                  <c:v>995428.47</c:v>
                </c:pt>
                <c:pt idx="5">
                  <c:v>537854.55000000005</c:v>
                </c:pt>
                <c:pt idx="6">
                  <c:v>17874.32</c:v>
                </c:pt>
                <c:pt idx="7">
                  <c:v>92642.65</c:v>
                </c:pt>
                <c:pt idx="8">
                  <c:v>244398.23</c:v>
                </c:pt>
                <c:pt idx="9">
                  <c:v>191706.46</c:v>
                </c:pt>
                <c:pt idx="10">
                  <c:v>-76824.02</c:v>
                </c:pt>
                <c:pt idx="11">
                  <c:v>131439.71</c:v>
                </c:pt>
                <c:pt idx="12">
                  <c:v>168140.1</c:v>
                </c:pt>
                <c:pt idx="13">
                  <c:v>175978.94</c:v>
                </c:pt>
                <c:pt idx="14">
                  <c:v>966579.85</c:v>
                </c:pt>
                <c:pt idx="15">
                  <c:v>81927.179999999993</c:v>
                </c:pt>
                <c:pt idx="16">
                  <c:v>1249845.58</c:v>
                </c:pt>
                <c:pt idx="17">
                  <c:v>-57000.36</c:v>
                </c:pt>
                <c:pt idx="18">
                  <c:v>6659.18</c:v>
                </c:pt>
                <c:pt idx="19">
                  <c:v>50447.91</c:v>
                </c:pt>
                <c:pt idx="20">
                  <c:v>-200618.94</c:v>
                </c:pt>
                <c:pt idx="21">
                  <c:v>-1053544.8799999999</c:v>
                </c:pt>
                <c:pt idx="22">
                  <c:v>-91854.01</c:v>
                </c:pt>
                <c:pt idx="23">
                  <c:v>31555.98</c:v>
                </c:pt>
                <c:pt idx="24">
                  <c:v>-125216.87</c:v>
                </c:pt>
                <c:pt idx="25">
                  <c:v>-3734544.58</c:v>
                </c:pt>
                <c:pt idx="26">
                  <c:v>-4163158.87</c:v>
                </c:pt>
                <c:pt idx="27">
                  <c:v>-305620.45</c:v>
                </c:pt>
                <c:pt idx="28">
                  <c:v>-32256.66</c:v>
                </c:pt>
                <c:pt idx="29">
                  <c:v>58295.040000000001</c:v>
                </c:pt>
              </c:numCache>
            </c:numRef>
          </c:val>
        </c:ser>
        <c:ser>
          <c:idx val="1"/>
          <c:order val="1"/>
          <c:tx>
            <c:strRef>
              <c:f>Oct_RENA!$L$1</c:f>
              <c:strCache>
                <c:ptCount val="1"/>
                <c:pt idx="0">
                  <c:v>Sum of Oversold</c:v>
                </c:pt>
              </c:strCache>
            </c:strRef>
          </c:tx>
          <c:spPr>
            <a:solidFill>
              <a:schemeClr val="accent2"/>
            </a:solidFill>
            <a:ln>
              <a:noFill/>
            </a:ln>
            <a:effectLst/>
          </c:spPr>
          <c:invertIfNegative val="0"/>
          <c:cat>
            <c:numRef>
              <c:f>Oct_RENA!$H$2:$H$32</c:f>
              <c:numCache>
                <c:formatCode>m/d/yyyy</c:formatCode>
                <c:ptCount val="31"/>
                <c:pt idx="0">
                  <c:v>44105</c:v>
                </c:pt>
                <c:pt idx="1">
                  <c:v>44106</c:v>
                </c:pt>
                <c:pt idx="2">
                  <c:v>44107</c:v>
                </c:pt>
                <c:pt idx="3">
                  <c:v>44108</c:v>
                </c:pt>
                <c:pt idx="4">
                  <c:v>44109</c:v>
                </c:pt>
                <c:pt idx="5">
                  <c:v>44110</c:v>
                </c:pt>
                <c:pt idx="6">
                  <c:v>44111</c:v>
                </c:pt>
                <c:pt idx="7">
                  <c:v>44112</c:v>
                </c:pt>
                <c:pt idx="8">
                  <c:v>44113</c:v>
                </c:pt>
                <c:pt idx="9">
                  <c:v>44114</c:v>
                </c:pt>
                <c:pt idx="10">
                  <c:v>44115</c:v>
                </c:pt>
                <c:pt idx="11">
                  <c:v>44116</c:v>
                </c:pt>
                <c:pt idx="12">
                  <c:v>44117</c:v>
                </c:pt>
                <c:pt idx="13">
                  <c:v>44118</c:v>
                </c:pt>
                <c:pt idx="14">
                  <c:v>44119</c:v>
                </c:pt>
                <c:pt idx="15">
                  <c:v>44120</c:v>
                </c:pt>
                <c:pt idx="16">
                  <c:v>44121</c:v>
                </c:pt>
                <c:pt idx="17">
                  <c:v>44122</c:v>
                </c:pt>
                <c:pt idx="18">
                  <c:v>44123</c:v>
                </c:pt>
                <c:pt idx="19">
                  <c:v>44124</c:v>
                </c:pt>
                <c:pt idx="20">
                  <c:v>44125</c:v>
                </c:pt>
                <c:pt idx="21">
                  <c:v>44126</c:v>
                </c:pt>
                <c:pt idx="22">
                  <c:v>44127</c:v>
                </c:pt>
                <c:pt idx="23">
                  <c:v>44128</c:v>
                </c:pt>
                <c:pt idx="24">
                  <c:v>44129</c:v>
                </c:pt>
                <c:pt idx="25">
                  <c:v>44130</c:v>
                </c:pt>
                <c:pt idx="26">
                  <c:v>44131</c:v>
                </c:pt>
                <c:pt idx="27">
                  <c:v>44132</c:v>
                </c:pt>
                <c:pt idx="28">
                  <c:v>44133</c:v>
                </c:pt>
                <c:pt idx="29">
                  <c:v>44134</c:v>
                </c:pt>
                <c:pt idx="30">
                  <c:v>44135</c:v>
                </c:pt>
              </c:numCache>
            </c:numRef>
          </c:cat>
          <c:val>
            <c:numRef>
              <c:f>Oct_RENA!$L$2:$L$32</c:f>
              <c:numCache>
                <c:formatCode>#,##0.0</c:formatCode>
                <c:ptCount val="31"/>
                <c:pt idx="0">
                  <c:v>755731.97868657287</c:v>
                </c:pt>
                <c:pt idx="1">
                  <c:v>321811.01395103795</c:v>
                </c:pt>
                <c:pt idx="2">
                  <c:v>248654.98452936998</c:v>
                </c:pt>
                <c:pt idx="3">
                  <c:v>-182994.31786915901</c:v>
                </c:pt>
                <c:pt idx="4">
                  <c:v>835679.30596272706</c:v>
                </c:pt>
                <c:pt idx="5">
                  <c:v>470702.05014947994</c:v>
                </c:pt>
                <c:pt idx="6">
                  <c:v>37663.582211909998</c:v>
                </c:pt>
                <c:pt idx="7">
                  <c:v>154259.81907705299</c:v>
                </c:pt>
                <c:pt idx="8">
                  <c:v>36393.721377150003</c:v>
                </c:pt>
                <c:pt idx="9">
                  <c:v>-60103.116643600006</c:v>
                </c:pt>
                <c:pt idx="10">
                  <c:v>2605.766066895424</c:v>
                </c:pt>
                <c:pt idx="11">
                  <c:v>133937.50697841297</c:v>
                </c:pt>
                <c:pt idx="12">
                  <c:v>92907.220217374008</c:v>
                </c:pt>
                <c:pt idx="13">
                  <c:v>241677.48454535101</c:v>
                </c:pt>
                <c:pt idx="14">
                  <c:v>621943.46886955108</c:v>
                </c:pt>
                <c:pt idx="15">
                  <c:v>114530.56610050103</c:v>
                </c:pt>
                <c:pt idx="16">
                  <c:v>1723389.8621408136</c:v>
                </c:pt>
                <c:pt idx="17">
                  <c:v>-27158.078011339981</c:v>
                </c:pt>
                <c:pt idx="18">
                  <c:v>-128472.11874417</c:v>
                </c:pt>
                <c:pt idx="19">
                  <c:v>192141.32668748999</c:v>
                </c:pt>
                <c:pt idx="20">
                  <c:v>87707.305658323021</c:v>
                </c:pt>
                <c:pt idx="21">
                  <c:v>-607160.71469638473</c:v>
                </c:pt>
                <c:pt idx="22">
                  <c:v>60687.871803214999</c:v>
                </c:pt>
                <c:pt idx="23">
                  <c:v>34937.547803578003</c:v>
                </c:pt>
                <c:pt idx="24">
                  <c:v>-34077.342507478999</c:v>
                </c:pt>
                <c:pt idx="25">
                  <c:v>-4205865.2403356088</c:v>
                </c:pt>
                <c:pt idx="26">
                  <c:v>-4034292.8929724409</c:v>
                </c:pt>
                <c:pt idx="27">
                  <c:v>-298586.71432752104</c:v>
                </c:pt>
                <c:pt idx="28">
                  <c:v>87594.817825045742</c:v>
                </c:pt>
                <c:pt idx="29">
                  <c:v>33713.235377331002</c:v>
                </c:pt>
                <c:pt idx="30">
                  <c:v>351739.34360077902</c:v>
                </c:pt>
              </c:numCache>
            </c:numRef>
          </c:val>
        </c:ser>
        <c:dLbls>
          <c:showLegendKey val="0"/>
          <c:showVal val="0"/>
          <c:showCatName val="0"/>
          <c:showSerName val="0"/>
          <c:showPercent val="0"/>
          <c:showBubbleSize val="0"/>
        </c:dLbls>
        <c:gapWidth val="219"/>
        <c:overlap val="-27"/>
        <c:axId val="429048616"/>
        <c:axId val="429049008"/>
      </c:barChart>
      <c:catAx>
        <c:axId val="429048616"/>
        <c:scaling>
          <c:orientation val="minMax"/>
        </c:scaling>
        <c:delete val="0"/>
        <c:axPos val="b"/>
        <c:numFmt formatCode="m/d/yyyy" sourceLinked="1"/>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29049008"/>
        <c:crosses val="autoZero"/>
        <c:auto val="0"/>
        <c:lblAlgn val="ctr"/>
        <c:lblOffset val="100"/>
        <c:tickLblSkip val="5"/>
        <c:noMultiLvlLbl val="0"/>
      </c:catAx>
      <c:valAx>
        <c:axId val="429049008"/>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29048616"/>
        <c:crosses val="autoZero"/>
        <c:crossBetween val="between"/>
        <c:dispUnits>
          <c:builtInUnit val="millions"/>
          <c:dispUnitsLbl>
            <c:layout/>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dirty="0"/>
              <a:t>Daily CRR value</a:t>
            </a:r>
            <a:r>
              <a:rPr lang="en-US" b="1" baseline="0" dirty="0"/>
              <a:t> vs DAM congestion Rent</a:t>
            </a:r>
            <a:endParaRPr lang="en-US" b="1" dirty="0"/>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Payment/Charge to CRRAH</c:v>
                </c:pt>
              </c:strCache>
            </c:strRef>
          </c:tx>
          <c:spPr>
            <a:solidFill>
              <a:schemeClr val="accent1"/>
            </a:solidFill>
            <a:ln>
              <a:noFill/>
            </a:ln>
            <a:effectLst/>
          </c:spPr>
          <c:invertIfNegative val="0"/>
          <c:cat>
            <c:numRef>
              <c:f>Sheet1!$A$2:$A$32</c:f>
              <c:numCache>
                <c:formatCode>m/d/yyyy</c:formatCode>
                <c:ptCount val="31"/>
                <c:pt idx="0">
                  <c:v>44105</c:v>
                </c:pt>
                <c:pt idx="1">
                  <c:v>44106</c:v>
                </c:pt>
                <c:pt idx="2">
                  <c:v>44107</c:v>
                </c:pt>
                <c:pt idx="3">
                  <c:v>44108</c:v>
                </c:pt>
                <c:pt idx="4">
                  <c:v>44109</c:v>
                </c:pt>
                <c:pt idx="5">
                  <c:v>44110</c:v>
                </c:pt>
                <c:pt idx="6">
                  <c:v>44111</c:v>
                </c:pt>
                <c:pt idx="7">
                  <c:v>44112</c:v>
                </c:pt>
                <c:pt idx="8">
                  <c:v>44113</c:v>
                </c:pt>
                <c:pt idx="9">
                  <c:v>44114</c:v>
                </c:pt>
                <c:pt idx="10">
                  <c:v>44115</c:v>
                </c:pt>
                <c:pt idx="11">
                  <c:v>44116</c:v>
                </c:pt>
                <c:pt idx="12">
                  <c:v>44117</c:v>
                </c:pt>
                <c:pt idx="13">
                  <c:v>44118</c:v>
                </c:pt>
                <c:pt idx="14">
                  <c:v>44119</c:v>
                </c:pt>
                <c:pt idx="15">
                  <c:v>44120</c:v>
                </c:pt>
                <c:pt idx="16">
                  <c:v>44121</c:v>
                </c:pt>
                <c:pt idx="17">
                  <c:v>44122</c:v>
                </c:pt>
                <c:pt idx="18">
                  <c:v>44123</c:v>
                </c:pt>
                <c:pt idx="19">
                  <c:v>44124</c:v>
                </c:pt>
                <c:pt idx="20">
                  <c:v>44125</c:v>
                </c:pt>
                <c:pt idx="21">
                  <c:v>44126</c:v>
                </c:pt>
                <c:pt idx="22">
                  <c:v>44127</c:v>
                </c:pt>
                <c:pt idx="23">
                  <c:v>44128</c:v>
                </c:pt>
                <c:pt idx="24">
                  <c:v>44129</c:v>
                </c:pt>
                <c:pt idx="25">
                  <c:v>44130</c:v>
                </c:pt>
                <c:pt idx="26">
                  <c:v>44131</c:v>
                </c:pt>
                <c:pt idx="27">
                  <c:v>44132</c:v>
                </c:pt>
                <c:pt idx="28">
                  <c:v>44133</c:v>
                </c:pt>
                <c:pt idx="29">
                  <c:v>44134</c:v>
                </c:pt>
                <c:pt idx="30">
                  <c:v>44135</c:v>
                </c:pt>
              </c:numCache>
            </c:numRef>
          </c:cat>
          <c:val>
            <c:numRef>
              <c:f>Sheet1!$B$2:$B$32</c:f>
              <c:numCache>
                <c:formatCode>#,##0.0</c:formatCode>
                <c:ptCount val="31"/>
                <c:pt idx="0">
                  <c:v>1618046.13</c:v>
                </c:pt>
                <c:pt idx="1">
                  <c:v>2967885.54</c:v>
                </c:pt>
                <c:pt idx="2">
                  <c:v>4382388.01</c:v>
                </c:pt>
                <c:pt idx="3">
                  <c:v>2387280.92</c:v>
                </c:pt>
                <c:pt idx="4">
                  <c:v>3422159.41</c:v>
                </c:pt>
                <c:pt idx="5">
                  <c:v>2799265.19</c:v>
                </c:pt>
                <c:pt idx="6">
                  <c:v>3182311.3500000006</c:v>
                </c:pt>
                <c:pt idx="7">
                  <c:v>4970601.2700000005</c:v>
                </c:pt>
                <c:pt idx="8">
                  <c:v>3060220.21</c:v>
                </c:pt>
                <c:pt idx="9">
                  <c:v>2737329.45</c:v>
                </c:pt>
                <c:pt idx="10">
                  <c:v>5809656.6999999993</c:v>
                </c:pt>
                <c:pt idx="11">
                  <c:v>4402394.6900000004</c:v>
                </c:pt>
                <c:pt idx="12">
                  <c:v>2310441.7200000002</c:v>
                </c:pt>
                <c:pt idx="13">
                  <c:v>4382423.5200000005</c:v>
                </c:pt>
                <c:pt idx="14">
                  <c:v>6029944.3799999999</c:v>
                </c:pt>
                <c:pt idx="15">
                  <c:v>2674106.15</c:v>
                </c:pt>
                <c:pt idx="16">
                  <c:v>5208528.1100000003</c:v>
                </c:pt>
                <c:pt idx="17">
                  <c:v>4919520.43</c:v>
                </c:pt>
                <c:pt idx="18">
                  <c:v>2752091.1799999997</c:v>
                </c:pt>
                <c:pt idx="19">
                  <c:v>6943720.21</c:v>
                </c:pt>
                <c:pt idx="20">
                  <c:v>4860769.63</c:v>
                </c:pt>
                <c:pt idx="21">
                  <c:v>9921050.1100000013</c:v>
                </c:pt>
                <c:pt idx="22">
                  <c:v>8462969.620000001</c:v>
                </c:pt>
                <c:pt idx="23">
                  <c:v>3956892.0199999996</c:v>
                </c:pt>
                <c:pt idx="24">
                  <c:v>6092580.1200000001</c:v>
                </c:pt>
                <c:pt idx="25">
                  <c:v>9806938.5</c:v>
                </c:pt>
                <c:pt idx="26">
                  <c:v>5656993.3999999994</c:v>
                </c:pt>
                <c:pt idx="27">
                  <c:v>4550026.959999999</c:v>
                </c:pt>
                <c:pt idx="28">
                  <c:v>3611616.79</c:v>
                </c:pt>
                <c:pt idx="29">
                  <c:v>1470305.43</c:v>
                </c:pt>
                <c:pt idx="30">
                  <c:v>1440532.1400000001</c:v>
                </c:pt>
              </c:numCache>
            </c:numRef>
          </c:val>
        </c:ser>
        <c:ser>
          <c:idx val="1"/>
          <c:order val="1"/>
          <c:tx>
            <c:strRef>
              <c:f>Sheet1!$C$1</c:f>
              <c:strCache>
                <c:ptCount val="1"/>
                <c:pt idx="0">
                  <c:v>DACONGRENT</c:v>
                </c:pt>
              </c:strCache>
            </c:strRef>
          </c:tx>
          <c:spPr>
            <a:solidFill>
              <a:schemeClr val="accent2"/>
            </a:solidFill>
            <a:ln>
              <a:noFill/>
            </a:ln>
            <a:effectLst/>
          </c:spPr>
          <c:invertIfNegative val="0"/>
          <c:cat>
            <c:numRef>
              <c:f>Sheet1!$A$2:$A$32</c:f>
              <c:numCache>
                <c:formatCode>m/d/yyyy</c:formatCode>
                <c:ptCount val="31"/>
                <c:pt idx="0">
                  <c:v>44105</c:v>
                </c:pt>
                <c:pt idx="1">
                  <c:v>44106</c:v>
                </c:pt>
                <c:pt idx="2">
                  <c:v>44107</c:v>
                </c:pt>
                <c:pt idx="3">
                  <c:v>44108</c:v>
                </c:pt>
                <c:pt idx="4">
                  <c:v>44109</c:v>
                </c:pt>
                <c:pt idx="5">
                  <c:v>44110</c:v>
                </c:pt>
                <c:pt idx="6">
                  <c:v>44111</c:v>
                </c:pt>
                <c:pt idx="7">
                  <c:v>44112</c:v>
                </c:pt>
                <c:pt idx="8">
                  <c:v>44113</c:v>
                </c:pt>
                <c:pt idx="9">
                  <c:v>44114</c:v>
                </c:pt>
                <c:pt idx="10">
                  <c:v>44115</c:v>
                </c:pt>
                <c:pt idx="11">
                  <c:v>44116</c:v>
                </c:pt>
                <c:pt idx="12">
                  <c:v>44117</c:v>
                </c:pt>
                <c:pt idx="13">
                  <c:v>44118</c:v>
                </c:pt>
                <c:pt idx="14">
                  <c:v>44119</c:v>
                </c:pt>
                <c:pt idx="15">
                  <c:v>44120</c:v>
                </c:pt>
                <c:pt idx="16">
                  <c:v>44121</c:v>
                </c:pt>
                <c:pt idx="17">
                  <c:v>44122</c:v>
                </c:pt>
                <c:pt idx="18">
                  <c:v>44123</c:v>
                </c:pt>
                <c:pt idx="19">
                  <c:v>44124</c:v>
                </c:pt>
                <c:pt idx="20">
                  <c:v>44125</c:v>
                </c:pt>
                <c:pt idx="21">
                  <c:v>44126</c:v>
                </c:pt>
                <c:pt idx="22">
                  <c:v>44127</c:v>
                </c:pt>
                <c:pt idx="23">
                  <c:v>44128</c:v>
                </c:pt>
                <c:pt idx="24">
                  <c:v>44129</c:v>
                </c:pt>
                <c:pt idx="25">
                  <c:v>44130</c:v>
                </c:pt>
                <c:pt idx="26">
                  <c:v>44131</c:v>
                </c:pt>
                <c:pt idx="27">
                  <c:v>44132</c:v>
                </c:pt>
                <c:pt idx="28">
                  <c:v>44133</c:v>
                </c:pt>
                <c:pt idx="29">
                  <c:v>44134</c:v>
                </c:pt>
                <c:pt idx="30">
                  <c:v>44135</c:v>
                </c:pt>
              </c:numCache>
            </c:numRef>
          </c:cat>
          <c:val>
            <c:numRef>
              <c:f>Sheet1!$C$2:$C$32</c:f>
              <c:numCache>
                <c:formatCode>General</c:formatCode>
                <c:ptCount val="31"/>
                <c:pt idx="0">
                  <c:v>1676582.45</c:v>
                </c:pt>
                <c:pt idx="1">
                  <c:v>2836966.7</c:v>
                </c:pt>
                <c:pt idx="2">
                  <c:v>4693824.92</c:v>
                </c:pt>
                <c:pt idx="3">
                  <c:v>2524297.9700000002</c:v>
                </c:pt>
                <c:pt idx="4">
                  <c:v>3582851.83</c:v>
                </c:pt>
                <c:pt idx="5">
                  <c:v>3105983.2</c:v>
                </c:pt>
                <c:pt idx="6">
                  <c:v>3392138.24</c:v>
                </c:pt>
                <c:pt idx="7">
                  <c:v>4603647.58</c:v>
                </c:pt>
                <c:pt idx="8">
                  <c:v>2875272.28</c:v>
                </c:pt>
                <c:pt idx="9">
                  <c:v>3261719.35</c:v>
                </c:pt>
                <c:pt idx="10">
                  <c:v>5754215.2400000002</c:v>
                </c:pt>
                <c:pt idx="11">
                  <c:v>4674125.07</c:v>
                </c:pt>
                <c:pt idx="12">
                  <c:v>2367320.38</c:v>
                </c:pt>
                <c:pt idx="13">
                  <c:v>4817184.43</c:v>
                </c:pt>
                <c:pt idx="14">
                  <c:v>6563259.1200000001</c:v>
                </c:pt>
                <c:pt idx="15">
                  <c:v>2605904.16</c:v>
                </c:pt>
                <c:pt idx="16">
                  <c:v>5969266.8899999997</c:v>
                </c:pt>
                <c:pt idx="17">
                  <c:v>4942313.6399999997</c:v>
                </c:pt>
                <c:pt idx="18">
                  <c:v>2942577.3</c:v>
                </c:pt>
                <c:pt idx="19">
                  <c:v>6180783.8499999996</c:v>
                </c:pt>
                <c:pt idx="20">
                  <c:v>5051817.88</c:v>
                </c:pt>
                <c:pt idx="21">
                  <c:v>9075828.2100000009</c:v>
                </c:pt>
                <c:pt idx="22">
                  <c:v>7431563.7000000002</c:v>
                </c:pt>
                <c:pt idx="23">
                  <c:v>3670322.59</c:v>
                </c:pt>
                <c:pt idx="24">
                  <c:v>5632187.04</c:v>
                </c:pt>
                <c:pt idx="25">
                  <c:v>8015860.4699999997</c:v>
                </c:pt>
                <c:pt idx="26">
                  <c:v>5423252.5800000001</c:v>
                </c:pt>
                <c:pt idx="27">
                  <c:v>5304369.82</c:v>
                </c:pt>
                <c:pt idx="28">
                  <c:v>3353546.38</c:v>
                </c:pt>
                <c:pt idx="29">
                  <c:v>1286523.83</c:v>
                </c:pt>
                <c:pt idx="30">
                  <c:v>1141659.9099999999</c:v>
                </c:pt>
              </c:numCache>
            </c:numRef>
          </c:val>
        </c:ser>
        <c:dLbls>
          <c:showLegendKey val="0"/>
          <c:showVal val="0"/>
          <c:showCatName val="0"/>
          <c:showSerName val="0"/>
          <c:showPercent val="0"/>
          <c:showBubbleSize val="0"/>
        </c:dLbls>
        <c:gapWidth val="219"/>
        <c:overlap val="-27"/>
        <c:axId val="429047048"/>
        <c:axId val="429051752"/>
      </c:barChart>
      <c:catAx>
        <c:axId val="429047048"/>
        <c:scaling>
          <c:orientation val="minMax"/>
        </c:scaling>
        <c:delete val="0"/>
        <c:axPos val="b"/>
        <c:numFmt formatCode="m/d/yy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29051752"/>
        <c:crosses val="autoZero"/>
        <c:auto val="0"/>
        <c:lblAlgn val="ctr"/>
        <c:lblOffset val="100"/>
        <c:tickLblSkip val="5"/>
        <c:noMultiLvlLbl val="0"/>
      </c:catAx>
      <c:valAx>
        <c:axId val="429051752"/>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29047048"/>
        <c:crosses val="autoZero"/>
        <c:crossBetween val="between"/>
        <c:dispUnits>
          <c:builtInUnit val="millions"/>
          <c:dispUnitsLbl>
            <c:layout/>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dirty="0"/>
              <a:t>Daily Credit</a:t>
            </a:r>
          </a:p>
        </c:rich>
      </c:tx>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Sheet1!$D$1</c:f>
              <c:strCache>
                <c:ptCount val="1"/>
                <c:pt idx="0">
                  <c:v>DAILY_CREDIT_OR_SHORT</c:v>
                </c:pt>
              </c:strCache>
            </c:strRef>
          </c:tx>
          <c:spPr>
            <a:solidFill>
              <a:schemeClr val="accent1"/>
            </a:solidFill>
            <a:ln>
              <a:noFill/>
            </a:ln>
            <a:effectLst/>
          </c:spPr>
          <c:invertIfNegative val="0"/>
          <c:cat>
            <c:numRef>
              <c:f>Sheet1!$A$2:$A$32</c:f>
              <c:numCache>
                <c:formatCode>m/d/yyyy</c:formatCode>
                <c:ptCount val="31"/>
                <c:pt idx="0">
                  <c:v>44105</c:v>
                </c:pt>
                <c:pt idx="1">
                  <c:v>44106</c:v>
                </c:pt>
                <c:pt idx="2">
                  <c:v>44107</c:v>
                </c:pt>
                <c:pt idx="3">
                  <c:v>44108</c:v>
                </c:pt>
                <c:pt idx="4">
                  <c:v>44109</c:v>
                </c:pt>
                <c:pt idx="5">
                  <c:v>44110</c:v>
                </c:pt>
                <c:pt idx="6">
                  <c:v>44111</c:v>
                </c:pt>
                <c:pt idx="7">
                  <c:v>44112</c:v>
                </c:pt>
                <c:pt idx="8">
                  <c:v>44113</c:v>
                </c:pt>
                <c:pt idx="9">
                  <c:v>44114</c:v>
                </c:pt>
                <c:pt idx="10">
                  <c:v>44115</c:v>
                </c:pt>
                <c:pt idx="11">
                  <c:v>44116</c:v>
                </c:pt>
                <c:pt idx="12">
                  <c:v>44117</c:v>
                </c:pt>
                <c:pt idx="13">
                  <c:v>44118</c:v>
                </c:pt>
                <c:pt idx="14">
                  <c:v>44119</c:v>
                </c:pt>
                <c:pt idx="15">
                  <c:v>44120</c:v>
                </c:pt>
                <c:pt idx="16">
                  <c:v>44121</c:v>
                </c:pt>
                <c:pt idx="17">
                  <c:v>44122</c:v>
                </c:pt>
                <c:pt idx="18">
                  <c:v>44123</c:v>
                </c:pt>
                <c:pt idx="19">
                  <c:v>44124</c:v>
                </c:pt>
                <c:pt idx="20">
                  <c:v>44125</c:v>
                </c:pt>
                <c:pt idx="21">
                  <c:v>44126</c:v>
                </c:pt>
                <c:pt idx="22">
                  <c:v>44127</c:v>
                </c:pt>
                <c:pt idx="23">
                  <c:v>44128</c:v>
                </c:pt>
                <c:pt idx="24">
                  <c:v>44129</c:v>
                </c:pt>
                <c:pt idx="25">
                  <c:v>44130</c:v>
                </c:pt>
                <c:pt idx="26">
                  <c:v>44131</c:v>
                </c:pt>
                <c:pt idx="27">
                  <c:v>44132</c:v>
                </c:pt>
                <c:pt idx="28">
                  <c:v>44133</c:v>
                </c:pt>
                <c:pt idx="29">
                  <c:v>44134</c:v>
                </c:pt>
                <c:pt idx="30">
                  <c:v>44135</c:v>
                </c:pt>
              </c:numCache>
            </c:numRef>
          </c:cat>
          <c:val>
            <c:numRef>
              <c:f>Sheet1!$D$2:$D$32</c:f>
              <c:numCache>
                <c:formatCode>General</c:formatCode>
                <c:ptCount val="31"/>
                <c:pt idx="0">
                  <c:v>58536.32</c:v>
                </c:pt>
                <c:pt idx="1">
                  <c:v>-130918.84</c:v>
                </c:pt>
                <c:pt idx="2">
                  <c:v>311436.90999999997</c:v>
                </c:pt>
                <c:pt idx="3">
                  <c:v>137017.04999999999</c:v>
                </c:pt>
                <c:pt idx="4">
                  <c:v>160692.42000000001</c:v>
                </c:pt>
                <c:pt idx="5">
                  <c:v>306718.01</c:v>
                </c:pt>
                <c:pt idx="6">
                  <c:v>209826.89</c:v>
                </c:pt>
                <c:pt idx="7">
                  <c:v>-366953.69</c:v>
                </c:pt>
                <c:pt idx="8">
                  <c:v>-184947.93</c:v>
                </c:pt>
                <c:pt idx="9">
                  <c:v>524389.9</c:v>
                </c:pt>
                <c:pt idx="10">
                  <c:v>-55441.46</c:v>
                </c:pt>
                <c:pt idx="11">
                  <c:v>271730.38</c:v>
                </c:pt>
                <c:pt idx="12">
                  <c:v>56878.66</c:v>
                </c:pt>
                <c:pt idx="13">
                  <c:v>434760.91</c:v>
                </c:pt>
                <c:pt idx="14">
                  <c:v>533314.74</c:v>
                </c:pt>
                <c:pt idx="15">
                  <c:v>-68201.990000000005</c:v>
                </c:pt>
                <c:pt idx="16">
                  <c:v>760738.78</c:v>
                </c:pt>
                <c:pt idx="17">
                  <c:v>22793.21</c:v>
                </c:pt>
                <c:pt idx="18">
                  <c:v>190486.12</c:v>
                </c:pt>
                <c:pt idx="19">
                  <c:v>-762936.36</c:v>
                </c:pt>
                <c:pt idx="20">
                  <c:v>191048.25</c:v>
                </c:pt>
                <c:pt idx="21">
                  <c:v>-845221.9</c:v>
                </c:pt>
                <c:pt idx="22">
                  <c:v>-1031405.92</c:v>
                </c:pt>
                <c:pt idx="23">
                  <c:v>-286569.43</c:v>
                </c:pt>
                <c:pt idx="24">
                  <c:v>-460393.08</c:v>
                </c:pt>
                <c:pt idx="25">
                  <c:v>-1791078.03</c:v>
                </c:pt>
                <c:pt idx="26">
                  <c:v>-233740.82</c:v>
                </c:pt>
                <c:pt idx="27">
                  <c:v>754342.86</c:v>
                </c:pt>
                <c:pt idx="28">
                  <c:v>-258070.41</c:v>
                </c:pt>
                <c:pt idx="29">
                  <c:v>-183781.6</c:v>
                </c:pt>
                <c:pt idx="30">
                  <c:v>-298872.23</c:v>
                </c:pt>
              </c:numCache>
            </c:numRef>
          </c:val>
        </c:ser>
        <c:dLbls>
          <c:showLegendKey val="0"/>
          <c:showVal val="0"/>
          <c:showCatName val="0"/>
          <c:showSerName val="0"/>
          <c:showPercent val="0"/>
          <c:showBubbleSize val="0"/>
        </c:dLbls>
        <c:gapWidth val="219"/>
        <c:overlap val="-27"/>
        <c:axId val="429052536"/>
        <c:axId val="429046656"/>
      </c:barChart>
      <c:catAx>
        <c:axId val="429052536"/>
        <c:scaling>
          <c:orientation val="minMax"/>
        </c:scaling>
        <c:delete val="0"/>
        <c:axPos val="b"/>
        <c:numFmt formatCode="m/d/yyyy" sourceLinked="1"/>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29046656"/>
        <c:crosses val="autoZero"/>
        <c:auto val="0"/>
        <c:lblAlgn val="ctr"/>
        <c:lblOffset val="100"/>
        <c:tickLblSkip val="5"/>
        <c:noMultiLvlLbl val="0"/>
      </c:catAx>
      <c:valAx>
        <c:axId val="42904665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29052536"/>
        <c:crosses val="autoZero"/>
        <c:crossBetween val="between"/>
        <c:dispUnits>
          <c:builtInUnit val="millions"/>
          <c:dispUnitsLbl>
            <c:layout/>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1/6/2021</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1/6/2021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2502469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25853237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24178489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13178862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27973390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1383328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dirty="0"/>
          </a:p>
        </p:txBody>
      </p:sp>
    </p:spTree>
    <p:extLst>
      <p:ext uri="{BB962C8B-B14F-4D97-AF65-F5344CB8AC3E}">
        <p14:creationId xmlns:p14="http://schemas.microsoft.com/office/powerpoint/2010/main" val="4877697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dirty="0"/>
          </a:p>
        </p:txBody>
      </p:sp>
    </p:spTree>
    <p:extLst>
      <p:ext uri="{BB962C8B-B14F-4D97-AF65-F5344CB8AC3E}">
        <p14:creationId xmlns:p14="http://schemas.microsoft.com/office/powerpoint/2010/main" val="342225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935925" cy="246221"/>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1" name="TextBox 10"/>
          <p:cNvSpPr txBox="1"/>
          <p:nvPr userDrawn="1"/>
        </p:nvSpPr>
        <p:spPr>
          <a:xfrm>
            <a:off x="8345235" y="6540542"/>
            <a:ext cx="707325" cy="276999"/>
          </a:xfrm>
          <a:prstGeom prst="rect">
            <a:avLst/>
          </a:prstGeom>
          <a:noFill/>
        </p:spPr>
        <p:txBody>
          <a:bodyPr wrap="square" rtlCol="0">
            <a:spAutoFit/>
          </a:bodyPr>
          <a:lstStyle/>
          <a:p>
            <a:pPr algn="r"/>
            <a:fld id="{70FCC7E3-021B-47DF-A1B2-17EE18AFD701}" type="slidenum">
              <a:rPr lang="en-US" sz="1200" b="0" smtClean="0">
                <a:solidFill>
                  <a:schemeClr val="tx2"/>
                </a:solidFill>
              </a:rPr>
              <a:pPr algn="r"/>
              <a:t>‹#›</a:t>
            </a:fld>
            <a:endParaRPr lang="en-US" sz="1200" b="0"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hemeOverride" Target="../theme/themeOverride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chart" Target="../charts/char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3447098"/>
          </a:xfrm>
          <a:prstGeom prst="rect">
            <a:avLst/>
          </a:prstGeom>
          <a:noFill/>
        </p:spPr>
        <p:txBody>
          <a:bodyPr wrap="square" rtlCol="0">
            <a:spAutoFit/>
          </a:bodyPr>
          <a:lstStyle/>
          <a:p>
            <a:r>
              <a:rPr lang="en-US" sz="2800" b="1" dirty="0">
                <a:solidFill>
                  <a:schemeClr val="tx2"/>
                </a:solidFill>
              </a:rPr>
              <a:t>Re</a:t>
            </a:r>
            <a:r>
              <a:rPr lang="en-US" sz="2800" b="1" dirty="0" smtClean="0">
                <a:solidFill>
                  <a:schemeClr val="tx2"/>
                </a:solidFill>
              </a:rPr>
              <a:t>view of </a:t>
            </a:r>
            <a:r>
              <a:rPr lang="en-US" sz="2800" b="1" dirty="0">
                <a:solidFill>
                  <a:schemeClr val="tx2"/>
                </a:solidFill>
              </a:rPr>
              <a:t>October </a:t>
            </a:r>
            <a:r>
              <a:rPr lang="en-US" sz="2800" b="1" dirty="0" smtClean="0">
                <a:solidFill>
                  <a:schemeClr val="tx2"/>
                </a:solidFill>
              </a:rPr>
              <a:t>RENA</a:t>
            </a:r>
            <a:endParaRPr lang="en-US" sz="2800" b="1" dirty="0">
              <a:solidFill>
                <a:schemeClr val="tx2"/>
              </a:solidFill>
            </a:endParaRPr>
          </a:p>
          <a:p>
            <a:endParaRPr lang="en-US" dirty="0" smtClean="0">
              <a:solidFill>
                <a:schemeClr val="tx2"/>
              </a:solidFill>
            </a:endParaRPr>
          </a:p>
          <a:p>
            <a:endParaRPr lang="en-US" dirty="0">
              <a:solidFill>
                <a:schemeClr val="tx2"/>
              </a:solidFill>
            </a:endParaRPr>
          </a:p>
          <a:p>
            <a:r>
              <a:rPr lang="en-US" i="1" dirty="0">
                <a:solidFill>
                  <a:schemeClr val="tx2"/>
                </a:solidFill>
              </a:rPr>
              <a:t>Jian Chen</a:t>
            </a:r>
          </a:p>
          <a:p>
            <a:r>
              <a:rPr lang="en-US" dirty="0">
                <a:solidFill>
                  <a:schemeClr val="tx2"/>
                </a:solidFill>
              </a:rPr>
              <a:t>Market </a:t>
            </a:r>
            <a:r>
              <a:rPr lang="en-US" dirty="0" smtClean="0">
                <a:solidFill>
                  <a:schemeClr val="tx2"/>
                </a:solidFill>
              </a:rPr>
              <a:t>Validation</a:t>
            </a:r>
            <a:endParaRPr lang="en-US" dirty="0">
              <a:solidFill>
                <a:schemeClr val="tx2"/>
              </a:solidFill>
            </a:endParaRPr>
          </a:p>
          <a:p>
            <a:endParaRPr lang="en-US" dirty="0">
              <a:solidFill>
                <a:schemeClr val="tx2"/>
              </a:solidFill>
            </a:endParaRPr>
          </a:p>
          <a:p>
            <a:r>
              <a:rPr lang="en-US" dirty="0" smtClean="0">
                <a:solidFill>
                  <a:schemeClr val="tx2"/>
                </a:solidFill>
              </a:rPr>
              <a:t>CMWG</a:t>
            </a:r>
            <a:endParaRPr lang="en-US" dirty="0">
              <a:solidFill>
                <a:schemeClr val="tx2"/>
              </a:solidFill>
            </a:endParaRPr>
          </a:p>
          <a:p>
            <a:endParaRPr lang="en-US" dirty="0">
              <a:solidFill>
                <a:schemeClr val="tx2"/>
              </a:solidFill>
            </a:endParaRPr>
          </a:p>
          <a:p>
            <a:r>
              <a:rPr lang="en-US" dirty="0" smtClean="0">
                <a:solidFill>
                  <a:schemeClr val="tx2"/>
                </a:solidFill>
              </a:rPr>
              <a:t>Jan. 11</a:t>
            </a:r>
            <a:r>
              <a:rPr lang="en-US" baseline="30000" dirty="0" smtClean="0">
                <a:solidFill>
                  <a:schemeClr val="tx2"/>
                </a:solidFill>
              </a:rPr>
              <a:t>th</a:t>
            </a:r>
            <a:r>
              <a:rPr lang="en-US" dirty="0" smtClean="0">
                <a:solidFill>
                  <a:schemeClr val="tx2"/>
                </a:solidFill>
              </a:rPr>
              <a:t>, 2021</a:t>
            </a:r>
            <a:endParaRPr lang="en-US" dirty="0">
              <a:solidFill>
                <a:schemeClr val="tx2"/>
              </a:solidFill>
            </a:endParaRPr>
          </a:p>
          <a:p>
            <a:endParaRPr lang="en-US" sz="2800" b="1" dirty="0">
              <a:solidFill>
                <a:schemeClr val="tx2"/>
              </a:solidFill>
            </a:endParaRPr>
          </a:p>
          <a:p>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Monthly Sum of RENA </a:t>
            </a:r>
            <a:endParaRPr lang="en-US" dirty="0"/>
          </a:p>
        </p:txBody>
      </p:sp>
      <p:graphicFrame>
        <p:nvGraphicFramePr>
          <p:cNvPr id="5" name="Chart 4"/>
          <p:cNvGraphicFramePr>
            <a:graphicFrameLocks/>
          </p:cNvGraphicFramePr>
          <p:nvPr>
            <p:extLst>
              <p:ext uri="{D42A27DB-BD31-4B8C-83A1-F6EECF244321}">
                <p14:modId xmlns:p14="http://schemas.microsoft.com/office/powerpoint/2010/main" val="9861604"/>
              </p:ext>
            </p:extLst>
          </p:nvPr>
        </p:nvGraphicFramePr>
        <p:xfrm>
          <a:off x="381000" y="1600200"/>
          <a:ext cx="8153400" cy="379491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379567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Daily RENA with RT Congestion </a:t>
            </a:r>
            <a:endParaRPr lang="en-US" dirty="0"/>
          </a:p>
        </p:txBody>
      </p:sp>
      <p:sp>
        <p:nvSpPr>
          <p:cNvPr id="8" name="Content Placeholder 2"/>
          <p:cNvSpPr>
            <a:spLocks noGrp="1"/>
          </p:cNvSpPr>
          <p:nvPr>
            <p:ph idx="1"/>
          </p:nvPr>
        </p:nvSpPr>
        <p:spPr>
          <a:xfrm>
            <a:off x="304800" y="1386682"/>
            <a:ext cx="8534400" cy="4319832"/>
          </a:xfrm>
        </p:spPr>
        <p:txBody>
          <a:bodyPr/>
          <a:lstStyle/>
          <a:p>
            <a:r>
              <a:rPr lang="en-US" sz="2000" dirty="0"/>
              <a:t>The total RENA in </a:t>
            </a:r>
            <a:r>
              <a:rPr lang="en-US" sz="2000" dirty="0" smtClean="0"/>
              <a:t>October </a:t>
            </a:r>
            <a:r>
              <a:rPr lang="en-US" sz="2000" dirty="0"/>
              <a:t>was around </a:t>
            </a:r>
            <a:r>
              <a:rPr lang="en-US" sz="2000" dirty="0" smtClean="0"/>
              <a:t>$-2.9M</a:t>
            </a:r>
            <a:r>
              <a:rPr lang="en-US" sz="2000" dirty="0"/>
              <a:t>, while the total SCED congestion rent was around </a:t>
            </a:r>
            <a:r>
              <a:rPr lang="en-US" sz="2000" dirty="0" smtClean="0"/>
              <a:t>$135.4M</a:t>
            </a:r>
            <a:r>
              <a:rPr lang="en-US" sz="2000" dirty="0"/>
              <a:t>. </a:t>
            </a:r>
          </a:p>
        </p:txBody>
      </p:sp>
      <p:graphicFrame>
        <p:nvGraphicFramePr>
          <p:cNvPr id="6" name="Chart 5"/>
          <p:cNvGraphicFramePr>
            <a:graphicFrameLocks/>
          </p:cNvGraphicFramePr>
          <p:nvPr>
            <p:extLst>
              <p:ext uri="{D42A27DB-BD31-4B8C-83A1-F6EECF244321}">
                <p14:modId xmlns:p14="http://schemas.microsoft.com/office/powerpoint/2010/main" val="2183497486"/>
              </p:ext>
            </p:extLst>
          </p:nvPr>
        </p:nvGraphicFramePr>
        <p:xfrm>
          <a:off x="657225" y="2197893"/>
          <a:ext cx="7724775" cy="374570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814394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Daily RENA and Estimated DAM oversold on RT congestion</a:t>
            </a:r>
            <a:endParaRPr lang="en-US" dirty="0"/>
          </a:p>
        </p:txBody>
      </p:sp>
      <p:sp>
        <p:nvSpPr>
          <p:cNvPr id="3" name="Content Placeholder 2"/>
          <p:cNvSpPr>
            <a:spLocks noGrp="1"/>
          </p:cNvSpPr>
          <p:nvPr>
            <p:ph idx="1"/>
          </p:nvPr>
        </p:nvSpPr>
        <p:spPr>
          <a:xfrm>
            <a:off x="304800" y="1383165"/>
            <a:ext cx="8534400" cy="4319832"/>
          </a:xfrm>
        </p:spPr>
        <p:txBody>
          <a:bodyPr/>
          <a:lstStyle/>
          <a:p>
            <a:r>
              <a:rPr lang="en-US" sz="2200" dirty="0" smtClean="0"/>
              <a:t>The total </a:t>
            </a:r>
            <a:r>
              <a:rPr lang="en-US" sz="2200" dirty="0"/>
              <a:t>estimated DAM oversold amount </a:t>
            </a:r>
            <a:r>
              <a:rPr lang="en-US" sz="2200" dirty="0" smtClean="0"/>
              <a:t>in October was </a:t>
            </a:r>
            <a:r>
              <a:rPr lang="en-US" sz="2200" dirty="0"/>
              <a:t>around </a:t>
            </a:r>
            <a:r>
              <a:rPr lang="en-US" sz="2200" dirty="0" smtClean="0"/>
              <a:t>$-2.9M. </a:t>
            </a:r>
            <a:endParaRPr lang="en-US" sz="2200" dirty="0"/>
          </a:p>
        </p:txBody>
      </p:sp>
      <p:graphicFrame>
        <p:nvGraphicFramePr>
          <p:cNvPr id="5" name="Chart 4"/>
          <p:cNvGraphicFramePr>
            <a:graphicFrameLocks/>
          </p:cNvGraphicFramePr>
          <p:nvPr>
            <p:extLst>
              <p:ext uri="{D42A27DB-BD31-4B8C-83A1-F6EECF244321}">
                <p14:modId xmlns:p14="http://schemas.microsoft.com/office/powerpoint/2010/main" val="478572107"/>
              </p:ext>
            </p:extLst>
          </p:nvPr>
        </p:nvGraphicFramePr>
        <p:xfrm>
          <a:off x="652462" y="2438400"/>
          <a:ext cx="7839075" cy="326459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128864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OD 10/5/2020</a:t>
            </a:r>
            <a:endParaRPr lang="en-US" dirty="0"/>
          </a:p>
        </p:txBody>
      </p:sp>
      <p:sp>
        <p:nvSpPr>
          <p:cNvPr id="3" name="Content Placeholder 2"/>
          <p:cNvSpPr>
            <a:spLocks noGrp="1"/>
          </p:cNvSpPr>
          <p:nvPr>
            <p:ph idx="1"/>
          </p:nvPr>
        </p:nvSpPr>
        <p:spPr>
          <a:xfrm>
            <a:off x="304800" y="990600"/>
            <a:ext cx="8534400" cy="5433218"/>
          </a:xfrm>
        </p:spPr>
        <p:txBody>
          <a:bodyPr/>
          <a:lstStyle/>
          <a:p>
            <a:r>
              <a:rPr lang="en-US" sz="2000" dirty="0" smtClean="0"/>
              <a:t>About $1.0M RENA were </a:t>
            </a:r>
            <a:r>
              <a:rPr lang="en-US" sz="2000" dirty="0"/>
              <a:t>observed on OD </a:t>
            </a:r>
            <a:r>
              <a:rPr lang="en-US" sz="2000" dirty="0" smtClean="0"/>
              <a:t>10/5/2020, most of the RENA was related to the following </a:t>
            </a:r>
            <a:r>
              <a:rPr lang="en-US" sz="2000" dirty="0" smtClean="0"/>
              <a:t>causes: </a:t>
            </a:r>
            <a:endParaRPr lang="en-US" sz="2000" dirty="0"/>
          </a:p>
          <a:p>
            <a:endParaRPr lang="en-US" sz="2200" dirty="0">
              <a:solidFill>
                <a:schemeClr val="accent1">
                  <a:lumMod val="40000"/>
                  <a:lumOff val="60000"/>
                </a:schemeClr>
              </a:solidFill>
            </a:endParaRPr>
          </a:p>
          <a:p>
            <a:r>
              <a:rPr lang="en-US" sz="2000" dirty="0"/>
              <a:t>DAM oversold on the RT congestion: </a:t>
            </a:r>
            <a:r>
              <a:rPr lang="en-US" sz="2000" dirty="0" smtClean="0"/>
              <a:t> A total of more than 0.5M “oversold” on the RT constraints of 583T583_1, which was related to the topology difference caused by forced </a:t>
            </a:r>
            <a:r>
              <a:rPr lang="en-US" sz="2000" dirty="0"/>
              <a:t>outage on </a:t>
            </a:r>
            <a:r>
              <a:rPr lang="en-US" sz="2000" dirty="0" smtClean="0"/>
              <a:t>138KV line </a:t>
            </a:r>
            <a:r>
              <a:rPr lang="en-US" sz="2000" dirty="0"/>
              <a:t>from COMFOR to </a:t>
            </a:r>
            <a:r>
              <a:rPr lang="en-US" sz="2000" dirty="0" smtClean="0"/>
              <a:t>CICO.</a:t>
            </a:r>
          </a:p>
          <a:p>
            <a:endParaRPr lang="en-US" sz="2000" dirty="0"/>
          </a:p>
          <a:p>
            <a:r>
              <a:rPr lang="en-US" sz="2000" dirty="0"/>
              <a:t>PTP w/links to option: </a:t>
            </a:r>
            <a:r>
              <a:rPr lang="en-US" sz="2000" dirty="0" smtClean="0"/>
              <a:t>As the RT congestions raised the Resources’ prices in South Texas, PTP w/links to options also contributed about 0.3M to RENA.</a:t>
            </a:r>
            <a:endParaRPr lang="en-US" sz="2000" dirty="0"/>
          </a:p>
          <a:p>
            <a:endParaRPr lang="en-US" sz="2000" dirty="0" smtClean="0"/>
          </a:p>
          <a:p>
            <a:endParaRPr lang="en-US" sz="2000" dirty="0"/>
          </a:p>
          <a:p>
            <a:endParaRPr lang="en-US" sz="2000" dirty="0"/>
          </a:p>
          <a:p>
            <a:endParaRPr lang="en-US" sz="2400" dirty="0"/>
          </a:p>
          <a:p>
            <a:endParaRPr lang="en-US" sz="2200" dirty="0"/>
          </a:p>
        </p:txBody>
      </p:sp>
    </p:spTree>
    <p:extLst>
      <p:ext uri="{BB962C8B-B14F-4D97-AF65-F5344CB8AC3E}">
        <p14:creationId xmlns:p14="http://schemas.microsoft.com/office/powerpoint/2010/main" val="4288045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OD </a:t>
            </a:r>
            <a:r>
              <a:rPr lang="en-US" dirty="0" smtClean="0"/>
              <a:t>10/17/2020</a:t>
            </a:r>
            <a:endParaRPr lang="en-US" dirty="0"/>
          </a:p>
        </p:txBody>
      </p:sp>
      <p:sp>
        <p:nvSpPr>
          <p:cNvPr id="3" name="Content Placeholder 2"/>
          <p:cNvSpPr>
            <a:spLocks noGrp="1"/>
          </p:cNvSpPr>
          <p:nvPr>
            <p:ph idx="1"/>
          </p:nvPr>
        </p:nvSpPr>
        <p:spPr>
          <a:xfrm>
            <a:off x="342900" y="990600"/>
            <a:ext cx="8534400" cy="5105400"/>
          </a:xfrm>
        </p:spPr>
        <p:txBody>
          <a:bodyPr/>
          <a:lstStyle/>
          <a:p>
            <a:r>
              <a:rPr lang="en-US" sz="2000" dirty="0" smtClean="0"/>
              <a:t>About $1.2M RENA </a:t>
            </a:r>
            <a:r>
              <a:rPr lang="en-US" sz="2000" dirty="0"/>
              <a:t>was observed. Most of the RENA was related to the following </a:t>
            </a:r>
            <a:r>
              <a:rPr lang="en-US" sz="2000" dirty="0" smtClean="0"/>
              <a:t>issue:</a:t>
            </a:r>
            <a:endParaRPr lang="en-US" sz="2000" dirty="0"/>
          </a:p>
          <a:p>
            <a:endParaRPr lang="en-US" sz="2000" dirty="0">
              <a:solidFill>
                <a:srgbClr val="FF0000"/>
              </a:solidFill>
            </a:endParaRPr>
          </a:p>
          <a:p>
            <a:r>
              <a:rPr lang="en-US" sz="2000" dirty="0"/>
              <a:t>DAM oversold on the RT congestion:  There was about 1.2M </a:t>
            </a:r>
            <a:r>
              <a:rPr lang="en-US" sz="2000" dirty="0" smtClean="0"/>
              <a:t>“oversold” </a:t>
            </a:r>
            <a:r>
              <a:rPr lang="en-US" sz="2000" dirty="0"/>
              <a:t>on the RT constraint DCRLLSW5: 588_A_1. </a:t>
            </a:r>
            <a:r>
              <a:rPr lang="en-US" sz="2000" dirty="0" smtClean="0"/>
              <a:t>The </a:t>
            </a:r>
            <a:r>
              <a:rPr lang="en-US" sz="2000" dirty="0"/>
              <a:t>oversold was mostly due to the extension of outage on the 345 kV lines 38025 and 38010 from Krum West Switch to Anna Switch. The outage was extended from 10/16 to 10/19, but was submitted </a:t>
            </a:r>
            <a:r>
              <a:rPr lang="en-US" sz="2000" dirty="0" smtClean="0"/>
              <a:t>after </a:t>
            </a:r>
            <a:r>
              <a:rPr lang="en-US" sz="2000" dirty="0" smtClean="0"/>
              <a:t>DAM. </a:t>
            </a:r>
            <a:endParaRPr lang="en-US" sz="2000" dirty="0"/>
          </a:p>
          <a:p>
            <a:endParaRPr lang="en-US" sz="2000" dirty="0" smtClean="0">
              <a:solidFill>
                <a:srgbClr val="FF0000"/>
              </a:solidFill>
            </a:endParaRPr>
          </a:p>
        </p:txBody>
      </p:sp>
    </p:spTree>
    <p:extLst>
      <p:ext uri="{BB962C8B-B14F-4D97-AF65-F5344CB8AC3E}">
        <p14:creationId xmlns:p14="http://schemas.microsoft.com/office/powerpoint/2010/main" val="383628859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OD </a:t>
            </a:r>
            <a:r>
              <a:rPr lang="en-US" dirty="0" smtClean="0"/>
              <a:t>10/26/2020 and 10/27/2020</a:t>
            </a:r>
            <a:endParaRPr lang="en-US" dirty="0"/>
          </a:p>
        </p:txBody>
      </p:sp>
      <p:sp>
        <p:nvSpPr>
          <p:cNvPr id="3" name="Content Placeholder 2"/>
          <p:cNvSpPr>
            <a:spLocks noGrp="1"/>
          </p:cNvSpPr>
          <p:nvPr>
            <p:ph idx="1"/>
          </p:nvPr>
        </p:nvSpPr>
        <p:spPr>
          <a:xfrm>
            <a:off x="342900" y="990600"/>
            <a:ext cx="8534400" cy="5105400"/>
          </a:xfrm>
        </p:spPr>
        <p:txBody>
          <a:bodyPr/>
          <a:lstStyle/>
          <a:p>
            <a:r>
              <a:rPr lang="en-US" sz="2000" dirty="0" smtClean="0"/>
              <a:t>Large amounts of negative RENA were observable on 10/26 and 10/27. Respectively, -3.7M was on 10/26, and -4.1M was on 10/27. Most of the negative RENA was related to DAM flow “undersold”, while the RT constraints didn’t show up in DAM.</a:t>
            </a:r>
          </a:p>
          <a:p>
            <a:endParaRPr lang="en-US" sz="2000" dirty="0">
              <a:solidFill>
                <a:srgbClr val="FF0000"/>
              </a:solidFill>
            </a:endParaRPr>
          </a:p>
          <a:p>
            <a:r>
              <a:rPr lang="en-US" sz="2000" dirty="0" smtClean="0"/>
              <a:t>As no significant topology difference was found between DAM and RTM, one thing was observed that wind forecast was quite off from the actual wind on those ODs. During 10/26 and 10/27, the freezing conditions in West Texas and Panhandle area significantly reduced the wind generation output in real-time, which could explain the </a:t>
            </a:r>
            <a:r>
              <a:rPr lang="en-US" sz="2000" dirty="0" smtClean="0"/>
              <a:t>different flows and congestions </a:t>
            </a:r>
            <a:r>
              <a:rPr lang="en-US" sz="2000" dirty="0" smtClean="0"/>
              <a:t>between DAM and RTM. </a:t>
            </a:r>
          </a:p>
          <a:p>
            <a:endParaRPr lang="en-US" sz="2000" dirty="0">
              <a:solidFill>
                <a:srgbClr val="FF0000"/>
              </a:solidFill>
            </a:endParaRPr>
          </a:p>
        </p:txBody>
      </p:sp>
    </p:spTree>
    <p:extLst>
      <p:ext uri="{BB962C8B-B14F-4D97-AF65-F5344CB8AC3E}">
        <p14:creationId xmlns:p14="http://schemas.microsoft.com/office/powerpoint/2010/main" val="27110223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304800" y="815182"/>
            <a:ext cx="8610600" cy="5204618"/>
          </a:xfrm>
        </p:spPr>
        <p:txBody>
          <a:bodyPr/>
          <a:lstStyle/>
          <a:p>
            <a:pPr marL="0" indent="0">
              <a:buNone/>
            </a:pPr>
            <a:endParaRPr lang="en-US" sz="2200" dirty="0">
              <a:solidFill>
                <a:srgbClr val="FF0000"/>
              </a:solidFill>
            </a:endParaRPr>
          </a:p>
          <a:p>
            <a:r>
              <a:rPr lang="en-US" sz="2000" dirty="0"/>
              <a:t>A total of </a:t>
            </a:r>
            <a:r>
              <a:rPr lang="en-US" sz="2000" dirty="0" smtClean="0"/>
              <a:t>$-2.9M </a:t>
            </a:r>
            <a:r>
              <a:rPr lang="en-US" sz="2000" dirty="0"/>
              <a:t>RENA observed in </a:t>
            </a:r>
            <a:r>
              <a:rPr lang="en-US" sz="2000" dirty="0" smtClean="0"/>
              <a:t>October, </a:t>
            </a:r>
            <a:r>
              <a:rPr lang="en-US" sz="2000" dirty="0"/>
              <a:t>2020, </a:t>
            </a:r>
            <a:r>
              <a:rPr lang="en-US" sz="2000" dirty="0" smtClean="0"/>
              <a:t>which </a:t>
            </a:r>
            <a:r>
              <a:rPr lang="en-US" sz="2000" dirty="0"/>
              <a:t>was considered </a:t>
            </a:r>
            <a:r>
              <a:rPr lang="en-US" sz="2000" dirty="0" smtClean="0"/>
              <a:t>moderate </a:t>
            </a:r>
            <a:r>
              <a:rPr lang="en-US" sz="2000" dirty="0"/>
              <a:t>comparing </a:t>
            </a:r>
            <a:r>
              <a:rPr lang="en-US" sz="2000" dirty="0" smtClean="0"/>
              <a:t>to </a:t>
            </a:r>
            <a:r>
              <a:rPr lang="en-US" sz="2000" dirty="0"/>
              <a:t>historical data. </a:t>
            </a:r>
            <a:r>
              <a:rPr lang="en-US" sz="2000" dirty="0" smtClean="0"/>
              <a:t> </a:t>
            </a:r>
          </a:p>
          <a:p>
            <a:endParaRPr lang="en-US" sz="2000" dirty="0"/>
          </a:p>
          <a:p>
            <a:r>
              <a:rPr lang="en-US" sz="2000" dirty="0" smtClean="0"/>
              <a:t>The majority of RENA in October was related to congestion “oversold” or “undersold” in DAM, which was caused by the difference between DAM and RTM. Large negative RENA was observed in the late of October, which was related to reduced wind output by severe weather conditions. </a:t>
            </a:r>
            <a:endParaRPr lang="en-US" sz="2000" dirty="0"/>
          </a:p>
          <a:p>
            <a:endParaRPr lang="en-US" sz="2200" dirty="0"/>
          </a:p>
          <a:p>
            <a:r>
              <a:rPr lang="en-US" sz="2000" dirty="0"/>
              <a:t>PTP w/ links to options also contributed part of RENA in </a:t>
            </a:r>
            <a:r>
              <a:rPr lang="en-US" sz="2000" dirty="0" smtClean="0"/>
              <a:t>October, </a:t>
            </a:r>
            <a:r>
              <a:rPr lang="en-US" sz="2000" dirty="0"/>
              <a:t>around </a:t>
            </a:r>
            <a:r>
              <a:rPr lang="en-US" sz="2000" dirty="0" smtClean="0"/>
              <a:t>$3.8 million. </a:t>
            </a:r>
          </a:p>
          <a:p>
            <a:endParaRPr lang="en-US" sz="2400" dirty="0" smtClean="0"/>
          </a:p>
          <a:p>
            <a:r>
              <a:rPr lang="en-US" sz="2000" dirty="0"/>
              <a:t>The rest of RENA was related to the differences between SCED </a:t>
            </a:r>
            <a:r>
              <a:rPr lang="en-US" sz="2000" dirty="0" smtClean="0"/>
              <a:t>and </a:t>
            </a:r>
            <a:r>
              <a:rPr lang="en-US" sz="2000" dirty="0"/>
              <a:t>Settlement. </a:t>
            </a:r>
          </a:p>
          <a:p>
            <a:endParaRPr lang="en-US" sz="2400" dirty="0" smtClean="0"/>
          </a:p>
          <a:p>
            <a:endParaRPr lang="en-US" sz="2400" dirty="0"/>
          </a:p>
          <a:p>
            <a:endParaRPr lang="en-US" sz="2400" dirty="0" smtClean="0"/>
          </a:p>
          <a:p>
            <a:endParaRPr lang="en-US" sz="2400" dirty="0"/>
          </a:p>
          <a:p>
            <a:endParaRPr lang="en-US" sz="2400" dirty="0"/>
          </a:p>
        </p:txBody>
      </p:sp>
    </p:spTree>
    <p:extLst>
      <p:ext uri="{BB962C8B-B14F-4D97-AF65-F5344CB8AC3E}">
        <p14:creationId xmlns:p14="http://schemas.microsoft.com/office/powerpoint/2010/main" val="6083049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October CRR Balance Account</a:t>
            </a:r>
            <a:endParaRPr lang="en-US" dirty="0"/>
          </a:p>
        </p:txBody>
      </p:sp>
      <p:graphicFrame>
        <p:nvGraphicFramePr>
          <p:cNvPr id="5" name="Chart 4"/>
          <p:cNvGraphicFramePr>
            <a:graphicFrameLocks/>
          </p:cNvGraphicFramePr>
          <p:nvPr>
            <p:extLst>
              <p:ext uri="{D42A27DB-BD31-4B8C-83A1-F6EECF244321}">
                <p14:modId xmlns:p14="http://schemas.microsoft.com/office/powerpoint/2010/main" val="1861504746"/>
              </p:ext>
            </p:extLst>
          </p:nvPr>
        </p:nvGraphicFramePr>
        <p:xfrm>
          <a:off x="858483" y="1143000"/>
          <a:ext cx="7696200" cy="227885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a:graphicFrameLocks/>
          </p:cNvGraphicFramePr>
          <p:nvPr>
            <p:extLst>
              <p:ext uri="{D42A27DB-BD31-4B8C-83A1-F6EECF244321}">
                <p14:modId xmlns:p14="http://schemas.microsoft.com/office/powerpoint/2010/main" val="1643246995"/>
              </p:ext>
            </p:extLst>
          </p:nvPr>
        </p:nvGraphicFramePr>
        <p:xfrm>
          <a:off x="822907" y="3671787"/>
          <a:ext cx="7767353" cy="245517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32055377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248F63C-08AC-4CDD-B36F-0851B11853CB}">
  <ds:schemaRefs>
    <ds:schemaRef ds:uri="http://purl.org/dc/terms/"/>
    <ds:schemaRef ds:uri="http://schemas.openxmlformats.org/package/2006/metadata/core-properties"/>
    <ds:schemaRef ds:uri="http://schemas.microsoft.com/office/2006/documentManagement/types"/>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3.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35387</TotalTime>
  <Words>506</Words>
  <Application>Microsoft Office PowerPoint</Application>
  <PresentationFormat>On-screen Show (4:3)</PresentationFormat>
  <Paragraphs>57</Paragraphs>
  <Slides>9</Slides>
  <Notes>8</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9</vt:i4>
      </vt:variant>
    </vt:vector>
  </HeadingPairs>
  <TitlesOfParts>
    <vt:vector size="14" baseType="lpstr">
      <vt:lpstr>Arial</vt:lpstr>
      <vt:lpstr>Calibri</vt:lpstr>
      <vt:lpstr>1_Custom Design</vt:lpstr>
      <vt:lpstr>Office Theme</vt:lpstr>
      <vt:lpstr>Custom Design</vt:lpstr>
      <vt:lpstr>PowerPoint Presentation</vt:lpstr>
      <vt:lpstr>Monthly Sum of RENA </vt:lpstr>
      <vt:lpstr>Daily RENA with RT Congestion </vt:lpstr>
      <vt:lpstr>Daily RENA and Estimated DAM oversold on RT congestion</vt:lpstr>
      <vt:lpstr>OD 10/5/2020</vt:lpstr>
      <vt:lpstr>OD 10/17/2020</vt:lpstr>
      <vt:lpstr>OD 10/26/2020 and 10/27/2020</vt:lpstr>
      <vt:lpstr>Summary</vt:lpstr>
      <vt:lpstr>October CRR Balance Account</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Chang, Sean</dc:creator>
  <cp:lastModifiedBy>Chen, Jian</cp:lastModifiedBy>
  <cp:revision>465</cp:revision>
  <cp:lastPrinted>2016-01-21T20:53:15Z</cp:lastPrinted>
  <dcterms:created xsi:type="dcterms:W3CDTF">2016-01-21T15:20:31Z</dcterms:created>
  <dcterms:modified xsi:type="dcterms:W3CDTF">2021-01-08T15:26:53Z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