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64" r:id="rId4"/>
    <p:sldId id="265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210FB4F8-2B3C-45D3-8763-FA6DBEA1FF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performance remains solid</a:t>
          </a:r>
        </a:p>
      </dgm:t>
    </dgm:pt>
    <dgm:pt modelId="{2B76B50C-8C95-46BB-8F84-786053A229E7}" type="parTrans" cxnId="{A3C06236-1D7A-46B5-8526-C58B48AB6901}">
      <dgm:prSet/>
      <dgm:spPr/>
      <dgm:t>
        <a:bodyPr/>
        <a:lstStyle/>
        <a:p>
          <a:endParaRPr lang="en-US"/>
        </a:p>
      </dgm:t>
    </dgm:pt>
    <dgm:pt modelId="{EC2974A9-0AB7-4495-B89C-7876E389C497}" type="sibTrans" cxnId="{A3C06236-1D7A-46B5-8526-C58B48AB6901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29601E43-E5C9-4BFF-A14E-89E67A15BC6E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Brief review of 2021 Goals and 2020 Accomplishments – finalized for Feb RMS meeting</a:t>
          </a:r>
        </a:p>
      </dgm:t>
    </dgm:pt>
    <dgm:pt modelId="{B7226A41-B617-455B-8770-CBA9F1157154}" type="parTrans" cxnId="{481990E9-DF26-4FAF-B947-93C91620FDB9}">
      <dgm:prSet/>
      <dgm:spPr/>
    </dgm:pt>
    <dgm:pt modelId="{EF64D00A-DDCE-4E93-9DBE-CAC4F6D1E970}" type="sibTrans" cxnId="{481990E9-DF26-4FAF-B947-93C91620FDB9}">
      <dgm:prSet/>
      <dgm:spPr/>
    </dgm:pt>
    <dgm:pt modelId="{903756DC-BD72-4279-BFC7-6F71B6B73DE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Consolidated outages/incidents listing on new IT Application Service Report/Issue Tracking page was made available Jan 1</a:t>
          </a:r>
        </a:p>
      </dgm:t>
    </dgm:pt>
    <dgm:pt modelId="{ED36037C-1B8F-4566-8BEA-42263E3CDC19}" type="parTrans" cxnId="{EA843294-7C6F-47A2-A624-66FB54D23638}">
      <dgm:prSet/>
      <dgm:spPr/>
    </dgm:pt>
    <dgm:pt modelId="{1EFB17FB-4D06-4A02-8869-0C73A7A2782E}" type="sibTrans" cxnId="{EA843294-7C6F-47A2-A624-66FB54D23638}">
      <dgm:prSet/>
      <dgm:spPr/>
    </dgm:pt>
    <dgm:pt modelId="{4BB61700-C982-459B-8135-CCDF282D365F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Decommissioning for TLS 1.0 is planned for late Q1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B8F9BD9C-C480-44DB-BDB6-F412BA09DC4F}" type="parTrans" cxnId="{45DF5247-B7D7-4873-B6EC-A8AF51119318}">
      <dgm:prSet/>
      <dgm:spPr/>
    </dgm:pt>
    <dgm:pt modelId="{64305527-2B00-453E-BA45-E47A89F1C80D}" type="sibTrans" cxnId="{45DF5247-B7D7-4873-B6EC-A8AF51119318}">
      <dgm:prSet/>
      <dgm:spPr/>
    </dgm:pt>
    <dgm:pt modelId="{69DD3EBA-3849-40E2-81B0-1ED6994625C3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Developed broad communication/user’s guide to the recently released IAS Market Performance reports</a:t>
          </a:r>
        </a:p>
      </dgm:t>
    </dgm:pt>
    <dgm:pt modelId="{E56A058B-80D8-4D6D-B327-8BB3C69BFC2D}" type="parTrans" cxnId="{7D78948D-7D0F-4DA2-B07A-BA3BD846AC3A}">
      <dgm:prSet/>
      <dgm:spPr/>
    </dgm:pt>
    <dgm:pt modelId="{4AAF7AD2-37B0-4579-9AAB-9FDC7D609456}" type="sibTrans" cxnId="{7D78948D-7D0F-4DA2-B07A-BA3BD846AC3A}">
      <dgm:prSet/>
      <dgm:spPr/>
    </dgm:pt>
    <dgm:pt modelId="{B675D0FE-5EE8-44D1-8144-5921548A055B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Rigorous discussion on current Switch Hold notification process &amp; reviewed opportunities</a:t>
          </a:r>
        </a:p>
      </dgm:t>
    </dgm:pt>
    <dgm:pt modelId="{55487DB8-9CE2-4F35-BEAC-FC96A1DFFF46}" type="parTrans" cxnId="{381DE716-ABD9-4D1C-94B3-6D6D1A96C33B}">
      <dgm:prSet/>
      <dgm:spPr/>
    </dgm:pt>
    <dgm:pt modelId="{17EC7693-8FD7-4C21-939C-22C1F9BE4ACC}" type="sibTrans" cxnId="{381DE716-ABD9-4D1C-94B3-6D6D1A96C33B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381DE716-ABD9-4D1C-94B3-6D6D1A96C33B}" srcId="{FA84BF92-43C6-4E94-A77F-6263E68B6783}" destId="{B675D0FE-5EE8-44D1-8144-5921548A055B}" srcOrd="8" destOrd="0" parTransId="{55487DB8-9CE2-4F35-BEAC-FC96A1DFFF46}" sibTransId="{17EC7693-8FD7-4C21-939C-22C1F9BE4ACC}"/>
    <dgm:cxn modelId="{C0778C17-FAC9-4FAA-8434-9093532A96BD}" type="presOf" srcId="{3AF68A33-4A6C-4B95-8E4E-B16500BAA85F}" destId="{12E172B9-01B0-436D-9684-1CCC8FA3FE5C}" srcOrd="0" destOrd="11" presId="urn:microsoft.com/office/officeart/2005/8/layout/list1"/>
    <dgm:cxn modelId="{D2EF381A-7EC8-4348-AE59-AEE3184F49E1}" type="presOf" srcId="{29601E43-E5C9-4BFF-A14E-89E67A15BC6E}" destId="{12E172B9-01B0-436D-9684-1CCC8FA3FE5C}" srcOrd="0" destOrd="6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10" destOrd="0" parTransId="{B6D8ABF4-538F-4534-88C5-20D2DB6FC89B}" sibTransId="{8B5AFAE6-897C-42B5-A6BF-9773A0BC89BD}"/>
    <dgm:cxn modelId="{FD407329-F092-42A0-9435-71200DEDB6EA}" type="presOf" srcId="{4BB61700-C982-459B-8135-CCDF282D365F}" destId="{12E172B9-01B0-436D-9684-1CCC8FA3FE5C}" srcOrd="0" destOrd="4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A3C06236-1D7A-46B5-8526-C58B48AB6901}" srcId="{FA84BF92-43C6-4E94-A77F-6263E68B6783}" destId="{210FB4F8-2B3C-45D3-8763-FA6DBEA1FF57}" srcOrd="3" destOrd="0" parTransId="{2B76B50C-8C95-46BB-8F84-786053A229E7}" sibTransId="{EC2974A9-0AB7-4495-B89C-7876E389C497}"/>
    <dgm:cxn modelId="{1E71F039-98D7-4B08-B672-957082B62884}" srcId="{FA84BF92-43C6-4E94-A77F-6263E68B6783}" destId="{8574A905-BDA5-4716-9248-A5D60B7F3062}" srcOrd="9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311D8465-5421-467E-91EA-908A5B6E6E2B}" type="presOf" srcId="{903756DC-BD72-4279-BFC7-6F71B6B73DE0}" destId="{12E172B9-01B0-436D-9684-1CCC8FA3FE5C}" srcOrd="0" destOrd="5" presId="urn:microsoft.com/office/officeart/2005/8/layout/list1"/>
    <dgm:cxn modelId="{45DF5247-B7D7-4873-B6EC-A8AF51119318}" srcId="{FA84BF92-43C6-4E94-A77F-6263E68B6783}" destId="{4BB61700-C982-459B-8135-CCDF282D365F}" srcOrd="4" destOrd="0" parTransId="{B8F9BD9C-C480-44DB-BDB6-F412BA09DC4F}" sibTransId="{64305527-2B00-453E-BA45-E47A89F1C80D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F96A57B-BA96-4795-9B30-73C38C42318C}" type="presOf" srcId="{B675D0FE-5EE8-44D1-8144-5921548A055B}" destId="{12E172B9-01B0-436D-9684-1CCC8FA3FE5C}" srcOrd="0" destOrd="8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7D78948D-7D0F-4DA2-B07A-BA3BD846AC3A}" srcId="{FA84BF92-43C6-4E94-A77F-6263E68B6783}" destId="{69DD3EBA-3849-40E2-81B0-1ED6994625C3}" srcOrd="7" destOrd="0" parTransId="{E56A058B-80D8-4D6D-B327-8BB3C69BFC2D}" sibTransId="{4AAF7AD2-37B0-4579-9AAB-9FDC7D609456}"/>
    <dgm:cxn modelId="{A7770B8E-7303-43BE-AA26-E43778A40335}" type="presOf" srcId="{CACF6F82-1449-448C-8949-E43427717789}" destId="{12E172B9-01B0-436D-9684-1CCC8FA3FE5C}" srcOrd="0" destOrd="10" presId="urn:microsoft.com/office/officeart/2005/8/layout/list1"/>
    <dgm:cxn modelId="{6FF69B8E-C818-4227-89E7-B74083B6D0EB}" type="presOf" srcId="{8574A905-BDA5-4716-9248-A5D60B7F3062}" destId="{12E172B9-01B0-436D-9684-1CCC8FA3FE5C}" srcOrd="0" destOrd="9" presId="urn:microsoft.com/office/officeart/2005/8/layout/list1"/>
    <dgm:cxn modelId="{56F0F08F-BBF5-4EB8-9604-2330ED350C74}" type="presOf" srcId="{69DD3EBA-3849-40E2-81B0-1ED6994625C3}" destId="{12E172B9-01B0-436D-9684-1CCC8FA3FE5C}" srcOrd="0" destOrd="7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EA843294-7C6F-47A2-A624-66FB54D23638}" srcId="{FA84BF92-43C6-4E94-A77F-6263E68B6783}" destId="{903756DC-BD72-4279-BFC7-6F71B6B73DE0}" srcOrd="5" destOrd="0" parTransId="{ED36037C-1B8F-4566-8BEA-42263E3CDC19}" sibTransId="{1EFB17FB-4D06-4A02-8869-0C73A7A2782E}"/>
    <dgm:cxn modelId="{8CAE4BD4-8212-4188-AA45-20D58BC317C2}" type="presOf" srcId="{210FB4F8-2B3C-45D3-8763-FA6DBEA1FF57}" destId="{12E172B9-01B0-436D-9684-1CCC8FA3FE5C}" srcOrd="0" destOrd="3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481990E9-DF26-4FAF-B947-93C91620FDB9}" srcId="{FA84BF92-43C6-4E94-A77F-6263E68B6783}" destId="{29601E43-E5C9-4BFF-A14E-89E67A15BC6E}" srcOrd="6" destOrd="0" parTransId="{B7226A41-B617-455B-8770-CBA9F1157154}" sibTransId="{EF64D00A-DDCE-4E93-9DBE-CAC4F6D1E970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Tips &amp; Tricks / User’s Guide to IAS MarkeTrak Performance Reports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Communication to RMS </a:t>
          </a:r>
          <a:r>
            <a:rPr lang="en-US" sz="2000" dirty="0" err="1"/>
            <a:t>listserves</a:t>
          </a:r>
          <a:r>
            <a:rPr lang="en-US" sz="2000" dirty="0"/>
            <a:t> with instructions/considerations in reviewing REP-specific data on IAS MarkeTrak Performance </a:t>
          </a:r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A24E0C4E-2865-4916-A124-9ADEEC6F757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Guidelines and benchmarks were presented for REPs to consider as they reviewed their own performance</a:t>
          </a:r>
        </a:p>
      </dgm:t>
    </dgm:pt>
    <dgm:pt modelId="{2C23B5EC-3143-44A5-A392-E8BE8BFE12A7}" type="parTrans" cxnId="{1BFE071F-596B-4DE1-8606-1E28E7AF5525}">
      <dgm:prSet/>
      <dgm:spPr/>
      <dgm:t>
        <a:bodyPr/>
        <a:lstStyle/>
        <a:p>
          <a:endParaRPr lang="en-US"/>
        </a:p>
      </dgm:t>
    </dgm:pt>
    <dgm:pt modelId="{BE18A1AA-F26F-4710-9A26-FE6DAC3BE839}" type="sibTrans" cxnId="{1BFE071F-596B-4DE1-8606-1E28E7AF5525}">
      <dgm:prSet/>
      <dgm:spPr/>
      <dgm:t>
        <a:bodyPr/>
        <a:lstStyle/>
        <a:p>
          <a:endParaRPr lang="en-US"/>
        </a:p>
      </dgm:t>
    </dgm:pt>
    <dgm:pt modelId="{72989CDC-09F3-446E-AB79-D2E2911AF0E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The following questions were posed for consideration:</a:t>
          </a:r>
        </a:p>
      </dgm:t>
    </dgm:pt>
    <dgm:pt modelId="{4F548350-3022-48FF-8066-7E51790CC709}" type="parTrans" cxnId="{A35B708B-DA61-4F72-816D-F7C472793FE3}">
      <dgm:prSet/>
      <dgm:spPr/>
      <dgm:t>
        <a:bodyPr/>
        <a:lstStyle/>
        <a:p>
          <a:endParaRPr lang="en-US"/>
        </a:p>
      </dgm:t>
    </dgm:pt>
    <dgm:pt modelId="{EF718170-BD16-4BC7-84B2-9EABB8DA2C7E}" type="sibTrans" cxnId="{A35B708B-DA61-4F72-816D-F7C472793FE3}">
      <dgm:prSet/>
      <dgm:spPr/>
      <dgm:t>
        <a:bodyPr/>
        <a:lstStyle/>
        <a:p>
          <a:endParaRPr lang="en-US"/>
        </a:p>
      </dgm:t>
    </dgm:pt>
    <dgm:pt modelId="{E1003EB3-F68A-4168-8A57-C7C1E74594F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/>
            <a:t>Are </a:t>
          </a:r>
          <a:r>
            <a:rPr lang="en-US" sz="2000" dirty="0" err="1"/>
            <a:t>MarkeTraks</a:t>
          </a:r>
          <a:r>
            <a:rPr lang="en-US" sz="2000" dirty="0"/>
            <a:t> being submitted in a timely manner?</a:t>
          </a:r>
        </a:p>
      </dgm:t>
    </dgm:pt>
    <dgm:pt modelId="{8BC6CAA5-C969-4F1D-B6F3-9D7AA145B1B8}" type="parTrans" cxnId="{6E0068A7-E378-4E92-AF23-51A00E7080BE}">
      <dgm:prSet/>
      <dgm:spPr/>
      <dgm:t>
        <a:bodyPr/>
        <a:lstStyle/>
        <a:p>
          <a:endParaRPr lang="en-US"/>
        </a:p>
      </dgm:t>
    </dgm:pt>
    <dgm:pt modelId="{D401D84E-8053-4913-9316-B1C98C43BDF6}" type="sibTrans" cxnId="{6E0068A7-E378-4E92-AF23-51A00E7080BE}">
      <dgm:prSet/>
      <dgm:spPr/>
      <dgm:t>
        <a:bodyPr/>
        <a:lstStyle/>
        <a:p>
          <a:endParaRPr lang="en-US"/>
        </a:p>
      </dgm:t>
    </dgm:pt>
    <dgm:pt modelId="{45A57BB1-19EE-4B2B-9E7A-3FFEBE88FD8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/>
            <a:t>Are </a:t>
          </a:r>
          <a:r>
            <a:rPr lang="en-US" sz="2000" dirty="0" err="1"/>
            <a:t>MarkeTraks</a:t>
          </a:r>
          <a:r>
            <a:rPr lang="en-US" sz="2000" dirty="0"/>
            <a:t> being addressed/acknowledged in a timely manner?</a:t>
          </a:r>
        </a:p>
      </dgm:t>
    </dgm:pt>
    <dgm:pt modelId="{D8923F2E-8AF1-471B-9355-3EB283F88A7D}" type="parTrans" cxnId="{85299C09-9E2E-48A6-AC1A-CBDF900C259B}">
      <dgm:prSet/>
      <dgm:spPr/>
      <dgm:t>
        <a:bodyPr/>
        <a:lstStyle/>
        <a:p>
          <a:endParaRPr lang="en-US"/>
        </a:p>
      </dgm:t>
    </dgm:pt>
    <dgm:pt modelId="{A43707D7-E03A-44FD-9D3A-65EC54BA61C5}" type="sibTrans" cxnId="{85299C09-9E2E-48A6-AC1A-CBDF900C259B}">
      <dgm:prSet/>
      <dgm:spPr/>
      <dgm:t>
        <a:bodyPr/>
        <a:lstStyle/>
        <a:p>
          <a:endParaRPr lang="en-US"/>
        </a:p>
      </dgm:t>
    </dgm:pt>
    <dgm:pt modelId="{166FE7AF-F2C0-4FC8-B79C-87BF13893A9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/>
            <a:t>Is the time elapsed to send a BDMVI align with other REPs performance?</a:t>
          </a:r>
        </a:p>
      </dgm:t>
    </dgm:pt>
    <dgm:pt modelId="{B7371E02-A0F3-44A6-B0E4-6F7FBAF6C307}" type="parTrans" cxnId="{4EDAAB2D-1990-468E-B3A9-7125B0C60DE3}">
      <dgm:prSet/>
      <dgm:spPr/>
      <dgm:t>
        <a:bodyPr/>
        <a:lstStyle/>
        <a:p>
          <a:endParaRPr lang="en-US"/>
        </a:p>
      </dgm:t>
    </dgm:pt>
    <dgm:pt modelId="{30B1D384-6714-47C9-9B4D-C88716E39479}" type="sibTrans" cxnId="{4EDAAB2D-1990-468E-B3A9-7125B0C60DE3}">
      <dgm:prSet/>
      <dgm:spPr/>
      <dgm:t>
        <a:bodyPr/>
        <a:lstStyle/>
        <a:p>
          <a:endParaRPr lang="en-US"/>
        </a:p>
      </dgm:t>
    </dgm:pt>
    <dgm:pt modelId="{FF3C0017-C867-4A91-A4AC-506C8AD8F83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/>
            <a:t>Are there unnecessary hand-offs?</a:t>
          </a:r>
        </a:p>
      </dgm:t>
    </dgm:pt>
    <dgm:pt modelId="{EFAA1A5F-5520-4EC8-8D73-8D3984A2B1C6}" type="parTrans" cxnId="{D6F04FA9-3E8C-4735-A62F-35C0399F2BDC}">
      <dgm:prSet/>
      <dgm:spPr/>
      <dgm:t>
        <a:bodyPr/>
        <a:lstStyle/>
        <a:p>
          <a:endParaRPr lang="en-US"/>
        </a:p>
      </dgm:t>
    </dgm:pt>
    <dgm:pt modelId="{4377F746-BE86-46BF-B8C7-7D06BD74A375}" type="sibTrans" cxnId="{D6F04FA9-3E8C-4735-A62F-35C0399F2BDC}">
      <dgm:prSet/>
      <dgm:spPr/>
      <dgm:t>
        <a:bodyPr/>
        <a:lstStyle/>
        <a:p>
          <a:endParaRPr lang="en-US"/>
        </a:p>
      </dgm:t>
    </dgm:pt>
    <dgm:pt modelId="{0E420AA9-9021-4B59-83EB-52FE9B3116B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/>
            <a:t>Are service levels achieved?</a:t>
          </a:r>
        </a:p>
      </dgm:t>
    </dgm:pt>
    <dgm:pt modelId="{AB3F6F8D-B7E4-4723-82B8-3A43C6ACD838}" type="parTrans" cxnId="{C06291DE-D06E-48BA-953C-D56CDD88179B}">
      <dgm:prSet/>
      <dgm:spPr/>
      <dgm:t>
        <a:bodyPr/>
        <a:lstStyle/>
        <a:p>
          <a:endParaRPr lang="en-US"/>
        </a:p>
      </dgm:t>
    </dgm:pt>
    <dgm:pt modelId="{F16E831B-8C6E-473D-AA8D-F3EEAF74CC7F}" type="sibTrans" cxnId="{C06291DE-D06E-48BA-953C-D56CDD88179B}">
      <dgm:prSet/>
      <dgm:spPr/>
      <dgm:t>
        <a:bodyPr/>
        <a:lstStyle/>
        <a:p>
          <a:endParaRPr lang="en-US"/>
        </a:p>
      </dgm:t>
    </dgm:pt>
    <dgm:pt modelId="{3F6FDC6B-6841-4C76-8F81-DD0BB55E327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/>
            <a:t>Can internal business service levels be tightened to improve performance?</a:t>
          </a:r>
        </a:p>
      </dgm:t>
    </dgm:pt>
    <dgm:pt modelId="{CA3AF9C2-DE8D-4868-A42B-358C6D7D2BA2}" type="parTrans" cxnId="{DCD19903-5E26-4318-BFC6-8243203A4A40}">
      <dgm:prSet/>
      <dgm:spPr/>
      <dgm:t>
        <a:bodyPr/>
        <a:lstStyle/>
        <a:p>
          <a:endParaRPr lang="en-US"/>
        </a:p>
      </dgm:t>
    </dgm:pt>
    <dgm:pt modelId="{6AF03983-13D7-4870-88BE-5229A5883379}" type="sibTrans" cxnId="{DCD19903-5E26-4318-BFC6-8243203A4A40}">
      <dgm:prSet/>
      <dgm:spPr/>
      <dgm:t>
        <a:bodyPr/>
        <a:lstStyle/>
        <a:p>
          <a:endParaRPr lang="en-US"/>
        </a:p>
      </dgm:t>
    </dgm:pt>
    <dgm:pt modelId="{4B349C5C-2967-4EB2-A2D4-3653CF04BD6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/>
            <a:t>Are </a:t>
          </a:r>
          <a:r>
            <a:rPr lang="en-US" sz="2000" dirty="0" err="1"/>
            <a:t>MarkeTraks</a:t>
          </a:r>
          <a:r>
            <a:rPr lang="en-US" sz="2000" dirty="0"/>
            <a:t> being closed in a timely manner?</a:t>
          </a:r>
        </a:p>
      </dgm:t>
    </dgm:pt>
    <dgm:pt modelId="{364D2026-54FA-4F3C-AB70-EF9FACE30520}" type="parTrans" cxnId="{6FD1A02C-3EB2-4BDF-A8BE-47E5CB50F25C}">
      <dgm:prSet/>
      <dgm:spPr/>
      <dgm:t>
        <a:bodyPr/>
        <a:lstStyle/>
        <a:p>
          <a:endParaRPr lang="en-US"/>
        </a:p>
      </dgm:t>
    </dgm:pt>
    <dgm:pt modelId="{750964D3-27E3-4F6D-8BD9-D70C2DFD74BE}" type="sibTrans" cxnId="{6FD1A02C-3EB2-4BDF-A8BE-47E5CB50F25C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03634" custLinFactY="1464" custLinFactNeighborY="100000">
        <dgm:presLayoutVars>
          <dgm:bulletEnabled val="1"/>
        </dgm:presLayoutVars>
      </dgm:prSet>
      <dgm:spPr/>
    </dgm:pt>
  </dgm:ptLst>
  <dgm:cxnLst>
    <dgm:cxn modelId="{DCD19903-5E26-4318-BFC6-8243203A4A40}" srcId="{72989CDC-09F3-446E-AB79-D2E2911AF0EB}" destId="{3F6FDC6B-6841-4C76-8F81-DD0BB55E3275}" srcOrd="5" destOrd="0" parTransId="{CA3AF9C2-DE8D-4868-A42B-358C6D7D2BA2}" sibTransId="{6AF03983-13D7-4870-88BE-5229A5883379}"/>
    <dgm:cxn modelId="{85299C09-9E2E-48A6-AC1A-CBDF900C259B}" srcId="{72989CDC-09F3-446E-AB79-D2E2911AF0EB}" destId="{45A57BB1-19EE-4B2B-9E7A-3FFEBE88FD8B}" srcOrd="1" destOrd="0" parTransId="{D8923F2E-8AF1-471B-9355-3EB283F88A7D}" sibTransId="{A43707D7-E03A-44FD-9D3A-65EC54BA61C5}"/>
    <dgm:cxn modelId="{C0778C17-FAC9-4FAA-8434-9093532A96BD}" type="presOf" srcId="{3AF68A33-4A6C-4B95-8E4E-B16500BAA85F}" destId="{12E172B9-01B0-436D-9684-1CCC8FA3FE5C}" srcOrd="0" destOrd="10" presId="urn:microsoft.com/office/officeart/2005/8/layout/list1"/>
    <dgm:cxn modelId="{DAF13A1B-B30B-42BA-BC7B-788CA4D95BAC}" type="presOf" srcId="{0E420AA9-9021-4B59-83EB-52FE9B3116BE}" destId="{12E172B9-01B0-436D-9684-1CCC8FA3FE5C}" srcOrd="0" destOrd="7" presId="urn:microsoft.com/office/officeart/2005/8/layout/list1"/>
    <dgm:cxn modelId="{1BFE071F-596B-4DE1-8606-1E28E7AF5525}" srcId="{FA84BF92-43C6-4E94-A77F-6263E68B6783}" destId="{A24E0C4E-2865-4916-A124-9ADEEC6F7576}" srcOrd="1" destOrd="0" parTransId="{2C23B5EC-3143-44A5-A392-E8BE8BFE12A7}" sibTransId="{BE18A1AA-F26F-4710-9A26-FE6DAC3BE839}"/>
    <dgm:cxn modelId="{1DE1A324-EA9C-43D2-9800-D1C195A9F31F}" srcId="{FA84BF92-43C6-4E94-A77F-6263E68B6783}" destId="{3AF68A33-4A6C-4B95-8E4E-B16500BAA85F}" srcOrd="3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6FD1A02C-3EB2-4BDF-A8BE-47E5CB50F25C}" srcId="{72989CDC-09F3-446E-AB79-D2E2911AF0EB}" destId="{4B349C5C-2967-4EB2-A2D4-3653CF04BD62}" srcOrd="6" destOrd="0" parTransId="{364D2026-54FA-4F3C-AB70-EF9FACE30520}" sibTransId="{750964D3-27E3-4F6D-8BD9-D70C2DFD74BE}"/>
    <dgm:cxn modelId="{4EDAAB2D-1990-468E-B3A9-7125B0C60DE3}" srcId="{72989CDC-09F3-446E-AB79-D2E2911AF0EB}" destId="{166FE7AF-F2C0-4FC8-B79C-87BF13893A9B}" srcOrd="2" destOrd="0" parTransId="{B7371E02-A0F3-44A6-B0E4-6F7FBAF6C307}" sibTransId="{30B1D384-6714-47C9-9B4D-C88716E39479}"/>
    <dgm:cxn modelId="{6342FA3E-97A2-443F-9A82-E975BA85E29E}" type="presOf" srcId="{A24E0C4E-2865-4916-A124-9ADEEC6F7576}" destId="{12E172B9-01B0-436D-9684-1CCC8FA3FE5C}" srcOrd="0" destOrd="1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3603907C-D489-4469-A4BA-CB984974E408}" type="presOf" srcId="{3F6FDC6B-6841-4C76-8F81-DD0BB55E3275}" destId="{12E172B9-01B0-436D-9684-1CCC8FA3FE5C}" srcOrd="0" destOrd="8" presId="urn:microsoft.com/office/officeart/2005/8/layout/list1"/>
    <dgm:cxn modelId="{44B39180-C5FA-4E38-9BE6-038ECF201CEC}" type="presOf" srcId="{E1003EB3-F68A-4168-8A57-C7C1E74594F2}" destId="{12E172B9-01B0-436D-9684-1CCC8FA3FE5C}" srcOrd="0" destOrd="3" presId="urn:microsoft.com/office/officeart/2005/8/layout/list1"/>
    <dgm:cxn modelId="{A35B708B-DA61-4F72-816D-F7C472793FE3}" srcId="{FA84BF92-43C6-4E94-A77F-6263E68B6783}" destId="{72989CDC-09F3-446E-AB79-D2E2911AF0EB}" srcOrd="2" destOrd="0" parTransId="{4F548350-3022-48FF-8066-7E51790CC709}" sibTransId="{EF718170-BD16-4BC7-84B2-9EABB8DA2C7E}"/>
    <dgm:cxn modelId="{FF7753A2-AA0A-4743-B5A6-33893E74879D}" type="presOf" srcId="{4B349C5C-2967-4EB2-A2D4-3653CF04BD62}" destId="{12E172B9-01B0-436D-9684-1CCC8FA3FE5C}" srcOrd="0" destOrd="9" presId="urn:microsoft.com/office/officeart/2005/8/layout/list1"/>
    <dgm:cxn modelId="{6E0068A7-E378-4E92-AF23-51A00E7080BE}" srcId="{72989CDC-09F3-446E-AB79-D2E2911AF0EB}" destId="{E1003EB3-F68A-4168-8A57-C7C1E74594F2}" srcOrd="0" destOrd="0" parTransId="{8BC6CAA5-C969-4F1D-B6F3-9D7AA145B1B8}" sibTransId="{D401D84E-8053-4913-9316-B1C98C43BDF6}"/>
    <dgm:cxn modelId="{D6F04FA9-3E8C-4735-A62F-35C0399F2BDC}" srcId="{72989CDC-09F3-446E-AB79-D2E2911AF0EB}" destId="{FF3C0017-C867-4A91-A4AC-506C8AD8F83F}" srcOrd="3" destOrd="0" parTransId="{EFAA1A5F-5520-4EC8-8D73-8D3984A2B1C6}" sibTransId="{4377F746-BE86-46BF-B8C7-7D06BD74A375}"/>
    <dgm:cxn modelId="{3AB4C6AE-36D3-48E6-9CE5-78D2B4F6D0C4}" type="presOf" srcId="{45A57BB1-19EE-4B2B-9E7A-3FFEBE88FD8B}" destId="{12E172B9-01B0-436D-9684-1CCC8FA3FE5C}" srcOrd="0" destOrd="4" presId="urn:microsoft.com/office/officeart/2005/8/layout/list1"/>
    <dgm:cxn modelId="{35AFD6B2-011D-47EB-A5C2-61C9C1A64B57}" type="presOf" srcId="{166FE7AF-F2C0-4FC8-B79C-87BF13893A9B}" destId="{12E172B9-01B0-436D-9684-1CCC8FA3FE5C}" srcOrd="0" destOrd="5" presId="urn:microsoft.com/office/officeart/2005/8/layout/list1"/>
    <dgm:cxn modelId="{3DF2F4DD-3592-465A-8A27-6B0CDC0E6D03}" type="presOf" srcId="{FF3C0017-C867-4A91-A4AC-506C8AD8F83F}" destId="{12E172B9-01B0-436D-9684-1CCC8FA3FE5C}" srcOrd="0" destOrd="6" presId="urn:microsoft.com/office/officeart/2005/8/layout/list1"/>
    <dgm:cxn modelId="{C06291DE-D06E-48BA-953C-D56CDD88179B}" srcId="{72989CDC-09F3-446E-AB79-D2E2911AF0EB}" destId="{0E420AA9-9021-4B59-83EB-52FE9B3116BE}" srcOrd="4" destOrd="0" parTransId="{AB3F6F8D-B7E4-4723-82B8-3A43C6ACD838}" sibTransId="{F16E831B-8C6E-473D-AA8D-F3EEAF74CC7F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ECB928FA-C45A-464E-AB91-BFCD609ADD9F}" type="presOf" srcId="{72989CDC-09F3-446E-AB79-D2E2911AF0EB}" destId="{12E172B9-01B0-436D-9684-1CCC8FA3FE5C}" srcOrd="0" destOrd="2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Switch Hold Notification Process Proposal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Detailed requirements on timing, format, path, </a:t>
          </a:r>
          <a:r>
            <a:rPr lang="en-US" sz="2000" dirty="0" err="1"/>
            <a:t>etc</a:t>
          </a:r>
          <a:r>
            <a:rPr lang="en-US" sz="2000" dirty="0"/>
            <a:t> are being finalized </a:t>
          </a:r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Reviewed alternative repository for Switch Hold notification file</a:t>
          </a:r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A24E0C4E-2865-4916-A124-9ADEEC6F757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dirty="0"/>
            <a:t>Considerations and level setting on timing of Switch Hold notification files</a:t>
          </a:r>
        </a:p>
      </dgm:t>
    </dgm:pt>
    <dgm:pt modelId="{2C23B5EC-3143-44A5-A392-E8BE8BFE12A7}" type="parTrans" cxnId="{1BFE071F-596B-4DE1-8606-1E28E7AF5525}">
      <dgm:prSet/>
      <dgm:spPr/>
      <dgm:t>
        <a:bodyPr/>
        <a:lstStyle/>
        <a:p>
          <a:endParaRPr lang="en-US"/>
        </a:p>
      </dgm:t>
    </dgm:pt>
    <dgm:pt modelId="{BE18A1AA-F26F-4710-9A26-FE6DAC3BE839}" type="sibTrans" cxnId="{1BFE071F-596B-4DE1-8606-1E28E7AF5525}">
      <dgm:prSet/>
      <dgm:spPr/>
      <dgm:t>
        <a:bodyPr/>
        <a:lstStyle/>
        <a:p>
          <a:endParaRPr lang="en-US"/>
        </a:p>
      </dgm:t>
    </dgm:pt>
    <dgm:pt modelId="{C4BB93DA-5744-45D1-AFA7-F1672F9730F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u="sng" dirty="0"/>
            <a:t>CURRENT Process</a:t>
          </a:r>
          <a:r>
            <a:rPr lang="en-US" sz="2000" dirty="0"/>
            <a:t>:  files delivered by TDSPs to secured FTP sites by 9 AM weekdays</a:t>
          </a:r>
        </a:p>
      </dgm:t>
    </dgm:pt>
    <dgm:pt modelId="{8FB91470-945E-485D-B1EA-E08B28CD7E06}" type="parTrans" cxnId="{FB87316E-F5B7-4325-8824-B3E67C6CA83E}">
      <dgm:prSet/>
      <dgm:spPr/>
      <dgm:t>
        <a:bodyPr/>
        <a:lstStyle/>
        <a:p>
          <a:endParaRPr lang="en-US"/>
        </a:p>
      </dgm:t>
    </dgm:pt>
    <dgm:pt modelId="{AF42D34B-A59B-4B72-BD79-4E50C75FFCD4}" type="sibTrans" cxnId="{FB87316E-F5B7-4325-8824-B3E67C6CA83E}">
      <dgm:prSet/>
      <dgm:spPr/>
      <dgm:t>
        <a:bodyPr/>
        <a:lstStyle/>
        <a:p>
          <a:endParaRPr lang="en-US"/>
        </a:p>
      </dgm:t>
    </dgm:pt>
    <dgm:pt modelId="{00B99B59-757C-4BEC-9FE5-15894DFA033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u="sng" dirty="0"/>
            <a:t>PROPOSED Process</a:t>
          </a:r>
          <a:r>
            <a:rPr lang="en-US" sz="2000" dirty="0"/>
            <a:t>:  files submitted by TDSPs to ERCOT for posting via secured MIS site by X AM weekdays</a:t>
          </a:r>
        </a:p>
      </dgm:t>
    </dgm:pt>
    <dgm:pt modelId="{181CC217-4D26-4DA0-8941-C5D14AD43092}" type="parTrans" cxnId="{D9CBD1ED-47DB-4403-913B-DEC119D304B2}">
      <dgm:prSet/>
      <dgm:spPr/>
      <dgm:t>
        <a:bodyPr/>
        <a:lstStyle/>
        <a:p>
          <a:endParaRPr lang="en-US"/>
        </a:p>
      </dgm:t>
    </dgm:pt>
    <dgm:pt modelId="{6276343D-6A72-4121-9AC4-3118634486B4}" type="sibTrans" cxnId="{D9CBD1ED-47DB-4403-913B-DEC119D304B2}">
      <dgm:prSet/>
      <dgm:spPr/>
      <dgm:t>
        <a:bodyPr/>
        <a:lstStyle/>
        <a:p>
          <a:endParaRPr lang="en-US"/>
        </a:p>
      </dgm:t>
    </dgm:pt>
    <dgm:pt modelId="{52419675-7DAB-4AEC-B58E-4CB41762D2C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1" dirty="0"/>
            <a:t>TDSP Daily Extract</a:t>
          </a:r>
          <a:r>
            <a:rPr lang="en-US" sz="2000" dirty="0"/>
            <a:t> files include all 814_20s received through midnight of specified day</a:t>
          </a:r>
        </a:p>
      </dgm:t>
    </dgm:pt>
    <dgm:pt modelId="{DFA13CA1-8B0B-4A30-99FC-3EC4A505DBCE}" type="parTrans" cxnId="{96E48C81-F533-4996-9AB7-E192F547C70A}">
      <dgm:prSet/>
      <dgm:spPr/>
      <dgm:t>
        <a:bodyPr/>
        <a:lstStyle/>
        <a:p>
          <a:endParaRPr lang="en-US"/>
        </a:p>
      </dgm:t>
    </dgm:pt>
    <dgm:pt modelId="{1A426BFF-4AD7-4B4C-9ECC-8BFDBC9CF0A9}" type="sibTrans" cxnId="{96E48C81-F533-4996-9AB7-E192F547C70A}">
      <dgm:prSet/>
      <dgm:spPr/>
      <dgm:t>
        <a:bodyPr/>
        <a:lstStyle/>
        <a:p>
          <a:endParaRPr lang="en-US"/>
        </a:p>
      </dgm:t>
    </dgm:pt>
    <dgm:pt modelId="{916B286C-F91E-4791-B78F-0ABF62B75FB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1" dirty="0"/>
            <a:t>TNMP</a:t>
          </a:r>
          <a:r>
            <a:rPr lang="en-US" sz="2000" dirty="0"/>
            <a:t> – SH revisions are real time, 814_20s are batched overnight, CRIP file @ 1:30AM</a:t>
          </a:r>
        </a:p>
      </dgm:t>
    </dgm:pt>
    <dgm:pt modelId="{ED1C162E-5A30-4ADF-8341-12C388AB4CC4}" type="parTrans" cxnId="{469B9B3E-224F-4E9A-BA63-FC6113C3DC96}">
      <dgm:prSet/>
      <dgm:spPr/>
      <dgm:t>
        <a:bodyPr/>
        <a:lstStyle/>
        <a:p>
          <a:endParaRPr lang="en-US"/>
        </a:p>
      </dgm:t>
    </dgm:pt>
    <dgm:pt modelId="{EFDE1F5A-2EE4-402C-BDD0-8938F232EC4C}" type="sibTrans" cxnId="{469B9B3E-224F-4E9A-BA63-FC6113C3DC96}">
      <dgm:prSet/>
      <dgm:spPr/>
      <dgm:t>
        <a:bodyPr/>
        <a:lstStyle/>
        <a:p>
          <a:endParaRPr lang="en-US"/>
        </a:p>
      </dgm:t>
    </dgm:pt>
    <dgm:pt modelId="{8BB62307-D206-414C-BD4B-3F25B00DEDE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1" dirty="0"/>
            <a:t>AEP</a:t>
          </a:r>
          <a:r>
            <a:rPr lang="en-US" sz="2000" dirty="0"/>
            <a:t> – SH revisions are real time, 814_20s are real time, REP Desk @ 3 AM</a:t>
          </a:r>
        </a:p>
      </dgm:t>
    </dgm:pt>
    <dgm:pt modelId="{FCE2EB3A-B5A0-46B2-AD6D-4E436ECB5BA5}" type="parTrans" cxnId="{66F325C2-83D4-4B85-906C-2298D785CCCC}">
      <dgm:prSet/>
      <dgm:spPr/>
      <dgm:t>
        <a:bodyPr/>
        <a:lstStyle/>
        <a:p>
          <a:endParaRPr lang="en-US"/>
        </a:p>
      </dgm:t>
    </dgm:pt>
    <dgm:pt modelId="{C862A0C6-F8AA-404D-8F1D-FFA16A403EF2}" type="sibTrans" cxnId="{66F325C2-83D4-4B85-906C-2298D785CCCC}">
      <dgm:prSet/>
      <dgm:spPr/>
      <dgm:t>
        <a:bodyPr/>
        <a:lstStyle/>
        <a:p>
          <a:endParaRPr lang="en-US"/>
        </a:p>
      </dgm:t>
    </dgm:pt>
    <dgm:pt modelId="{107D1B84-B5FF-4C3A-B827-677B02D26F2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1" dirty="0"/>
            <a:t>CNP</a:t>
          </a:r>
          <a:r>
            <a:rPr lang="en-US" sz="2000" dirty="0"/>
            <a:t> – SH revisions are real time, 814_20s are real time, file posted to SFTP @ 2 AM</a:t>
          </a:r>
        </a:p>
      </dgm:t>
    </dgm:pt>
    <dgm:pt modelId="{64E30632-FAD2-43D8-B117-F970A9646C22}" type="parTrans" cxnId="{2BB2C602-2496-4322-9AF6-1FC72E88F45C}">
      <dgm:prSet/>
      <dgm:spPr/>
      <dgm:t>
        <a:bodyPr/>
        <a:lstStyle/>
        <a:p>
          <a:endParaRPr lang="en-US"/>
        </a:p>
      </dgm:t>
    </dgm:pt>
    <dgm:pt modelId="{8B98F3AB-6FD3-4E5F-8BFD-04B87B5103E5}" type="sibTrans" cxnId="{2BB2C602-2496-4322-9AF6-1FC72E88F45C}">
      <dgm:prSet/>
      <dgm:spPr/>
      <dgm:t>
        <a:bodyPr/>
        <a:lstStyle/>
        <a:p>
          <a:endParaRPr lang="en-US"/>
        </a:p>
      </dgm:t>
    </dgm:pt>
    <dgm:pt modelId="{24459EE6-35BF-4E03-AE60-2F81FCE5457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1" dirty="0"/>
            <a:t>Oncor</a:t>
          </a:r>
          <a:r>
            <a:rPr lang="en-US" sz="2000" dirty="0"/>
            <a:t> – SH revisions are real time, 814_20s are real time, CRIP file @ 7 AM</a:t>
          </a:r>
        </a:p>
      </dgm:t>
    </dgm:pt>
    <dgm:pt modelId="{D6DC88F7-39DB-42CE-B3B5-564DA7707283}" type="parTrans" cxnId="{C66A8EA3-3848-437B-B056-6C85E36D579E}">
      <dgm:prSet/>
      <dgm:spPr/>
      <dgm:t>
        <a:bodyPr/>
        <a:lstStyle/>
        <a:p>
          <a:endParaRPr lang="en-US"/>
        </a:p>
      </dgm:t>
    </dgm:pt>
    <dgm:pt modelId="{3D425356-5D38-4D7D-B8BC-9B728618B9BB}" type="sibTrans" cxnId="{C66A8EA3-3848-437B-B056-6C85E36D579E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03634" custLinFactY="1464" custLinFactNeighborY="100000">
        <dgm:presLayoutVars>
          <dgm:bulletEnabled val="1"/>
        </dgm:presLayoutVars>
      </dgm:prSet>
      <dgm:spPr/>
    </dgm:pt>
  </dgm:ptLst>
  <dgm:cxnLst>
    <dgm:cxn modelId="{2BB2C602-2496-4322-9AF6-1FC72E88F45C}" srcId="{A24E0C4E-2865-4916-A124-9ADEEC6F7576}" destId="{107D1B84-B5FF-4C3A-B827-677B02D26F2B}" srcOrd="3" destOrd="0" parTransId="{64E30632-FAD2-43D8-B117-F970A9646C22}" sibTransId="{8B98F3AB-6FD3-4E5F-8BFD-04B87B5103E5}"/>
    <dgm:cxn modelId="{C0778C17-FAC9-4FAA-8434-9093532A96BD}" type="presOf" srcId="{3AF68A33-4A6C-4B95-8E4E-B16500BAA85F}" destId="{12E172B9-01B0-436D-9684-1CCC8FA3FE5C}" srcOrd="0" destOrd="9" presId="urn:microsoft.com/office/officeart/2005/8/layout/list1"/>
    <dgm:cxn modelId="{1BFE071F-596B-4DE1-8606-1E28E7AF5525}" srcId="{FA84BF92-43C6-4E94-A77F-6263E68B6783}" destId="{A24E0C4E-2865-4916-A124-9ADEEC6F7576}" srcOrd="1" destOrd="0" parTransId="{2C23B5EC-3143-44A5-A392-E8BE8BFE12A7}" sibTransId="{BE18A1AA-F26F-4710-9A26-FE6DAC3BE839}"/>
    <dgm:cxn modelId="{1DE1A324-EA9C-43D2-9800-D1C195A9F31F}" srcId="{FA84BF92-43C6-4E94-A77F-6263E68B6783}" destId="{3AF68A33-4A6C-4B95-8E4E-B16500BAA85F}" srcOrd="2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469B9B3E-224F-4E9A-BA63-FC6113C3DC96}" srcId="{A24E0C4E-2865-4916-A124-9ADEEC6F7576}" destId="{916B286C-F91E-4791-B78F-0ABF62B75FB0}" srcOrd="1" destOrd="0" parTransId="{ED1C162E-5A30-4ADF-8341-12C388AB4CC4}" sibTransId="{EFDE1F5A-2EE4-402C-BDD0-8938F232EC4C}"/>
    <dgm:cxn modelId="{6342FA3E-97A2-443F-9A82-E975BA85E29E}" type="presOf" srcId="{A24E0C4E-2865-4916-A124-9ADEEC6F7576}" destId="{12E172B9-01B0-436D-9684-1CCC8FA3FE5C}" srcOrd="0" destOrd="3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FB87316E-F5B7-4325-8824-B3E67C6CA83E}" srcId="{C9597999-C23F-4867-9D73-E667FAF56258}" destId="{C4BB93DA-5744-45D1-AFA7-F1672F9730F1}" srcOrd="0" destOrd="0" parTransId="{8FB91470-945E-485D-B1EA-E08B28CD7E06}" sibTransId="{AF42D34B-A59B-4B72-BD79-4E50C75FFCD4}"/>
    <dgm:cxn modelId="{1971B571-2161-4651-91C3-9D36F98B7C1A}" type="presOf" srcId="{24459EE6-35BF-4E03-AE60-2F81FCE54573}" destId="{12E172B9-01B0-436D-9684-1CCC8FA3FE5C}" srcOrd="0" destOrd="8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6E48C81-F533-4996-9AB7-E192F547C70A}" srcId="{A24E0C4E-2865-4916-A124-9ADEEC6F7576}" destId="{52419675-7DAB-4AEC-B58E-4CB41762D2C2}" srcOrd="0" destOrd="0" parTransId="{DFA13CA1-8B0B-4A30-99FC-3EC4A505DBCE}" sibTransId="{1A426BFF-4AD7-4B4C-9ECC-8BFDBC9CF0A9}"/>
    <dgm:cxn modelId="{65FC67A3-6C61-4210-9F0F-CB48AA953725}" type="presOf" srcId="{52419675-7DAB-4AEC-B58E-4CB41762D2C2}" destId="{12E172B9-01B0-436D-9684-1CCC8FA3FE5C}" srcOrd="0" destOrd="4" presId="urn:microsoft.com/office/officeart/2005/8/layout/list1"/>
    <dgm:cxn modelId="{C66A8EA3-3848-437B-B056-6C85E36D579E}" srcId="{A24E0C4E-2865-4916-A124-9ADEEC6F7576}" destId="{24459EE6-35BF-4E03-AE60-2F81FCE54573}" srcOrd="4" destOrd="0" parTransId="{D6DC88F7-39DB-42CE-B3B5-564DA7707283}" sibTransId="{3D425356-5D38-4D7D-B8BC-9B728618B9BB}"/>
    <dgm:cxn modelId="{56997FB3-65F0-4A24-98E1-4481A329373B}" type="presOf" srcId="{00B99B59-757C-4BEC-9FE5-15894DFA0338}" destId="{12E172B9-01B0-436D-9684-1CCC8FA3FE5C}" srcOrd="0" destOrd="2" presId="urn:microsoft.com/office/officeart/2005/8/layout/list1"/>
    <dgm:cxn modelId="{B00623B9-E09C-42DF-8A04-79F5AD83FEDE}" type="presOf" srcId="{916B286C-F91E-4791-B78F-0ABF62B75FB0}" destId="{12E172B9-01B0-436D-9684-1CCC8FA3FE5C}" srcOrd="0" destOrd="5" presId="urn:microsoft.com/office/officeart/2005/8/layout/list1"/>
    <dgm:cxn modelId="{A0A42FBC-815B-496A-B75D-88180F30EE96}" type="presOf" srcId="{107D1B84-B5FF-4C3A-B827-677B02D26F2B}" destId="{12E172B9-01B0-436D-9684-1CCC8FA3FE5C}" srcOrd="0" destOrd="7" presId="urn:microsoft.com/office/officeart/2005/8/layout/list1"/>
    <dgm:cxn modelId="{59B8B0BD-3080-4240-8B0C-12DBC563E5AB}" type="presOf" srcId="{C4BB93DA-5744-45D1-AFA7-F1672F9730F1}" destId="{12E172B9-01B0-436D-9684-1CCC8FA3FE5C}" srcOrd="0" destOrd="1" presId="urn:microsoft.com/office/officeart/2005/8/layout/list1"/>
    <dgm:cxn modelId="{66F325C2-83D4-4B85-906C-2298D785CCCC}" srcId="{A24E0C4E-2865-4916-A124-9ADEEC6F7576}" destId="{8BB62307-D206-414C-BD4B-3F25B00DEDE6}" srcOrd="2" destOrd="0" parTransId="{FCE2EB3A-B5A0-46B2-AD6D-4E436ECB5BA5}" sibTransId="{C862A0C6-F8AA-404D-8F1D-FFA16A403EF2}"/>
    <dgm:cxn modelId="{D9CBD1ED-47DB-4403-913B-DEC119D304B2}" srcId="{C9597999-C23F-4867-9D73-E667FAF56258}" destId="{00B99B59-757C-4BEC-9FE5-15894DFA0338}" srcOrd="1" destOrd="0" parTransId="{181CC217-4D26-4DA0-8941-C5D14AD43092}" sibTransId="{6276343D-6A72-4121-9AC4-3118634486B4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FF00EBF7-4703-41A5-AFE8-8ADE5377BBE5}" type="presOf" srcId="{8BB62307-D206-414C-BD4B-3F25B00DEDE6}" destId="{12E172B9-01B0-436D-9684-1CCC8FA3FE5C}" srcOrd="0" destOrd="6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January 21st, 2020 - Wednesday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44DF39A-2CB7-4B22-B3D8-AA8824692C5F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WebEx only</a:t>
          </a:r>
        </a:p>
      </dgm:t>
    </dgm:pt>
    <dgm:pt modelId="{3A72819A-3F63-439B-AFCF-32B1322C8A8A}" type="parTrans" cxnId="{4E9153A8-C3A0-4042-9EB6-AA2B525CA7E5}">
      <dgm:prSet/>
      <dgm:spPr/>
      <dgm:t>
        <a:bodyPr/>
        <a:lstStyle/>
        <a:p>
          <a:endParaRPr lang="en-US"/>
        </a:p>
      </dgm:t>
    </dgm:pt>
    <dgm:pt modelId="{189AEA13-6302-459B-9441-918013462E3D}" type="sibTrans" cxnId="{4E9153A8-C3A0-4042-9EB6-AA2B525CA7E5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33D9707D-17D5-42E1-8C18-71590AD0B90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Accomplishments 2020/ Goals 2021</a:t>
          </a:r>
        </a:p>
      </dgm:t>
    </dgm:pt>
    <dgm:pt modelId="{11861225-2D08-4836-981D-A04BB7A17E3F}" type="sibTrans" cxnId="{C3E40401-9121-40C9-9BBD-D868B1D068F7}">
      <dgm:prSet/>
      <dgm:spPr/>
      <dgm:t>
        <a:bodyPr/>
        <a:lstStyle/>
        <a:p>
          <a:endParaRPr lang="en-US"/>
        </a:p>
      </dgm:t>
    </dgm:pt>
    <dgm:pt modelId="{E3A4CC20-3237-4D87-B4E5-13A4C6486CFF}" type="parTrans" cxnId="{C3E40401-9121-40C9-9BBD-D868B1D068F7}">
      <dgm:prSet/>
      <dgm:spPr/>
      <dgm:t>
        <a:bodyPr/>
        <a:lstStyle/>
        <a:p>
          <a:endParaRPr lang="en-US"/>
        </a:p>
      </dgm:t>
    </dgm:pt>
    <dgm:pt modelId="{A28233DA-F5EB-431C-B538-FCC60C9EC014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of Switch Hold Notification process proposal to ERCOT</a:t>
          </a:r>
        </a:p>
      </dgm:t>
    </dgm:pt>
    <dgm:pt modelId="{87D8D78E-2533-453A-B427-0286F42FB51F}" type="sibTrans" cxnId="{E0E0CB16-A901-4927-A055-5E62592F69BE}">
      <dgm:prSet/>
      <dgm:spPr/>
      <dgm:t>
        <a:bodyPr/>
        <a:lstStyle/>
        <a:p>
          <a:endParaRPr lang="en-US"/>
        </a:p>
      </dgm:t>
    </dgm:pt>
    <dgm:pt modelId="{EC9523BE-47CE-4DF8-B90A-E3E4E38E8B6F}" type="parTrans" cxnId="{E0E0CB16-A901-4927-A055-5E62592F69BE}">
      <dgm:prSet/>
      <dgm:spPr/>
      <dgm:t>
        <a:bodyPr/>
        <a:lstStyle/>
        <a:p>
          <a:endParaRPr lang="en-US"/>
        </a:p>
      </dgm:t>
    </dgm:pt>
    <dgm:pt modelId="{BF15882B-DDBD-4652-A2D1-F87CC76B929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§"/>
          </a:pPr>
          <a:r>
            <a:rPr lang="en-US" sz="2000" dirty="0" err="1">
              <a:latin typeface="Arial Rounded MT Bold" panose="020F0704030504030204" pitchFamily="34" charset="0"/>
            </a:rPr>
            <a:t>Unexecutable</a:t>
          </a:r>
          <a:r>
            <a:rPr lang="en-US" sz="2000" dirty="0">
              <a:latin typeface="Arial Rounded MT Bold" panose="020F0704030504030204" pitchFamily="34" charset="0"/>
            </a:rPr>
            <a:t> reasons</a:t>
          </a:r>
        </a:p>
      </dgm:t>
    </dgm:pt>
    <dgm:pt modelId="{F59CD3CA-D73F-4281-9BC3-D463DCF203F3}" type="sibTrans" cxnId="{B108D96C-54C8-40CA-A2AE-DE3A541DDB8E}">
      <dgm:prSet/>
      <dgm:spPr/>
      <dgm:t>
        <a:bodyPr/>
        <a:lstStyle/>
        <a:p>
          <a:endParaRPr lang="en-US"/>
        </a:p>
      </dgm:t>
    </dgm:pt>
    <dgm:pt modelId="{B6C6D5FB-2B79-4022-9F8F-01A069496012}" type="parTrans" cxnId="{B108D96C-54C8-40CA-A2AE-DE3A541DDB8E}">
      <dgm:prSet/>
      <dgm:spPr/>
      <dgm:t>
        <a:bodyPr/>
        <a:lstStyle/>
        <a:p>
          <a:endParaRPr lang="en-US"/>
        </a:p>
      </dgm:t>
    </dgm:pt>
    <dgm:pt modelId="{726DFECD-2337-4D7F-B4DA-71BACC79D049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§"/>
          </a:pPr>
          <a:r>
            <a:rPr lang="en-US" sz="2000" dirty="0">
              <a:latin typeface="Arial Rounded MT Bold" panose="020F0704030504030204" pitchFamily="34" charset="0"/>
            </a:rPr>
            <a:t>Rolodex entries</a:t>
          </a:r>
        </a:p>
      </dgm:t>
    </dgm:pt>
    <dgm:pt modelId="{6250CACE-632E-484B-87E1-19C8E7D7B254}" type="sibTrans" cxnId="{B70AACA5-FA6C-4065-B365-3E79597BB431}">
      <dgm:prSet/>
      <dgm:spPr/>
      <dgm:t>
        <a:bodyPr/>
        <a:lstStyle/>
        <a:p>
          <a:endParaRPr lang="en-US"/>
        </a:p>
      </dgm:t>
    </dgm:pt>
    <dgm:pt modelId="{7A1F648D-8831-4E1F-934A-5451CDCE08BA}" type="parTrans" cxnId="{B70AACA5-FA6C-4065-B365-3E79597BB431}">
      <dgm:prSet/>
      <dgm:spPr/>
      <dgm:t>
        <a:bodyPr/>
        <a:lstStyle/>
        <a:p>
          <a:endParaRPr lang="en-US"/>
        </a:p>
      </dgm:t>
    </dgm:pt>
    <dgm:pt modelId="{3647BF86-E27E-4AB6-8A58-AE53E3AEF4C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Begin development of SCR </a:t>
          </a:r>
        </a:p>
      </dgm:t>
    </dgm:pt>
    <dgm:pt modelId="{6728FA0A-6C67-400D-85FD-BF6EC76E31D5}" type="sibTrans" cxnId="{EFD23964-CEF2-492D-87EF-4942D6B33153}">
      <dgm:prSet/>
      <dgm:spPr/>
      <dgm:t>
        <a:bodyPr/>
        <a:lstStyle/>
        <a:p>
          <a:endParaRPr lang="en-US"/>
        </a:p>
      </dgm:t>
    </dgm:pt>
    <dgm:pt modelId="{9AD424AE-BEF7-421F-B45D-E78AAC473F0B}" type="parTrans" cxnId="{EFD23964-CEF2-492D-87EF-4942D6B33153}">
      <dgm:prSet/>
      <dgm:spPr/>
      <dgm:t>
        <a:bodyPr/>
        <a:lstStyle/>
        <a:p>
          <a:endParaRPr lang="en-US"/>
        </a:p>
      </dgm:t>
    </dgm:pt>
    <dgm:pt modelId="{5833783A-EE6D-44DC-BEC4-17BAF5506F70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§"/>
          </a:pPr>
          <a:r>
            <a:rPr lang="en-US" sz="2000" dirty="0">
              <a:latin typeface="Arial Rounded MT Bold" panose="020F0704030504030204" pitchFamily="34" charset="0"/>
            </a:rPr>
            <a:t>Archiving of unused subtypes</a:t>
          </a:r>
        </a:p>
      </dgm:t>
    </dgm:pt>
    <dgm:pt modelId="{9AD74514-5A40-4215-BCA2-D729FA3BF220}" type="parTrans" cxnId="{73E70B7E-AB4F-4553-91A0-284F39A6AA1A}">
      <dgm:prSet/>
      <dgm:spPr/>
      <dgm:t>
        <a:bodyPr/>
        <a:lstStyle/>
        <a:p>
          <a:endParaRPr lang="en-US"/>
        </a:p>
      </dgm:t>
    </dgm:pt>
    <dgm:pt modelId="{CB8ECC1A-3D16-4099-BA4A-9E9964F26DD0}" type="sibTrans" cxnId="{73E70B7E-AB4F-4553-91A0-284F39A6AA1A}">
      <dgm:prSet/>
      <dgm:spPr/>
      <dgm:t>
        <a:bodyPr/>
        <a:lstStyle/>
        <a:p>
          <a:endParaRPr lang="en-US"/>
        </a:p>
      </dgm:t>
    </dgm:pt>
    <dgm:pt modelId="{F3F5ACC1-6D49-4081-B8C6-73354043DDEA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Elections</a:t>
          </a:r>
        </a:p>
      </dgm:t>
    </dgm:pt>
    <dgm:pt modelId="{724DE929-DD18-435C-A0FD-3BDE9F0536BE}" type="parTrans" cxnId="{C598B6F5-357F-40C1-BC37-508E6C24935D}">
      <dgm:prSet/>
      <dgm:spPr/>
      <dgm:t>
        <a:bodyPr/>
        <a:lstStyle/>
        <a:p>
          <a:endParaRPr lang="en-US"/>
        </a:p>
      </dgm:t>
    </dgm:pt>
    <dgm:pt modelId="{E1282C7D-754A-4894-A934-A05696246576}" type="sibTrans" cxnId="{C598B6F5-357F-40C1-BC37-508E6C24935D}">
      <dgm:prSet/>
      <dgm:spPr/>
      <dgm:t>
        <a:bodyPr/>
        <a:lstStyle/>
        <a:p>
          <a:endParaRPr lang="en-US"/>
        </a:p>
      </dgm:t>
    </dgm:pt>
    <dgm:pt modelId="{EC0BD726-0823-4EB1-A58F-CB5473A4CCE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AA288C95-B78A-4F1B-87D7-43D3B5973657}" type="parTrans" cxnId="{7A57290B-5278-4FC9-9373-23068F336EAC}">
      <dgm:prSet/>
      <dgm:spPr/>
      <dgm:t>
        <a:bodyPr/>
        <a:lstStyle/>
        <a:p>
          <a:endParaRPr lang="en-US"/>
        </a:p>
      </dgm:t>
    </dgm:pt>
    <dgm:pt modelId="{2F1D516D-4FA7-4020-833C-BD7CA748D493}" type="sibTrans" cxnId="{7A57290B-5278-4FC9-9373-23068F336EAC}">
      <dgm:prSet/>
      <dgm:spPr/>
      <dgm:t>
        <a:bodyPr/>
        <a:lstStyle/>
        <a:p>
          <a:endParaRPr lang="en-US"/>
        </a:p>
      </dgm:t>
    </dgm:pt>
    <dgm:pt modelId="{6D64BC04-20E0-4ED9-A71E-0A55EF967E2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of timing of </a:t>
          </a:r>
          <a:r>
            <a:rPr lang="en-US" sz="2000" dirty="0" err="1">
              <a:latin typeface="Arial Rounded MT Bold" panose="020F0704030504030204" pitchFamily="34" charset="0"/>
            </a:rPr>
            <a:t>Unexecutable</a:t>
          </a:r>
          <a:r>
            <a:rPr lang="en-US" sz="2000" dirty="0">
              <a:latin typeface="Arial Rounded MT Bold" panose="020F0704030504030204" pitchFamily="34" charset="0"/>
            </a:rPr>
            <a:t> IAG MTs</a:t>
          </a:r>
        </a:p>
      </dgm:t>
    </dgm:pt>
    <dgm:pt modelId="{50D5A153-7A7D-4490-982A-8587CD980482}" type="parTrans" cxnId="{6827B335-0620-4F0A-8CC4-488F3B196AAA}">
      <dgm:prSet/>
      <dgm:spPr/>
      <dgm:t>
        <a:bodyPr/>
        <a:lstStyle/>
        <a:p>
          <a:endParaRPr lang="en-US"/>
        </a:p>
      </dgm:t>
    </dgm:pt>
    <dgm:pt modelId="{1607A044-80CE-44CE-A499-5B03125C55AD}" type="sibTrans" cxnId="{6827B335-0620-4F0A-8CC4-488F3B196AAA}">
      <dgm:prSet/>
      <dgm:spPr/>
      <dgm:t>
        <a:bodyPr/>
        <a:lstStyle/>
        <a:p>
          <a:endParaRPr lang="en-US"/>
        </a:p>
      </dgm:t>
    </dgm:pt>
    <dgm:pt modelId="{7033B352-37FD-4EC5-9B31-CACC11FE265A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MT Enhancement – follow up on SCR items</a:t>
          </a:r>
        </a:p>
      </dgm:t>
    </dgm:pt>
    <dgm:pt modelId="{82E72431-C0B9-4D3A-AC6C-6D300283B346}" type="parTrans" cxnId="{0164DD5B-FDFC-4436-ABA3-D80C6BC0FAF0}">
      <dgm:prSet/>
      <dgm:spPr/>
      <dgm:t>
        <a:bodyPr/>
        <a:lstStyle/>
        <a:p>
          <a:endParaRPr lang="en-US"/>
        </a:p>
      </dgm:t>
    </dgm:pt>
    <dgm:pt modelId="{5EB34EEE-1A4C-491B-A4EC-860F6D38926D}" type="sibTrans" cxnId="{0164DD5B-FDFC-4436-ABA3-D80C6BC0FAF0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C3E40401-9121-40C9-9BBD-D868B1D068F7}" srcId="{D2506135-395C-47B0-8DA9-C3F76649FF22}" destId="{33D9707D-17D5-42E1-8C18-71590AD0B906}" srcOrd="2" destOrd="0" parTransId="{E3A4CC20-3237-4D87-B4E5-13A4C6486CFF}" sibTransId="{11861225-2D08-4836-981D-A04BB7A17E3F}"/>
    <dgm:cxn modelId="{7A57290B-5278-4FC9-9373-23068F336EAC}" srcId="{D2506135-395C-47B0-8DA9-C3F76649FF22}" destId="{EC0BD726-0823-4EB1-A58F-CB5473A4CCEB}" srcOrd="1" destOrd="0" parTransId="{AA288C95-B78A-4F1B-87D7-43D3B5973657}" sibTransId="{2F1D516D-4FA7-4020-833C-BD7CA748D493}"/>
    <dgm:cxn modelId="{BF92EB11-0276-43A8-BEF9-7FEE73330FE6}" type="presOf" srcId="{5833783A-EE6D-44DC-BEC4-17BAF5506F70}" destId="{5FD4668F-81DD-421E-9924-50274E363CDB}" srcOrd="0" destOrd="12" presId="urn:microsoft.com/office/officeart/2005/8/layout/list1"/>
    <dgm:cxn modelId="{E0E0CB16-A901-4927-A055-5E62592F69BE}" srcId="{D2506135-395C-47B0-8DA9-C3F76649FF22}" destId="{A28233DA-F5EB-431C-B538-FCC60C9EC014}" srcOrd="3" destOrd="0" parTransId="{EC9523BE-47CE-4DF8-B90A-E3E4E38E8B6F}" sibTransId="{87D8D78E-2533-453A-B427-0286F42FB51F}"/>
    <dgm:cxn modelId="{9E10762D-34B3-4E32-81A7-A9224C32B1B7}" type="presOf" srcId="{3647BF86-E27E-4AB6-8A58-AE53E3AEF4CE}" destId="{5FD4668F-81DD-421E-9924-50274E363CDB}" srcOrd="0" destOrd="13" presId="urn:microsoft.com/office/officeart/2005/8/layout/list1"/>
    <dgm:cxn modelId="{1DCBB031-3FA2-4989-8710-BB1EACCFB1F7}" type="presOf" srcId="{7033B352-37FD-4EC5-9B31-CACC11FE265A}" destId="{5FD4668F-81DD-421E-9924-50274E363CDB}" srcOrd="0" destOrd="9" presId="urn:microsoft.com/office/officeart/2005/8/layout/list1"/>
    <dgm:cxn modelId="{6827B335-0620-4F0A-8CC4-488F3B196AAA}" srcId="{D2506135-395C-47B0-8DA9-C3F76649FF22}" destId="{6D64BC04-20E0-4ED9-A71E-0A55EF967E2F}" srcOrd="4" destOrd="0" parTransId="{50D5A153-7A7D-4490-982A-8587CD980482}" sibTransId="{1607A044-80CE-44CE-A499-5B03125C55AD}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0164DD5B-FDFC-4436-ABA3-D80C6BC0FAF0}" srcId="{D2506135-395C-47B0-8DA9-C3F76649FF22}" destId="{7033B352-37FD-4EC5-9B31-CACC11FE265A}" srcOrd="5" destOrd="0" parTransId="{82E72431-C0B9-4D3A-AC6C-6D300283B346}" sibTransId="{5EB34EEE-1A4C-491B-A4EC-860F6D38926D}"/>
    <dgm:cxn modelId="{2735795E-510D-43E2-B3F4-3E798E561EF5}" type="presOf" srcId="{EC0BD726-0823-4EB1-A58F-CB5473A4CCEB}" destId="{5FD4668F-81DD-421E-9924-50274E363CDB}" srcOrd="0" destOrd="5" presId="urn:microsoft.com/office/officeart/2005/8/layout/list1"/>
    <dgm:cxn modelId="{B33B4B41-F48F-4F34-8054-D815D218B290}" type="presOf" srcId="{A00CC55C-C72B-47E2-9AE1-1FA65D7AAADD}" destId="{5FD4668F-81DD-421E-9924-50274E363CDB}" srcOrd="0" destOrd="14" presId="urn:microsoft.com/office/officeart/2005/8/layout/list1"/>
    <dgm:cxn modelId="{EFD23964-CEF2-492D-87EF-4942D6B33153}" srcId="{D2506135-395C-47B0-8DA9-C3F76649FF22}" destId="{3647BF86-E27E-4AB6-8A58-AE53E3AEF4CE}" srcOrd="6" destOrd="0" parTransId="{9AD424AE-BEF7-421F-B45D-E78AAC473F0B}" sibTransId="{6728FA0A-6C67-400D-85FD-BF6EC76E31D5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108D96C-54C8-40CA-A2AE-DE3A541DDB8E}" srcId="{7033B352-37FD-4EC5-9B31-CACC11FE265A}" destId="{BF15882B-DDBD-4652-A2D1-F87CC76B9296}" srcOrd="0" destOrd="0" parTransId="{B6C6D5FB-2B79-4022-9F8F-01A069496012}" sibTransId="{F59CD3CA-D73F-4281-9BC3-D463DCF203F3}"/>
    <dgm:cxn modelId="{6194DF50-F6C5-40D6-B950-BED86140CCF4}" type="presOf" srcId="{BF15882B-DDBD-4652-A2D1-F87CC76B9296}" destId="{5FD4668F-81DD-421E-9924-50274E363CDB}" srcOrd="0" destOrd="10" presId="urn:microsoft.com/office/officeart/2005/8/layout/list1"/>
    <dgm:cxn modelId="{634A1171-E841-4A8D-8BBC-7CC848C21EDC}" type="presOf" srcId="{A28233DA-F5EB-431C-B538-FCC60C9EC014}" destId="{5FD4668F-81DD-421E-9924-50274E363CDB}" srcOrd="0" destOrd="7" presId="urn:microsoft.com/office/officeart/2005/8/layout/list1"/>
    <dgm:cxn modelId="{120B1F53-E562-4421-B1E7-40317D3C0346}" type="presOf" srcId="{726DFECD-2337-4D7F-B4DA-71BACC79D049}" destId="{5FD4668F-81DD-421E-9924-50274E363CDB}" srcOrd="0" destOrd="11" presId="urn:microsoft.com/office/officeart/2005/8/layout/list1"/>
    <dgm:cxn modelId="{A0A60977-3D63-4565-BD02-E70D19CB687C}" type="presOf" srcId="{F3F5ACC1-6D49-4081-B8C6-73354043DDEA}" destId="{5FD4668F-81DD-421E-9924-50274E363CDB}" srcOrd="0" destOrd="4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73E70B7E-AB4F-4553-91A0-284F39A6AA1A}" srcId="{7033B352-37FD-4EC5-9B31-CACC11FE265A}" destId="{5833783A-EE6D-44DC-BEC4-17BAF5506F70}" srcOrd="2" destOrd="0" parTransId="{9AD74514-5A40-4215-BCA2-D729FA3BF220}" sibTransId="{CB8ECC1A-3D16-4099-BA4A-9E9964F26DD0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DFD72D80-3F70-4E90-AC4C-35933B2DD184}" type="presOf" srcId="{544DF39A-2CB7-4B22-B3D8-AA8824692C5F}" destId="{5FD4668F-81DD-421E-9924-50274E363CDB}" srcOrd="0" destOrd="2" presId="urn:microsoft.com/office/officeart/2005/8/layout/list1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B70AACA5-FA6C-4065-B365-3E79597BB431}" srcId="{7033B352-37FD-4EC5-9B31-CACC11FE265A}" destId="{726DFECD-2337-4D7F-B4DA-71BACC79D049}" srcOrd="1" destOrd="0" parTransId="{7A1F648D-8831-4E1F-934A-5451CDCE08BA}" sibTransId="{6250CACE-632E-484B-87E1-19C8E7D7B254}"/>
    <dgm:cxn modelId="{C145C7A7-1635-4652-AA7C-B3EF59AAF08D}" type="presOf" srcId="{6D64BC04-20E0-4ED9-A71E-0A55EF967E2F}" destId="{5FD4668F-81DD-421E-9924-50274E363CDB}" srcOrd="0" destOrd="8" presId="urn:microsoft.com/office/officeart/2005/8/layout/list1"/>
    <dgm:cxn modelId="{4E9153A8-C3A0-4042-9EB6-AA2B525CA7E5}" srcId="{FA84BF92-43C6-4E94-A77F-6263E68B6783}" destId="{544DF39A-2CB7-4B22-B3D8-AA8824692C5F}" srcOrd="2" destOrd="0" parTransId="{3A72819A-3F63-439B-AFCF-32B1322C8A8A}" sibTransId="{189AEA13-6302-459B-9441-918013462E3D}"/>
    <dgm:cxn modelId="{1491A9AC-1788-4EAD-9C29-8CEFCEDC670E}" type="presOf" srcId="{D2506135-395C-47B0-8DA9-C3F76649FF22}" destId="{5FD4668F-81DD-421E-9924-50274E363CDB}" srcOrd="0" destOrd="3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A6C1FE1-D30E-4BFF-8708-BC6FCAF80051}" srcId="{D2506135-395C-47B0-8DA9-C3F76649FF22}" destId="{A00CC55C-C72B-47E2-9AE1-1FA65D7AAADD}" srcOrd="7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C598B6F5-357F-40C1-BC37-508E6C24935D}" srcId="{D2506135-395C-47B0-8DA9-C3F76649FF22}" destId="{F3F5ACC1-6D49-4081-B8C6-73354043DDEA}" srcOrd="0" destOrd="0" parTransId="{724DE929-DD18-435C-A0FD-3BDE9F0536BE}" sibTransId="{E1282C7D-754A-4894-A934-A05696246576}"/>
    <dgm:cxn modelId="{624267F8-F77F-442D-91DA-127478DA5414}" type="presOf" srcId="{33D9707D-17D5-42E1-8C18-71590AD0B906}" destId="{5FD4668F-81DD-421E-9924-50274E363CDB}" srcOrd="0" destOrd="6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55076"/>
          <a:ext cx="11329647" cy="4438883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30800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performance remains solid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Decommissioning for TLS 1.0 is planned for late Q1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Consolidated outages/incidents listing on new IT Application Service Report/Issue Tracking page was made available Jan 1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Brief review of 2021 Goals and 2020 Accomplishments – finalized for Feb RMS meeting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Developed broad communication/user’s guide to the recently released IAS Market Performance reports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Rigorous discussion on current Switch Hold notification process &amp; reviewed opportunities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55076"/>
        <a:ext cx="11329647" cy="4438883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0096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009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67005"/>
          <a:ext cx="11329647" cy="4326954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5796" rIns="87930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Communication to RMS </a:t>
          </a:r>
          <a:r>
            <a:rPr lang="en-US" sz="2000" kern="1200" dirty="0" err="1"/>
            <a:t>listserves</a:t>
          </a:r>
          <a:r>
            <a:rPr lang="en-US" sz="2000" kern="1200" dirty="0"/>
            <a:t> with instructions/considerations in reviewing REP-specific data on IAS MarkeTrak Performance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Guidelines and benchmarks were presented for REPs to consider as they reviewed their own performance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The following questions were posed for consideration: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/>
            <a:t>Are </a:t>
          </a:r>
          <a:r>
            <a:rPr lang="en-US" sz="2000" kern="1200" dirty="0" err="1"/>
            <a:t>MarkeTraks</a:t>
          </a:r>
          <a:r>
            <a:rPr lang="en-US" sz="2000" kern="1200" dirty="0"/>
            <a:t> being submitted in a timely manner?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/>
            <a:t>Are </a:t>
          </a:r>
          <a:r>
            <a:rPr lang="en-US" sz="2000" kern="1200" dirty="0" err="1"/>
            <a:t>MarkeTraks</a:t>
          </a:r>
          <a:r>
            <a:rPr lang="en-US" sz="2000" kern="1200" dirty="0"/>
            <a:t> being addressed/acknowledged in a timely manner?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/>
            <a:t>Is the time elapsed to send a BDMVI align with other REPs performance?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/>
            <a:t>Are there unnecessary hand-offs?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/>
            <a:t>Are service levels achieved?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/>
            <a:t>Can internal business service levels be tightened to improve performance?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/>
            <a:t>Are </a:t>
          </a:r>
          <a:r>
            <a:rPr lang="en-US" sz="2000" kern="1200" dirty="0" err="1"/>
            <a:t>MarkeTraks</a:t>
          </a:r>
          <a:r>
            <a:rPr lang="en-US" sz="2000" kern="1200" dirty="0"/>
            <a:t> being closed in a timely manner?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567005"/>
        <a:ext cx="11329647" cy="4326954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6375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Tips &amp; Tricks / User’s Guide to IAS MarkeTrak Performance Reports</a:t>
          </a:r>
        </a:p>
      </dsp:txBody>
      <dsp:txXfrm>
        <a:off x="0" y="0"/>
        <a:ext cx="10829645" cy="6375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963536"/>
          <a:ext cx="11329647" cy="3930423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5796" rIns="87930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Reviewed alternative repository for Switch Hold notification file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u="sng" kern="1200" dirty="0"/>
            <a:t>CURRENT Process</a:t>
          </a:r>
          <a:r>
            <a:rPr lang="en-US" sz="2000" kern="1200" dirty="0"/>
            <a:t>:  files delivered by TDSPs to secured FTP sites by 9 AM weekdays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u="sng" kern="1200" dirty="0"/>
            <a:t>PROPOSED Process</a:t>
          </a:r>
          <a:r>
            <a:rPr lang="en-US" sz="2000" kern="1200" dirty="0"/>
            <a:t>:  files submitted by TDSPs to ERCOT for posting via secured MIS site by X AM weekdays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Considerations and level setting on timing of Switch Hold notification files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1" kern="1200" dirty="0"/>
            <a:t>TDSP Daily Extract</a:t>
          </a:r>
          <a:r>
            <a:rPr lang="en-US" sz="2000" kern="1200" dirty="0"/>
            <a:t> files include all 814_20s received through midnight of specified day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1" kern="1200" dirty="0"/>
            <a:t>TNMP</a:t>
          </a:r>
          <a:r>
            <a:rPr lang="en-US" sz="2000" kern="1200" dirty="0"/>
            <a:t> – SH revisions are real time, 814_20s are batched overnight, CRIP file @ 1:30AM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1" kern="1200" dirty="0"/>
            <a:t>AEP</a:t>
          </a:r>
          <a:r>
            <a:rPr lang="en-US" sz="2000" kern="1200" dirty="0"/>
            <a:t> – SH revisions are real time, 814_20s are real time, REP Desk @ 3 AM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1" kern="1200" dirty="0"/>
            <a:t>CNP</a:t>
          </a:r>
          <a:r>
            <a:rPr lang="en-US" sz="2000" kern="1200" dirty="0"/>
            <a:t> – SH revisions are real time, 814_20s are real time, file posted to SFTP @ 2 AM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1" kern="1200" dirty="0"/>
            <a:t>Oncor</a:t>
          </a:r>
          <a:r>
            <a:rPr lang="en-US" sz="2000" kern="1200" dirty="0"/>
            <a:t> – SH revisions are real time, 814_20s are real time, CRIP file @ 7 AM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Detailed requirements on timing, format, path, </a:t>
          </a:r>
          <a:r>
            <a:rPr lang="en-US" sz="2000" kern="1200" dirty="0" err="1"/>
            <a:t>etc</a:t>
          </a:r>
          <a:r>
            <a:rPr lang="en-US" sz="2000" kern="1200" dirty="0"/>
            <a:t> are being finalized </a:t>
          </a:r>
        </a:p>
      </dsp:txBody>
      <dsp:txXfrm>
        <a:off x="0" y="963536"/>
        <a:ext cx="11329647" cy="3930423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91578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Switch Hold Notification Process Proposal</a:t>
          </a:r>
        </a:p>
      </dsp:txBody>
      <dsp:txXfrm>
        <a:off x="0" y="0"/>
        <a:ext cx="10829645" cy="9157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601075"/>
          <a:ext cx="11329646" cy="42370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2627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January 21st, 2020 - Wednesday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Elections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System instances and MarkeTrak Monthly Performance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Accomplishments 2020/ Goals 2021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of Switch Hold Notification process proposal to ERCOT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of timing of </a:t>
          </a:r>
          <a:r>
            <a:rPr lang="en-US" sz="2000" kern="1200" dirty="0" err="1">
              <a:latin typeface="Arial Rounded MT Bold" panose="020F0704030504030204" pitchFamily="34" charset="0"/>
            </a:rPr>
            <a:t>Unexecutable</a:t>
          </a:r>
          <a:r>
            <a:rPr lang="en-US" sz="2000" kern="1200" dirty="0">
              <a:latin typeface="Arial Rounded MT Bold" panose="020F0704030504030204" pitchFamily="34" charset="0"/>
            </a:rPr>
            <a:t> IAG MTs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MT Enhancement – follow up on SCR items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000" kern="1200" dirty="0" err="1">
              <a:latin typeface="Arial Rounded MT Bold" panose="020F0704030504030204" pitchFamily="34" charset="0"/>
            </a:rPr>
            <a:t>Unexecutable</a:t>
          </a:r>
          <a:r>
            <a:rPr lang="en-US" sz="2000" kern="1200" dirty="0">
              <a:latin typeface="Arial Rounded MT Bold" panose="020F0704030504030204" pitchFamily="34" charset="0"/>
            </a:rPr>
            <a:t> reasons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000" kern="1200" dirty="0">
              <a:latin typeface="Arial Rounded MT Bold" panose="020F0704030504030204" pitchFamily="34" charset="0"/>
            </a:rPr>
            <a:t>Rolodex entries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en-US" sz="2000" kern="1200" dirty="0">
              <a:latin typeface="Arial Rounded MT Bold" panose="020F0704030504030204" pitchFamily="34" charset="0"/>
            </a:rPr>
            <a:t>Archiving of unused subtypes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Begin development of SCR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601075"/>
        <a:ext cx="11329646" cy="4237009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70037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700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January 12th, 2021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385873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631810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90576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403682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61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092918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2048</TotalTime>
  <Words>418</Words>
  <Application>Microsoft Office PowerPoint</Application>
  <PresentationFormat>Widescreen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Aharoni</vt:lpstr>
      <vt:lpstr>Arial Rounded MT Bold</vt:lpstr>
      <vt:lpstr>Calibri</vt:lpstr>
      <vt:lpstr>Calibri Light</vt:lpstr>
      <vt:lpstr>Courier New</vt:lpstr>
      <vt:lpstr>Wingdings</vt:lpstr>
      <vt:lpstr>Retrospect</vt:lpstr>
      <vt:lpstr>TDTMS Update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85</cp:revision>
  <dcterms:created xsi:type="dcterms:W3CDTF">2019-02-27T15:25:50Z</dcterms:created>
  <dcterms:modified xsi:type="dcterms:W3CDTF">2021-01-07T01:56:33Z</dcterms:modified>
</cp:coreProperties>
</file>