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96" r:id="rId7"/>
    <p:sldId id="305" r:id="rId8"/>
    <p:sldId id="300" r:id="rId9"/>
    <p:sldId id="304" r:id="rId10"/>
    <p:sldId id="30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showGuides="1">
      <p:cViewPr varScale="1">
        <p:scale>
          <a:sx n="87" d="100"/>
          <a:sy n="87" d="100"/>
        </p:scale>
        <p:origin x="150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12/31/2020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12/31/2020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86233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219917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3939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94404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6949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923877"/>
          </a:xfrm>
          <a:prstGeom prst="rect">
            <a:avLst/>
          </a:prstGeom>
          <a:noFill/>
        </p:spPr>
        <p:txBody>
          <a:bodyPr wrap="square" rtlCol="0">
            <a:spAutoFit/>
          </a:bodyPr>
          <a:lstStyle/>
          <a:p>
            <a:r>
              <a:rPr lang="en-US" sz="2400" b="1" dirty="0" smtClean="0"/>
              <a:t>NPRR1023:  Review of ERCOT comments </a:t>
            </a:r>
            <a:endParaRPr lang="en-US" dirty="0" smtClean="0"/>
          </a:p>
          <a:p>
            <a:endParaRPr lang="en-US" dirty="0" smtClean="0"/>
          </a:p>
          <a:p>
            <a:endParaRPr lang="en-US" dirty="0"/>
          </a:p>
          <a:p>
            <a:r>
              <a:rPr lang="en-US" sz="2000" dirty="0" smtClean="0"/>
              <a:t>Donald House</a:t>
            </a:r>
            <a:endParaRPr lang="en-US" sz="2000" dirty="0"/>
          </a:p>
          <a:p>
            <a:r>
              <a:rPr lang="en-US" sz="2000" dirty="0" smtClean="0"/>
              <a:t>Supervisor, CRR</a:t>
            </a:r>
            <a:endParaRPr lang="en-US" sz="2000" dirty="0"/>
          </a:p>
          <a:p>
            <a:endParaRPr lang="en-US" sz="2000" dirty="0"/>
          </a:p>
          <a:p>
            <a:r>
              <a:rPr lang="en-US" sz="2000" dirty="0" smtClean="0"/>
              <a:t>CMWG</a:t>
            </a:r>
          </a:p>
          <a:p>
            <a:r>
              <a:rPr lang="en-US" sz="2000" dirty="0" smtClean="0"/>
              <a:t>January 11, 2021</a:t>
            </a:r>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endParaRPr lang="en-US" b="1" dirty="0">
              <a:solidFill>
                <a:schemeClr val="accent1"/>
              </a:solidFill>
            </a:endParaRPr>
          </a:p>
        </p:txBody>
      </p:sp>
      <p:sp>
        <p:nvSpPr>
          <p:cNvPr id="3" name="Content Placeholder 2"/>
          <p:cNvSpPr>
            <a:spLocks noGrp="1"/>
          </p:cNvSpPr>
          <p:nvPr>
            <p:ph idx="1"/>
          </p:nvPr>
        </p:nvSpPr>
        <p:spPr>
          <a:xfrm>
            <a:off x="381000" y="1371600"/>
            <a:ext cx="8534400" cy="4876800"/>
          </a:xfrm>
        </p:spPr>
        <p:txBody>
          <a:bodyPr/>
          <a:lstStyle/>
          <a:p>
            <a:pPr marL="0" indent="0">
              <a:spcAft>
                <a:spcPts val="800"/>
              </a:spcAft>
              <a:buNone/>
            </a:pPr>
            <a:r>
              <a:rPr lang="en-US" sz="2400" dirty="0" smtClean="0"/>
              <a:t>ERCOT submitted comments to address the discussions with CMWG from August through November 2020</a:t>
            </a:r>
          </a:p>
          <a:p>
            <a:pPr marL="400050">
              <a:spcAft>
                <a:spcPts val="800"/>
              </a:spcAft>
            </a:pPr>
            <a:r>
              <a:rPr lang="en-US" sz="2000" dirty="0" smtClean="0"/>
              <a:t>This presentation provides an overview of the additional language edits submitted with the comments</a:t>
            </a:r>
          </a:p>
          <a:p>
            <a:pPr marL="400050">
              <a:spcAft>
                <a:spcPts val="800"/>
              </a:spcAft>
            </a:pPr>
            <a:r>
              <a:rPr lang="en-US" sz="2000" dirty="0" smtClean="0"/>
              <a:t>Please review the posted comments for a complete set of edits</a:t>
            </a:r>
          </a:p>
          <a:p>
            <a:pPr marL="514350" lvl="1" indent="0">
              <a:spcAft>
                <a:spcPts val="800"/>
              </a:spcAft>
              <a:buNone/>
            </a:pPr>
            <a:endParaRPr lang="en-US" sz="1800" dirty="0" smtClean="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5688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 Summary of edits</a:t>
            </a:r>
            <a:endParaRPr lang="en-US" b="1" dirty="0">
              <a:solidFill>
                <a:schemeClr val="accent1"/>
              </a:solidFill>
            </a:endParaRPr>
          </a:p>
        </p:txBody>
      </p:sp>
      <p:sp>
        <p:nvSpPr>
          <p:cNvPr id="3" name="Content Placeholder 2"/>
          <p:cNvSpPr>
            <a:spLocks noGrp="1"/>
          </p:cNvSpPr>
          <p:nvPr>
            <p:ph idx="1"/>
          </p:nvPr>
        </p:nvSpPr>
        <p:spPr>
          <a:xfrm>
            <a:off x="233649" y="1524000"/>
            <a:ext cx="8534400" cy="4876800"/>
          </a:xfrm>
        </p:spPr>
        <p:txBody>
          <a:bodyPr/>
          <a:lstStyle/>
          <a:p>
            <a:pPr marL="400050">
              <a:spcAft>
                <a:spcPts val="800"/>
              </a:spcAft>
            </a:pPr>
            <a:r>
              <a:rPr lang="en-US" sz="2000" dirty="0" smtClean="0"/>
              <a:t>Removed voiding CRRs, except for the following cases:</a:t>
            </a:r>
          </a:p>
          <a:p>
            <a:pPr marL="800100" lvl="1">
              <a:spcAft>
                <a:spcPts val="800"/>
              </a:spcAft>
            </a:pPr>
            <a:r>
              <a:rPr lang="en-US" sz="1800" dirty="0" smtClean="0"/>
              <a:t>PTP Options with Refund or PTP Obligations with Refund</a:t>
            </a:r>
          </a:p>
          <a:p>
            <a:pPr marL="1200150" lvl="2">
              <a:spcAft>
                <a:spcPts val="800"/>
              </a:spcAft>
            </a:pPr>
            <a:r>
              <a:rPr lang="en-US" sz="1600" dirty="0" smtClean="0"/>
              <a:t>These are PCRRs awarded at no cost which require QSEs to submit daily generator output schedules</a:t>
            </a:r>
          </a:p>
          <a:p>
            <a:pPr marL="800100" lvl="1">
              <a:spcAft>
                <a:spcPts val="800"/>
              </a:spcAft>
            </a:pPr>
            <a:r>
              <a:rPr lang="en-US" sz="1800" dirty="0" smtClean="0"/>
              <a:t>Awarded PCRRs that have not yet been priced in an auction and paid for</a:t>
            </a:r>
          </a:p>
          <a:p>
            <a:pPr marL="1200150" lvl="2">
              <a:spcAft>
                <a:spcPts val="800"/>
              </a:spcAft>
            </a:pPr>
            <a:r>
              <a:rPr lang="en-US" sz="1600" dirty="0" smtClean="0"/>
              <a:t>Most of these would only show up in the baseload for a Seq6 long-term auction</a:t>
            </a:r>
          </a:p>
          <a:p>
            <a:pPr marL="1200150" lvl="2">
              <a:spcAft>
                <a:spcPts val="800"/>
              </a:spcAft>
            </a:pPr>
            <a:r>
              <a:rPr lang="en-US" sz="1600" dirty="0" smtClean="0"/>
              <a:t>Could possibly include monthly true-up PCRRs, however these are rarely awarded and any awards are usually for very small MW amounts</a:t>
            </a:r>
          </a:p>
          <a:p>
            <a:pPr marL="800100" lvl="1">
              <a:spcAft>
                <a:spcPts val="800"/>
              </a:spcAft>
            </a:pPr>
            <a:r>
              <a:rPr lang="en-US" sz="1800" dirty="0" smtClean="0"/>
              <a:t>Partial-month repossessed CRRs, which could result from bilateral trades</a:t>
            </a:r>
          </a:p>
          <a:p>
            <a:pPr marL="1200150" lvl="2">
              <a:spcAft>
                <a:spcPts val="800"/>
              </a:spcAft>
            </a:pPr>
            <a:r>
              <a:rPr lang="en-US" sz="1600" dirty="0" smtClean="0"/>
              <a:t>CRR offers can only be submitted into an auction for a monthly block </a:t>
            </a:r>
          </a:p>
          <a:p>
            <a:pPr marL="800100" lvl="1">
              <a:spcAft>
                <a:spcPts val="800"/>
              </a:spcAft>
            </a:pPr>
            <a:endParaRPr lang="en-US" sz="1800" dirty="0" smtClean="0"/>
          </a:p>
          <a:p>
            <a:pPr marL="914400" lvl="2" indent="0">
              <a:spcAft>
                <a:spcPts val="800"/>
              </a:spcAft>
              <a:buNone/>
            </a:pP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026813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 Summary of edits </a:t>
            </a:r>
            <a:endParaRPr lang="en-US" b="1" dirty="0">
              <a:solidFill>
                <a:schemeClr val="accent1"/>
              </a:solidFill>
            </a:endParaRPr>
          </a:p>
        </p:txBody>
      </p:sp>
      <p:sp>
        <p:nvSpPr>
          <p:cNvPr id="3" name="Content Placeholder 2"/>
          <p:cNvSpPr>
            <a:spLocks noGrp="1"/>
          </p:cNvSpPr>
          <p:nvPr>
            <p:ph idx="1"/>
          </p:nvPr>
        </p:nvSpPr>
        <p:spPr>
          <a:xfrm>
            <a:off x="266700" y="1447800"/>
            <a:ext cx="8534400" cy="4876800"/>
          </a:xfrm>
        </p:spPr>
        <p:txBody>
          <a:bodyPr/>
          <a:lstStyle/>
          <a:p>
            <a:pPr>
              <a:spcAft>
                <a:spcPts val="800"/>
              </a:spcAft>
            </a:pPr>
            <a:r>
              <a:rPr lang="en-US" sz="2000" dirty="0"/>
              <a:t>Revised the Obligation offer price to -$500.00</a:t>
            </a:r>
          </a:p>
          <a:p>
            <a:pPr>
              <a:spcAft>
                <a:spcPts val="800"/>
              </a:spcAft>
            </a:pPr>
            <a:r>
              <a:rPr lang="en-US" sz="2000" dirty="0" smtClean="0"/>
              <a:t>Clarified that unawarded CRR offers will be offered into another future auction or will settle in DAM (will not be voided)</a:t>
            </a:r>
          </a:p>
          <a:p>
            <a:pPr lvl="1">
              <a:spcAft>
                <a:spcPts val="800"/>
              </a:spcAft>
            </a:pPr>
            <a:r>
              <a:rPr lang="en-US" sz="1800" dirty="0" smtClean="0"/>
              <a:t>ERCOT will have discretion to adjust the offer price in subsequent auctions</a:t>
            </a:r>
          </a:p>
          <a:p>
            <a:pPr>
              <a:spcAft>
                <a:spcPts val="800"/>
              </a:spcAft>
            </a:pPr>
            <a:r>
              <a:rPr lang="en-US" sz="2000" dirty="0" smtClean="0"/>
              <a:t>Detailed how ERCOT will evaluate obligation CRR offers against a threshold portfolio value</a:t>
            </a:r>
          </a:p>
          <a:p>
            <a:pPr lvl="1">
              <a:spcAft>
                <a:spcPts val="800"/>
              </a:spcAft>
            </a:pPr>
            <a:r>
              <a:rPr lang="en-US" sz="1800" dirty="0" smtClean="0"/>
              <a:t>If value of repossessed obligation CRRs with a negative ACP exceeds 10% of the total value of obligation CRRs with a negative ACP for the auction period, ERCOT will prorate the offered MW to bring the value below the threshold</a:t>
            </a:r>
          </a:p>
          <a:p>
            <a:pPr lvl="2">
              <a:spcAft>
                <a:spcPts val="800"/>
              </a:spcAft>
            </a:pPr>
            <a:r>
              <a:rPr lang="en-US" sz="1600" dirty="0" smtClean="0"/>
              <a:t>Remaining MW will be offered into a future auction for the same time period or will settle in DAM if that time period will not be auctioned again</a:t>
            </a:r>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98053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 Summary of edits </a:t>
            </a:r>
            <a:endParaRPr lang="en-US" b="1" dirty="0">
              <a:solidFill>
                <a:schemeClr val="accent1"/>
              </a:solidFill>
            </a:endParaRPr>
          </a:p>
        </p:txBody>
      </p:sp>
      <p:sp>
        <p:nvSpPr>
          <p:cNvPr id="3" name="Content Placeholder 2"/>
          <p:cNvSpPr>
            <a:spLocks noGrp="1"/>
          </p:cNvSpPr>
          <p:nvPr>
            <p:ph idx="1"/>
          </p:nvPr>
        </p:nvSpPr>
        <p:spPr>
          <a:xfrm>
            <a:off x="276340" y="1447800"/>
            <a:ext cx="8534400" cy="4876800"/>
          </a:xfrm>
        </p:spPr>
        <p:txBody>
          <a:bodyPr/>
          <a:lstStyle/>
          <a:p>
            <a:pPr>
              <a:spcAft>
                <a:spcPts val="800"/>
              </a:spcAft>
            </a:pPr>
            <a:r>
              <a:rPr lang="en-US" sz="2000" dirty="0" smtClean="0"/>
              <a:t>Note that there is no language in the NPRR calling for ERCOT to analyze the impact to the auction results caused by offering repossessed CRRs</a:t>
            </a:r>
          </a:p>
          <a:p>
            <a:pPr lvl="1">
              <a:spcAft>
                <a:spcPts val="800"/>
              </a:spcAft>
            </a:pPr>
            <a:r>
              <a:rPr lang="en-US" sz="1800" dirty="0" smtClean="0"/>
              <a:t>Due to posting deadline limitations and the uncertainty of defining acceptable criteria for auction results, ERCOT would like to establish that agreement on the auction inputs establishes an agreement on the auction results</a:t>
            </a:r>
          </a:p>
          <a:p>
            <a:pPr lvl="1">
              <a:spcAft>
                <a:spcPts val="800"/>
              </a:spcAft>
            </a:pPr>
            <a:r>
              <a:rPr lang="en-US" sz="1800" dirty="0" smtClean="0"/>
              <a:t>As always, an obvious system or user error or results that are clearly erroneous would be subject to correcting and re-running an auction</a:t>
            </a:r>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943930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NPRR1023 – Change to CRR Repossession Process </a:t>
            </a:r>
            <a:endParaRPr lang="en-US" b="1" dirty="0">
              <a:solidFill>
                <a:schemeClr val="accent1"/>
              </a:solidFill>
            </a:endParaRPr>
          </a:p>
        </p:txBody>
      </p:sp>
      <p:sp>
        <p:nvSpPr>
          <p:cNvPr id="3" name="Content Placeholder 2"/>
          <p:cNvSpPr>
            <a:spLocks noGrp="1"/>
          </p:cNvSpPr>
          <p:nvPr>
            <p:ph idx="1"/>
          </p:nvPr>
        </p:nvSpPr>
        <p:spPr>
          <a:xfrm>
            <a:off x="381000" y="1524000"/>
            <a:ext cx="8534400" cy="4876800"/>
          </a:xfrm>
        </p:spPr>
        <p:txBody>
          <a:bodyPr/>
          <a:lstStyle/>
          <a:p>
            <a:pPr>
              <a:spcAft>
                <a:spcPts val="800"/>
              </a:spcAft>
            </a:pPr>
            <a:r>
              <a:rPr lang="en-US" sz="2000" dirty="0" smtClean="0"/>
              <a:t>Please share other comments, concerns, ideas or questions about this NPRR</a:t>
            </a:r>
          </a:p>
          <a:p>
            <a:pPr>
              <a:spcAft>
                <a:spcPts val="800"/>
              </a:spcAft>
            </a:pPr>
            <a:r>
              <a:rPr lang="en-US" sz="2000" dirty="0" smtClean="0"/>
              <a:t>ERCOT welcomes submitted comments to the NPRR or we can work to incorporate today’s discussion into another set of comments</a:t>
            </a:r>
          </a:p>
          <a:p>
            <a:pPr marL="457200" lvl="1" indent="0">
              <a:spcAft>
                <a:spcPts val="800"/>
              </a:spcAft>
              <a:buNone/>
            </a:pPr>
            <a:endParaRPr lang="en-US" sz="2200" dirty="0" smtClean="0"/>
          </a:p>
          <a:p>
            <a:pPr>
              <a:spcAft>
                <a:spcPts val="800"/>
              </a:spcAft>
            </a:pPr>
            <a:endParaRPr lang="en-US" sz="1800" dirty="0" smtClean="0"/>
          </a:p>
          <a:p>
            <a:pPr lvl="1">
              <a:spcAft>
                <a:spcPts val="800"/>
              </a:spcAft>
            </a:pPr>
            <a:endParaRPr lang="en-US" sz="2200" dirty="0" smtClean="0"/>
          </a:p>
          <a:p>
            <a:pPr>
              <a:spcAft>
                <a:spcPts val="800"/>
              </a:spcAft>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90816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4186</TotalTime>
  <Words>463</Words>
  <Application>Microsoft Office PowerPoint</Application>
  <PresentationFormat>On-screen Show (4:3)</PresentationFormat>
  <Paragraphs>49</Paragraphs>
  <Slides>6</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NPRR1023 – Change to CRR Repossession Process </vt:lpstr>
      <vt:lpstr>NPRR1023 – Change to CRR Repossession Process – Summary of edits</vt:lpstr>
      <vt:lpstr>NPRR1023 – Change to CRR Repossession Process – Summary of edits </vt:lpstr>
      <vt:lpstr>NPRR1023 – Change to CRR Repossession Process – Summary of edits </vt:lpstr>
      <vt:lpstr>NPRR1023 – Change to CRR Repossession Process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dhouse</dc:creator>
  <cp:lastModifiedBy>House, Donald</cp:lastModifiedBy>
  <cp:revision>187</cp:revision>
  <cp:lastPrinted>2016-01-21T20:53:15Z</cp:lastPrinted>
  <dcterms:created xsi:type="dcterms:W3CDTF">2016-01-21T15:20:31Z</dcterms:created>
  <dcterms:modified xsi:type="dcterms:W3CDTF">2020-12-31T18:13:48Z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