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2" r:id="rId6"/>
    <p:sldId id="264" r:id="rId7"/>
    <p:sldId id="265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CMWG</a:t>
            </a:r>
          </a:p>
          <a:p>
            <a:r>
              <a:rPr lang="en-US" dirty="0" smtClean="0"/>
              <a:t>January 11,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overview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 smtClean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dirty="0" smtClean="0"/>
              <a:t>The calendar must be approved by WMS prior to the annual posting</a:t>
            </a:r>
          </a:p>
          <a:p>
            <a:endParaRPr lang="en-US" sz="2400" dirty="0" smtClean="0"/>
          </a:p>
          <a:p>
            <a:r>
              <a:rPr lang="en-US" sz="2400" dirty="0" smtClean="0"/>
              <a:t>Would like feedback from CMWG on the draft calendar before seeking final approval from WMS on February </a:t>
            </a:r>
            <a:r>
              <a:rPr lang="en-US" sz="2400" dirty="0" smtClean="0"/>
              <a:t>3, 2021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</a:t>
            </a:r>
            <a:r>
              <a:rPr lang="en-US" sz="2000" dirty="0" smtClean="0"/>
              <a:t>unchanged (through the </a:t>
            </a:r>
            <a:r>
              <a:rPr lang="en-US" sz="2000" dirty="0" smtClean="0"/>
              <a:t>2023.MAR.Monthly.Auction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400" dirty="0" smtClean="0"/>
              <a:t>Added </a:t>
            </a:r>
            <a:r>
              <a:rPr lang="en-US" sz="2400" dirty="0"/>
              <a:t>dates to cover CRR activity through </a:t>
            </a:r>
            <a:r>
              <a:rPr lang="en-US" sz="2400" dirty="0" smtClean="0"/>
              <a:t>the </a:t>
            </a:r>
            <a:r>
              <a:rPr lang="en-US" sz="2400" dirty="0" smtClean="0"/>
              <a:t>2024.MAR.Monthly.Auction</a:t>
            </a:r>
            <a:endParaRPr lang="en-US" sz="2400" dirty="0"/>
          </a:p>
          <a:p>
            <a:pPr lvl="1"/>
            <a:r>
              <a:rPr lang="en-US" sz="2000" dirty="0" smtClean="0"/>
              <a:t>Applied the </a:t>
            </a:r>
            <a:r>
              <a:rPr lang="en-US" sz="2000" dirty="0"/>
              <a:t>same patterns </a:t>
            </a:r>
            <a:r>
              <a:rPr lang="en-US" sz="2000" dirty="0" smtClean="0"/>
              <a:t>to assign the dates as have been used for previous calendars to </a:t>
            </a:r>
            <a:r>
              <a:rPr lang="en-US" sz="2000" dirty="0"/>
              <a:t>maintain Protocol requirements and </a:t>
            </a:r>
            <a:r>
              <a:rPr lang="en-US" sz="2000" dirty="0" smtClean="0"/>
              <a:t>consistency</a:t>
            </a:r>
          </a:p>
          <a:p>
            <a:r>
              <a:rPr lang="en-US" sz="2400" dirty="0"/>
              <a:t>Nothing unusual to note about this update</a:t>
            </a:r>
          </a:p>
          <a:p>
            <a:pPr lvl="1"/>
            <a:r>
              <a:rPr lang="en-US" sz="2000" dirty="0"/>
              <a:t>Did not need to delay or move any auction </a:t>
            </a:r>
            <a:r>
              <a:rPr lang="en-US" sz="2000" dirty="0" smtClean="0"/>
              <a:t>submission windows </a:t>
            </a:r>
            <a:r>
              <a:rPr lang="en-US" sz="2000" dirty="0"/>
              <a:t>to avoid holidays</a:t>
            </a:r>
          </a:p>
          <a:p>
            <a:r>
              <a:rPr lang="en-US" sz="2400" dirty="0"/>
              <a:t>PCRR-eligible NOIEs are encouraged to view the dates on the “PCRRs” tab of the calendar</a:t>
            </a:r>
          </a:p>
          <a:p>
            <a:pPr lvl="1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 weeks prior to the model posting date (get outages and Common Information Model snapshot)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We hold a monthly auction and a long-term 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 smtClean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Will take </a:t>
            </a:r>
            <a:r>
              <a:rPr lang="en-US" sz="2400" dirty="0"/>
              <a:t>to WMS for </a:t>
            </a:r>
            <a:r>
              <a:rPr lang="en-US" sz="2400" dirty="0" smtClean="0"/>
              <a:t>final </a:t>
            </a:r>
            <a:r>
              <a:rPr lang="en-US" sz="2400" dirty="0"/>
              <a:t>approval on </a:t>
            </a:r>
            <a:r>
              <a:rPr lang="en-US" sz="2400" dirty="0" smtClean="0"/>
              <a:t>February </a:t>
            </a:r>
            <a:r>
              <a:rPr lang="en-US" sz="2400" dirty="0" smtClean="0"/>
              <a:t>3</a:t>
            </a:r>
            <a:endParaRPr lang="en-US" sz="2400" dirty="0" smtClean="0"/>
          </a:p>
          <a:p>
            <a:pPr lvl="1"/>
            <a:r>
              <a:rPr lang="en-US" sz="2000" dirty="0" smtClean="0"/>
              <a:t>If changes are needed, will take to WMS on March </a:t>
            </a:r>
            <a:r>
              <a:rPr lang="en-US" sz="2000" dirty="0" smtClean="0"/>
              <a:t>3</a:t>
            </a:r>
            <a:endParaRPr lang="en-US" sz="2000" dirty="0"/>
          </a:p>
          <a:p>
            <a:r>
              <a:rPr lang="en-US" sz="2400" dirty="0" smtClean="0"/>
              <a:t>An approved calendar </a:t>
            </a:r>
            <a:r>
              <a:rPr lang="en-US" sz="2400" dirty="0"/>
              <a:t>will be posted on the ERCOT public site </a:t>
            </a:r>
            <a:r>
              <a:rPr lang="en-US" sz="2400" dirty="0" smtClean="0"/>
              <a:t>by April 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514600"/>
            <a:ext cx="586917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2020-12-31T17:59:50Z</dcterms:modified>
</cp:coreProperties>
</file>